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ink/ink1.xml" ContentType="application/inkml+xml"/>
  <Override PartName="/ppt/ink/ink10.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7" r:id="rId3"/>
    <p:sldId id="259" r:id="rId4"/>
    <p:sldId id="282" r:id="rId5"/>
    <p:sldId id="305" r:id="rId6"/>
    <p:sldId id="306" r:id="rId7"/>
    <p:sldId id="426" r:id="rId8"/>
    <p:sldId id="279" r:id="rId9"/>
    <p:sldId id="427" r:id="rId11"/>
    <p:sldId id="280" r:id="rId12"/>
    <p:sldId id="281" r:id="rId13"/>
    <p:sldId id="290" r:id="rId14"/>
    <p:sldId id="291" r:id="rId15"/>
    <p:sldId id="283" r:id="rId16"/>
    <p:sldId id="288" r:id="rId17"/>
    <p:sldId id="287" r:id="rId18"/>
    <p:sldId id="286" r:id="rId19"/>
    <p:sldId id="295" r:id="rId20"/>
    <p:sldId id="296" r:id="rId21"/>
    <p:sldId id="297" r:id="rId22"/>
    <p:sldId id="308" r:id="rId23"/>
    <p:sldId id="377" r:id="rId24"/>
    <p:sldId id="389" r:id="rId25"/>
    <p:sldId id="376" r:id="rId26"/>
    <p:sldId id="379" r:id="rId27"/>
    <p:sldId id="380" r:id="rId28"/>
    <p:sldId id="381" r:id="rId29"/>
    <p:sldId id="383" r:id="rId30"/>
    <p:sldId id="384" r:id="rId31"/>
    <p:sldId id="385" r:id="rId32"/>
    <p:sldId id="386" r:id="rId33"/>
    <p:sldId id="388" r:id="rId34"/>
    <p:sldId id="428" r:id="rId35"/>
    <p:sldId id="429" r:id="rId36"/>
    <p:sldId id="430" r:id="rId37"/>
    <p:sldId id="395" r:id="rId38"/>
    <p:sldId id="396" r:id="rId39"/>
    <p:sldId id="399" r:id="rId40"/>
    <p:sldId id="398" r:id="rId41"/>
    <p:sldId id="402" r:id="rId42"/>
    <p:sldId id="400" r:id="rId43"/>
    <p:sldId id="401" r:id="rId44"/>
    <p:sldId id="407" r:id="rId45"/>
    <p:sldId id="412" r:id="rId46"/>
    <p:sldId id="413" r:id="rId47"/>
    <p:sldId id="414" r:id="rId48"/>
    <p:sldId id="408" r:id="rId49"/>
    <p:sldId id="409" r:id="rId50"/>
    <p:sldId id="410" r:id="rId51"/>
    <p:sldId id="411" r:id="rId52"/>
    <p:sldId id="397" r:id="rId53"/>
    <p:sldId id="404" r:id="rId54"/>
    <p:sldId id="405" r:id="rId55"/>
    <p:sldId id="406" r:id="rId56"/>
    <p:sldId id="415" r:id="rId57"/>
    <p:sldId id="260" r:id="rId58"/>
    <p:sldId id="307" r:id="rId59"/>
    <p:sldId id="332" r:id="rId60"/>
    <p:sldId id="289" r:id="rId61"/>
    <p:sldId id="416" r:id="rId62"/>
    <p:sldId id="292" r:id="rId63"/>
    <p:sldId id="293" r:id="rId64"/>
    <p:sldId id="294" r:id="rId65"/>
    <p:sldId id="298" r:id="rId66"/>
    <p:sldId id="378" r:id="rId67"/>
    <p:sldId id="390" r:id="rId68"/>
    <p:sldId id="391" r:id="rId69"/>
    <p:sldId id="392" r:id="rId70"/>
    <p:sldId id="393" r:id="rId71"/>
    <p:sldId id="394" r:id="rId72"/>
    <p:sldId id="417" r:id="rId73"/>
    <p:sldId id="418" r:id="rId74"/>
    <p:sldId id="419" r:id="rId75"/>
    <p:sldId id="420" r:id="rId76"/>
    <p:sldId id="431" r:id="rId77"/>
    <p:sldId id="432" r:id="rId78"/>
    <p:sldId id="258" r:id="rId79"/>
    <p:sldId id="433" r:id="rId80"/>
    <p:sldId id="262" r:id="rId81"/>
    <p:sldId id="265" r:id="rId82"/>
    <p:sldId id="261" r:id="rId83"/>
    <p:sldId id="434" r:id="rId84"/>
    <p:sldId id="421" r:id="rId85"/>
    <p:sldId id="425" r:id="rId86"/>
    <p:sldId id="424" r:id="rId87"/>
    <p:sldId id="304" r:id="rId88"/>
  </p:sldIdLst>
  <p:sldSz cx="12192000" cy="6858000"/>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2" Type="http://schemas.openxmlformats.org/officeDocument/2006/relationships/tags" Target="tags/tag3.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7.xml"/><Relationship Id="rId89" Type="http://schemas.openxmlformats.org/officeDocument/2006/relationships/presProps" Target="presProps.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35838;&#31243;\&#20808;&#36827;&#26448;&#26009;&#34920;&#24449;&#25216;&#26415;&#19982;&#23454;&#39564;\&#34920;&#24449;&#25216;&#26415;&#35838;-&#23454;&#39564;&#32467;&#26524;\&#22810;&#23618;&#33180;-STEM%26EDS\edx%20line%20scan1\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19050" cap="rnd">
              <a:noFill/>
              <a:round/>
            </a:ln>
            <a:effectLst/>
          </c:spPr>
          <c:marker>
            <c:symbol val="circle"/>
            <c:size val="5"/>
            <c:spPr>
              <a:solidFill>
                <a:schemeClr val="accent2"/>
              </a:solidFill>
              <a:ln w="9525">
                <a:solidFill>
                  <a:schemeClr val="accent2"/>
                </a:solidFill>
              </a:ln>
              <a:effectLst/>
            </c:spPr>
          </c:marker>
          <c:dPt>
            <c:idx val="3"/>
            <c:marker>
              <c:symbol val="circle"/>
              <c:size val="5"/>
              <c:spPr>
                <a:solidFill>
                  <a:schemeClr val="accent5"/>
                </a:solidFill>
                <a:ln w="9525">
                  <a:noFill/>
                </a:ln>
                <a:effectLst/>
              </c:spPr>
            </c:marker>
            <c:bubble3D val="0"/>
          </c:dPt>
          <c:dPt>
            <c:idx val="9"/>
            <c:marker>
              <c:symbol val="circle"/>
              <c:size val="5"/>
              <c:spPr>
                <a:solidFill>
                  <a:schemeClr val="accent5"/>
                </a:solidFill>
                <a:ln w="9525">
                  <a:noFill/>
                </a:ln>
                <a:effectLst/>
              </c:spPr>
            </c:marker>
            <c:bubble3D val="0"/>
          </c:dPt>
          <c:dPt>
            <c:idx val="15"/>
            <c:marker>
              <c:symbol val="circle"/>
              <c:size val="5"/>
              <c:spPr>
                <a:solidFill>
                  <a:schemeClr val="accent5"/>
                </a:solidFill>
                <a:ln w="9525">
                  <a:noFill/>
                </a:ln>
                <a:effectLst/>
              </c:spPr>
            </c:marker>
            <c:bubble3D val="0"/>
          </c:dPt>
          <c:dPt>
            <c:idx val="16"/>
            <c:marker>
              <c:symbol val="circle"/>
              <c:size val="5"/>
              <c:spPr>
                <a:solidFill>
                  <a:schemeClr val="accent5"/>
                </a:solidFill>
                <a:ln w="9525">
                  <a:noFill/>
                </a:ln>
                <a:effectLst/>
              </c:spPr>
            </c:marker>
            <c:bubble3D val="0"/>
          </c:dPt>
          <c:dPt>
            <c:idx val="17"/>
            <c:marker>
              <c:symbol val="circle"/>
              <c:size val="5"/>
              <c:spPr>
                <a:solidFill>
                  <a:schemeClr val="accent5">
                    <a:alpha val="94000"/>
                  </a:schemeClr>
                </a:solidFill>
                <a:ln w="9525">
                  <a:noFill/>
                </a:ln>
                <a:effectLst/>
              </c:spPr>
            </c:marker>
            <c:bubble3D val="0"/>
          </c:dPt>
          <c:dLbls>
            <c:delete val="1"/>
          </c:dLbls>
          <c:yVal>
            <c:numRef>
              <c:f>[工作簿1]Sheet1!$B$2:$B$21</c:f>
              <c:numCache>
                <c:formatCode>General</c:formatCode>
                <c:ptCount val="20"/>
                <c:pt idx="0">
                  <c:v>0.226</c:v>
                </c:pt>
                <c:pt idx="1">
                  <c:v>0.235</c:v>
                </c:pt>
                <c:pt idx="2">
                  <c:v>0.228</c:v>
                </c:pt>
                <c:pt idx="3">
                  <c:v>0.516</c:v>
                </c:pt>
                <c:pt idx="4">
                  <c:v>0.216</c:v>
                </c:pt>
                <c:pt idx="5">
                  <c:v>0.227</c:v>
                </c:pt>
                <c:pt idx="6">
                  <c:v>0.173</c:v>
                </c:pt>
                <c:pt idx="7">
                  <c:v>0.181</c:v>
                </c:pt>
                <c:pt idx="8">
                  <c:v>0.147</c:v>
                </c:pt>
                <c:pt idx="9">
                  <c:v>0.325</c:v>
                </c:pt>
                <c:pt idx="10">
                  <c:v>0.246</c:v>
                </c:pt>
                <c:pt idx="11">
                  <c:v>0.216</c:v>
                </c:pt>
                <c:pt idx="12">
                  <c:v>0.227</c:v>
                </c:pt>
                <c:pt idx="13">
                  <c:v>0.228</c:v>
                </c:pt>
                <c:pt idx="14">
                  <c:v>0.216</c:v>
                </c:pt>
                <c:pt idx="15">
                  <c:v>0.405</c:v>
                </c:pt>
                <c:pt idx="16">
                  <c:v>0.438</c:v>
                </c:pt>
                <c:pt idx="17">
                  <c:v>0.504</c:v>
                </c:pt>
                <c:pt idx="18">
                  <c:v>0.216</c:v>
                </c:pt>
                <c:pt idx="19">
                  <c:v>0.238</c:v>
                </c:pt>
              </c:numCache>
            </c:numRef>
          </c:yVal>
          <c:smooth val="0"/>
        </c:ser>
        <c:dLbls>
          <c:showLegendKey val="0"/>
          <c:showVal val="0"/>
          <c:showCatName val="0"/>
          <c:showSerName val="0"/>
          <c:showPercent val="0"/>
          <c:showBubbleSize val="0"/>
        </c:dLbls>
        <c:axId val="909579700"/>
        <c:axId val="248877067"/>
      </c:scatterChart>
      <c:valAx>
        <c:axId val="909579700"/>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48877067"/>
        <c:crosses val="autoZero"/>
        <c:crossBetween val="midCat"/>
      </c:valAx>
      <c:valAx>
        <c:axId val="2488770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09579700"/>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Au-K</c:f>
              <c:strCache>
                <c:ptCount val="1"/>
                <c:pt idx="0">
                  <c:v>Au-K</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elete val="1"/>
          </c:dLbls>
          <c:xVal>
            <c:numRef>
              <c:f>Together!$D$2:$D$101</c:f>
              <c:numCache>
                <c:formatCode>0.00_ </c:formatCode>
                <c:ptCount val="100"/>
                <c:pt idx="0">
                  <c:v>0</c:v>
                </c:pt>
                <c:pt idx="1">
                  <c:v>1.50192</c:v>
                </c:pt>
                <c:pt idx="2">
                  <c:v>3.003839</c:v>
                </c:pt>
                <c:pt idx="3">
                  <c:v>4.505759</c:v>
                </c:pt>
                <c:pt idx="4">
                  <c:v>6.007678</c:v>
                </c:pt>
                <c:pt idx="5">
                  <c:v>7.509598</c:v>
                </c:pt>
                <c:pt idx="6">
                  <c:v>9.011517</c:v>
                </c:pt>
                <c:pt idx="7">
                  <c:v>10.51344</c:v>
                </c:pt>
                <c:pt idx="8">
                  <c:v>12.01536</c:v>
                </c:pt>
                <c:pt idx="9">
                  <c:v>13.51728</c:v>
                </c:pt>
                <c:pt idx="10">
                  <c:v>15.0192</c:v>
                </c:pt>
                <c:pt idx="11">
                  <c:v>16.52112</c:v>
                </c:pt>
                <c:pt idx="12">
                  <c:v>18.02303</c:v>
                </c:pt>
                <c:pt idx="13">
                  <c:v>19.52495</c:v>
                </c:pt>
                <c:pt idx="14">
                  <c:v>21.02687</c:v>
                </c:pt>
                <c:pt idx="15">
                  <c:v>22.52879</c:v>
                </c:pt>
                <c:pt idx="16">
                  <c:v>24.03071</c:v>
                </c:pt>
                <c:pt idx="17">
                  <c:v>25.53263</c:v>
                </c:pt>
                <c:pt idx="18">
                  <c:v>27.03455</c:v>
                </c:pt>
                <c:pt idx="19">
                  <c:v>28.53647</c:v>
                </c:pt>
                <c:pt idx="20">
                  <c:v>30.03839</c:v>
                </c:pt>
                <c:pt idx="21">
                  <c:v>31.54031</c:v>
                </c:pt>
                <c:pt idx="22">
                  <c:v>33.04223</c:v>
                </c:pt>
                <c:pt idx="23">
                  <c:v>34.54415</c:v>
                </c:pt>
                <c:pt idx="24">
                  <c:v>36.04607</c:v>
                </c:pt>
                <c:pt idx="25">
                  <c:v>37.54799</c:v>
                </c:pt>
                <c:pt idx="26">
                  <c:v>39.04991</c:v>
                </c:pt>
                <c:pt idx="27">
                  <c:v>40.55183</c:v>
                </c:pt>
                <c:pt idx="28">
                  <c:v>42.05375</c:v>
                </c:pt>
                <c:pt idx="29">
                  <c:v>43.55567</c:v>
                </c:pt>
                <c:pt idx="30">
                  <c:v>45.05759</c:v>
                </c:pt>
                <c:pt idx="31">
                  <c:v>46.55951</c:v>
                </c:pt>
                <c:pt idx="32">
                  <c:v>48.06143</c:v>
                </c:pt>
                <c:pt idx="33">
                  <c:v>49.56335</c:v>
                </c:pt>
                <c:pt idx="34">
                  <c:v>51.06526</c:v>
                </c:pt>
                <c:pt idx="35">
                  <c:v>52.56718</c:v>
                </c:pt>
                <c:pt idx="36">
                  <c:v>54.0691</c:v>
                </c:pt>
                <c:pt idx="37">
                  <c:v>55.57102</c:v>
                </c:pt>
                <c:pt idx="38">
                  <c:v>57.07294</c:v>
                </c:pt>
                <c:pt idx="39">
                  <c:v>58.57486</c:v>
                </c:pt>
                <c:pt idx="40">
                  <c:v>60.07678</c:v>
                </c:pt>
                <c:pt idx="41">
                  <c:v>61.5787</c:v>
                </c:pt>
                <c:pt idx="42">
                  <c:v>63.08062</c:v>
                </c:pt>
                <c:pt idx="43">
                  <c:v>64.58254</c:v>
                </c:pt>
                <c:pt idx="44">
                  <c:v>66.08446</c:v>
                </c:pt>
                <c:pt idx="45">
                  <c:v>67.58638</c:v>
                </c:pt>
                <c:pt idx="46">
                  <c:v>69.0883</c:v>
                </c:pt>
                <c:pt idx="47">
                  <c:v>70.59022</c:v>
                </c:pt>
                <c:pt idx="48">
                  <c:v>72.09214</c:v>
                </c:pt>
                <c:pt idx="49">
                  <c:v>73.59406</c:v>
                </c:pt>
                <c:pt idx="50">
                  <c:v>75.09598</c:v>
                </c:pt>
                <c:pt idx="51">
                  <c:v>76.5979</c:v>
                </c:pt>
                <c:pt idx="52">
                  <c:v>78.09982</c:v>
                </c:pt>
                <c:pt idx="53">
                  <c:v>79.60174</c:v>
                </c:pt>
                <c:pt idx="54">
                  <c:v>81.10366</c:v>
                </c:pt>
                <c:pt idx="55">
                  <c:v>82.60558</c:v>
                </c:pt>
                <c:pt idx="56">
                  <c:v>84.1075</c:v>
                </c:pt>
                <c:pt idx="57">
                  <c:v>85.60941</c:v>
                </c:pt>
                <c:pt idx="58">
                  <c:v>87.11133</c:v>
                </c:pt>
                <c:pt idx="59">
                  <c:v>88.61325</c:v>
                </c:pt>
                <c:pt idx="60">
                  <c:v>90.11517</c:v>
                </c:pt>
                <c:pt idx="61">
                  <c:v>91.61709</c:v>
                </c:pt>
                <c:pt idx="62">
                  <c:v>93.11901</c:v>
                </c:pt>
                <c:pt idx="63">
                  <c:v>94.62093</c:v>
                </c:pt>
                <c:pt idx="64">
                  <c:v>96.12285</c:v>
                </c:pt>
                <c:pt idx="65">
                  <c:v>97.62477</c:v>
                </c:pt>
                <c:pt idx="66">
                  <c:v>99.12669</c:v>
                </c:pt>
                <c:pt idx="67">
                  <c:v>100.6286</c:v>
                </c:pt>
                <c:pt idx="68">
                  <c:v>102.1305</c:v>
                </c:pt>
                <c:pt idx="69">
                  <c:v>103.6324</c:v>
                </c:pt>
                <c:pt idx="70">
                  <c:v>105.1344</c:v>
                </c:pt>
                <c:pt idx="71">
                  <c:v>106.6363</c:v>
                </c:pt>
                <c:pt idx="72">
                  <c:v>108.1382</c:v>
                </c:pt>
                <c:pt idx="73">
                  <c:v>109.6401</c:v>
                </c:pt>
                <c:pt idx="74">
                  <c:v>111.142</c:v>
                </c:pt>
                <c:pt idx="75">
                  <c:v>112.644</c:v>
                </c:pt>
                <c:pt idx="76">
                  <c:v>114.1459</c:v>
                </c:pt>
                <c:pt idx="77">
                  <c:v>115.6478</c:v>
                </c:pt>
                <c:pt idx="78">
                  <c:v>117.1497</c:v>
                </c:pt>
                <c:pt idx="79">
                  <c:v>118.6516</c:v>
                </c:pt>
                <c:pt idx="80">
                  <c:v>120.1536</c:v>
                </c:pt>
                <c:pt idx="81">
                  <c:v>121.6555</c:v>
                </c:pt>
                <c:pt idx="82">
                  <c:v>123.1574</c:v>
                </c:pt>
                <c:pt idx="83">
                  <c:v>124.6593</c:v>
                </c:pt>
                <c:pt idx="84">
                  <c:v>126.1612</c:v>
                </c:pt>
                <c:pt idx="85">
                  <c:v>127.6632</c:v>
                </c:pt>
                <c:pt idx="86">
                  <c:v>129.1651</c:v>
                </c:pt>
                <c:pt idx="87">
                  <c:v>130.667</c:v>
                </c:pt>
                <c:pt idx="88">
                  <c:v>132.1689</c:v>
                </c:pt>
                <c:pt idx="89">
                  <c:v>133.6708</c:v>
                </c:pt>
                <c:pt idx="90">
                  <c:v>135.1728</c:v>
                </c:pt>
                <c:pt idx="91">
                  <c:v>136.6747</c:v>
                </c:pt>
                <c:pt idx="92">
                  <c:v>138.1766</c:v>
                </c:pt>
                <c:pt idx="93">
                  <c:v>139.6785</c:v>
                </c:pt>
                <c:pt idx="94">
                  <c:v>141.1804</c:v>
                </c:pt>
                <c:pt idx="95">
                  <c:v>142.6824</c:v>
                </c:pt>
                <c:pt idx="96">
                  <c:v>144.1843</c:v>
                </c:pt>
                <c:pt idx="97">
                  <c:v>145.6862</c:v>
                </c:pt>
                <c:pt idx="98">
                  <c:v>147.1881</c:v>
                </c:pt>
                <c:pt idx="99">
                  <c:v>148.69</c:v>
                </c:pt>
              </c:numCache>
            </c:numRef>
          </c:xVal>
          <c:yVal>
            <c:numRef>
              <c:f>Together!$B$2:$B$101</c:f>
              <c:numCache>
                <c:formatCode>0.00_ </c:formatCode>
                <c:ptCount val="100"/>
                <c:pt idx="0">
                  <c:v>5</c:v>
                </c:pt>
                <c:pt idx="1">
                  <c:v>7</c:v>
                </c:pt>
                <c:pt idx="2">
                  <c:v>6</c:v>
                </c:pt>
                <c:pt idx="3">
                  <c:v>13</c:v>
                </c:pt>
                <c:pt idx="4">
                  <c:v>8</c:v>
                </c:pt>
                <c:pt idx="5">
                  <c:v>3</c:v>
                </c:pt>
                <c:pt idx="6">
                  <c:v>5</c:v>
                </c:pt>
                <c:pt idx="7">
                  <c:v>15</c:v>
                </c:pt>
                <c:pt idx="8">
                  <c:v>44</c:v>
                </c:pt>
                <c:pt idx="9">
                  <c:v>77</c:v>
                </c:pt>
                <c:pt idx="10">
                  <c:v>81</c:v>
                </c:pt>
                <c:pt idx="11">
                  <c:v>110</c:v>
                </c:pt>
                <c:pt idx="12">
                  <c:v>109</c:v>
                </c:pt>
                <c:pt idx="13">
                  <c:v>111</c:v>
                </c:pt>
                <c:pt idx="14">
                  <c:v>95</c:v>
                </c:pt>
                <c:pt idx="15">
                  <c:v>61</c:v>
                </c:pt>
                <c:pt idx="16">
                  <c:v>25</c:v>
                </c:pt>
                <c:pt idx="17">
                  <c:v>13</c:v>
                </c:pt>
                <c:pt idx="18">
                  <c:v>26</c:v>
                </c:pt>
                <c:pt idx="19">
                  <c:v>43</c:v>
                </c:pt>
                <c:pt idx="20">
                  <c:v>83</c:v>
                </c:pt>
                <c:pt idx="21">
                  <c:v>97</c:v>
                </c:pt>
                <c:pt idx="22">
                  <c:v>111</c:v>
                </c:pt>
                <c:pt idx="23">
                  <c:v>123</c:v>
                </c:pt>
                <c:pt idx="24">
                  <c:v>120</c:v>
                </c:pt>
                <c:pt idx="25">
                  <c:v>94</c:v>
                </c:pt>
                <c:pt idx="26">
                  <c:v>65</c:v>
                </c:pt>
                <c:pt idx="27">
                  <c:v>51</c:v>
                </c:pt>
                <c:pt idx="28">
                  <c:v>47</c:v>
                </c:pt>
                <c:pt idx="29">
                  <c:v>70</c:v>
                </c:pt>
                <c:pt idx="30">
                  <c:v>79</c:v>
                </c:pt>
                <c:pt idx="31">
                  <c:v>101</c:v>
                </c:pt>
                <c:pt idx="32">
                  <c:v>99</c:v>
                </c:pt>
                <c:pt idx="33">
                  <c:v>104</c:v>
                </c:pt>
                <c:pt idx="34">
                  <c:v>102</c:v>
                </c:pt>
                <c:pt idx="35">
                  <c:v>103</c:v>
                </c:pt>
                <c:pt idx="36">
                  <c:v>84</c:v>
                </c:pt>
                <c:pt idx="37">
                  <c:v>67</c:v>
                </c:pt>
                <c:pt idx="38">
                  <c:v>63</c:v>
                </c:pt>
                <c:pt idx="39">
                  <c:v>63</c:v>
                </c:pt>
                <c:pt idx="40">
                  <c:v>74</c:v>
                </c:pt>
                <c:pt idx="41">
                  <c:v>104</c:v>
                </c:pt>
                <c:pt idx="42">
                  <c:v>123</c:v>
                </c:pt>
                <c:pt idx="43">
                  <c:v>120</c:v>
                </c:pt>
                <c:pt idx="44">
                  <c:v>132</c:v>
                </c:pt>
                <c:pt idx="45">
                  <c:v>104</c:v>
                </c:pt>
                <c:pt idx="46">
                  <c:v>80</c:v>
                </c:pt>
                <c:pt idx="47">
                  <c:v>84</c:v>
                </c:pt>
                <c:pt idx="48">
                  <c:v>99</c:v>
                </c:pt>
                <c:pt idx="49">
                  <c:v>95</c:v>
                </c:pt>
                <c:pt idx="50">
                  <c:v>137</c:v>
                </c:pt>
                <c:pt idx="51">
                  <c:v>116</c:v>
                </c:pt>
                <c:pt idx="52">
                  <c:v>117</c:v>
                </c:pt>
                <c:pt idx="53">
                  <c:v>101</c:v>
                </c:pt>
                <c:pt idx="54">
                  <c:v>67</c:v>
                </c:pt>
                <c:pt idx="55">
                  <c:v>72</c:v>
                </c:pt>
                <c:pt idx="56">
                  <c:v>105</c:v>
                </c:pt>
                <c:pt idx="57">
                  <c:v>116</c:v>
                </c:pt>
                <c:pt idx="58">
                  <c:v>111</c:v>
                </c:pt>
                <c:pt idx="59">
                  <c:v>106</c:v>
                </c:pt>
                <c:pt idx="60">
                  <c:v>122</c:v>
                </c:pt>
                <c:pt idx="61">
                  <c:v>128</c:v>
                </c:pt>
                <c:pt idx="62">
                  <c:v>101</c:v>
                </c:pt>
                <c:pt idx="63">
                  <c:v>91</c:v>
                </c:pt>
                <c:pt idx="64">
                  <c:v>70</c:v>
                </c:pt>
                <c:pt idx="65">
                  <c:v>48</c:v>
                </c:pt>
                <c:pt idx="66">
                  <c:v>40</c:v>
                </c:pt>
                <c:pt idx="67">
                  <c:v>17</c:v>
                </c:pt>
                <c:pt idx="68">
                  <c:v>9</c:v>
                </c:pt>
                <c:pt idx="69">
                  <c:v>2</c:v>
                </c:pt>
                <c:pt idx="70">
                  <c:v>1</c:v>
                </c:pt>
                <c:pt idx="71">
                  <c:v>0</c:v>
                </c:pt>
                <c:pt idx="72">
                  <c:v>2</c:v>
                </c:pt>
                <c:pt idx="73">
                  <c:v>1</c:v>
                </c:pt>
                <c:pt idx="74">
                  <c:v>1</c:v>
                </c:pt>
                <c:pt idx="75">
                  <c:v>0</c:v>
                </c:pt>
                <c:pt idx="76">
                  <c:v>1</c:v>
                </c:pt>
                <c:pt idx="77">
                  <c:v>0</c:v>
                </c:pt>
                <c:pt idx="78">
                  <c:v>0</c:v>
                </c:pt>
                <c:pt idx="79">
                  <c:v>1</c:v>
                </c:pt>
                <c:pt idx="80">
                  <c:v>0</c:v>
                </c:pt>
                <c:pt idx="81">
                  <c:v>0</c:v>
                </c:pt>
                <c:pt idx="82">
                  <c:v>0</c:v>
                </c:pt>
                <c:pt idx="83">
                  <c:v>0</c:v>
                </c:pt>
                <c:pt idx="84">
                  <c:v>1</c:v>
                </c:pt>
                <c:pt idx="85">
                  <c:v>0</c:v>
                </c:pt>
                <c:pt idx="86">
                  <c:v>0</c:v>
                </c:pt>
                <c:pt idx="87">
                  <c:v>0</c:v>
                </c:pt>
                <c:pt idx="88">
                  <c:v>0</c:v>
                </c:pt>
                <c:pt idx="89">
                  <c:v>0</c:v>
                </c:pt>
                <c:pt idx="90">
                  <c:v>0</c:v>
                </c:pt>
                <c:pt idx="91">
                  <c:v>0</c:v>
                </c:pt>
                <c:pt idx="92">
                  <c:v>1</c:v>
                </c:pt>
                <c:pt idx="93">
                  <c:v>1</c:v>
                </c:pt>
                <c:pt idx="94">
                  <c:v>0</c:v>
                </c:pt>
                <c:pt idx="95">
                  <c:v>2</c:v>
                </c:pt>
                <c:pt idx="96">
                  <c:v>0</c:v>
                </c:pt>
                <c:pt idx="97">
                  <c:v>2</c:v>
                </c:pt>
                <c:pt idx="98">
                  <c:v>0</c:v>
                </c:pt>
                <c:pt idx="99">
                  <c:v>1</c:v>
                </c:pt>
              </c:numCache>
            </c:numRef>
          </c:yVal>
          <c:smooth val="0"/>
        </c:ser>
        <c:ser>
          <c:idx val="1"/>
          <c:order val="1"/>
          <c:tx>
            <c:strRef>
              <c:f>Fe-K</c:f>
              <c:strCache>
                <c:ptCount val="1"/>
                <c:pt idx="0">
                  <c:v>Fe-K</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dLbls>
            <c:delete val="1"/>
          </c:dLbls>
          <c:xVal>
            <c:numRef>
              <c:f>Together!$D$2:$D$101</c:f>
              <c:numCache>
                <c:formatCode>0.00_ </c:formatCode>
                <c:ptCount val="100"/>
                <c:pt idx="0">
                  <c:v>0</c:v>
                </c:pt>
                <c:pt idx="1">
                  <c:v>1.50192</c:v>
                </c:pt>
                <c:pt idx="2">
                  <c:v>3.003839</c:v>
                </c:pt>
                <c:pt idx="3">
                  <c:v>4.505759</c:v>
                </c:pt>
                <c:pt idx="4">
                  <c:v>6.007678</c:v>
                </c:pt>
                <c:pt idx="5">
                  <c:v>7.509598</c:v>
                </c:pt>
                <c:pt idx="6">
                  <c:v>9.011517</c:v>
                </c:pt>
                <c:pt idx="7">
                  <c:v>10.51344</c:v>
                </c:pt>
                <c:pt idx="8">
                  <c:v>12.01536</c:v>
                </c:pt>
                <c:pt idx="9">
                  <c:v>13.51728</c:v>
                </c:pt>
                <c:pt idx="10">
                  <c:v>15.0192</c:v>
                </c:pt>
                <c:pt idx="11">
                  <c:v>16.52112</c:v>
                </c:pt>
                <c:pt idx="12">
                  <c:v>18.02303</c:v>
                </c:pt>
                <c:pt idx="13">
                  <c:v>19.52495</c:v>
                </c:pt>
                <c:pt idx="14">
                  <c:v>21.02687</c:v>
                </c:pt>
                <c:pt idx="15">
                  <c:v>22.52879</c:v>
                </c:pt>
                <c:pt idx="16">
                  <c:v>24.03071</c:v>
                </c:pt>
                <c:pt idx="17">
                  <c:v>25.53263</c:v>
                </c:pt>
                <c:pt idx="18">
                  <c:v>27.03455</c:v>
                </c:pt>
                <c:pt idx="19">
                  <c:v>28.53647</c:v>
                </c:pt>
                <c:pt idx="20">
                  <c:v>30.03839</c:v>
                </c:pt>
                <c:pt idx="21">
                  <c:v>31.54031</c:v>
                </c:pt>
                <c:pt idx="22">
                  <c:v>33.04223</c:v>
                </c:pt>
                <c:pt idx="23">
                  <c:v>34.54415</c:v>
                </c:pt>
                <c:pt idx="24">
                  <c:v>36.04607</c:v>
                </c:pt>
                <c:pt idx="25">
                  <c:v>37.54799</c:v>
                </c:pt>
                <c:pt idx="26">
                  <c:v>39.04991</c:v>
                </c:pt>
                <c:pt idx="27">
                  <c:v>40.55183</c:v>
                </c:pt>
                <c:pt idx="28">
                  <c:v>42.05375</c:v>
                </c:pt>
                <c:pt idx="29">
                  <c:v>43.55567</c:v>
                </c:pt>
                <c:pt idx="30">
                  <c:v>45.05759</c:v>
                </c:pt>
                <c:pt idx="31">
                  <c:v>46.55951</c:v>
                </c:pt>
                <c:pt idx="32">
                  <c:v>48.06143</c:v>
                </c:pt>
                <c:pt idx="33">
                  <c:v>49.56335</c:v>
                </c:pt>
                <c:pt idx="34">
                  <c:v>51.06526</c:v>
                </c:pt>
                <c:pt idx="35">
                  <c:v>52.56718</c:v>
                </c:pt>
                <c:pt idx="36">
                  <c:v>54.0691</c:v>
                </c:pt>
                <c:pt idx="37">
                  <c:v>55.57102</c:v>
                </c:pt>
                <c:pt idx="38">
                  <c:v>57.07294</c:v>
                </c:pt>
                <c:pt idx="39">
                  <c:v>58.57486</c:v>
                </c:pt>
                <c:pt idx="40">
                  <c:v>60.07678</c:v>
                </c:pt>
                <c:pt idx="41">
                  <c:v>61.5787</c:v>
                </c:pt>
                <c:pt idx="42">
                  <c:v>63.08062</c:v>
                </c:pt>
                <c:pt idx="43">
                  <c:v>64.58254</c:v>
                </c:pt>
                <c:pt idx="44">
                  <c:v>66.08446</c:v>
                </c:pt>
                <c:pt idx="45">
                  <c:v>67.58638</c:v>
                </c:pt>
                <c:pt idx="46">
                  <c:v>69.0883</c:v>
                </c:pt>
                <c:pt idx="47">
                  <c:v>70.59022</c:v>
                </c:pt>
                <c:pt idx="48">
                  <c:v>72.09214</c:v>
                </c:pt>
                <c:pt idx="49">
                  <c:v>73.59406</c:v>
                </c:pt>
                <c:pt idx="50">
                  <c:v>75.09598</c:v>
                </c:pt>
                <c:pt idx="51">
                  <c:v>76.5979</c:v>
                </c:pt>
                <c:pt idx="52">
                  <c:v>78.09982</c:v>
                </c:pt>
                <c:pt idx="53">
                  <c:v>79.60174</c:v>
                </c:pt>
                <c:pt idx="54">
                  <c:v>81.10366</c:v>
                </c:pt>
                <c:pt idx="55">
                  <c:v>82.60558</c:v>
                </c:pt>
                <c:pt idx="56">
                  <c:v>84.1075</c:v>
                </c:pt>
                <c:pt idx="57">
                  <c:v>85.60941</c:v>
                </c:pt>
                <c:pt idx="58">
                  <c:v>87.11133</c:v>
                </c:pt>
                <c:pt idx="59">
                  <c:v>88.61325</c:v>
                </c:pt>
                <c:pt idx="60">
                  <c:v>90.11517</c:v>
                </c:pt>
                <c:pt idx="61">
                  <c:v>91.61709</c:v>
                </c:pt>
                <c:pt idx="62">
                  <c:v>93.11901</c:v>
                </c:pt>
                <c:pt idx="63">
                  <c:v>94.62093</c:v>
                </c:pt>
                <c:pt idx="64">
                  <c:v>96.12285</c:v>
                </c:pt>
                <c:pt idx="65">
                  <c:v>97.62477</c:v>
                </c:pt>
                <c:pt idx="66">
                  <c:v>99.12669</c:v>
                </c:pt>
                <c:pt idx="67">
                  <c:v>100.6286</c:v>
                </c:pt>
                <c:pt idx="68">
                  <c:v>102.1305</c:v>
                </c:pt>
                <c:pt idx="69">
                  <c:v>103.6324</c:v>
                </c:pt>
                <c:pt idx="70">
                  <c:v>105.1344</c:v>
                </c:pt>
                <c:pt idx="71">
                  <c:v>106.6363</c:v>
                </c:pt>
                <c:pt idx="72">
                  <c:v>108.1382</c:v>
                </c:pt>
                <c:pt idx="73">
                  <c:v>109.6401</c:v>
                </c:pt>
                <c:pt idx="74">
                  <c:v>111.142</c:v>
                </c:pt>
                <c:pt idx="75">
                  <c:v>112.644</c:v>
                </c:pt>
                <c:pt idx="76">
                  <c:v>114.1459</c:v>
                </c:pt>
                <c:pt idx="77">
                  <c:v>115.6478</c:v>
                </c:pt>
                <c:pt idx="78">
                  <c:v>117.1497</c:v>
                </c:pt>
                <c:pt idx="79">
                  <c:v>118.6516</c:v>
                </c:pt>
                <c:pt idx="80">
                  <c:v>120.1536</c:v>
                </c:pt>
                <c:pt idx="81">
                  <c:v>121.6555</c:v>
                </c:pt>
                <c:pt idx="82">
                  <c:v>123.1574</c:v>
                </c:pt>
                <c:pt idx="83">
                  <c:v>124.6593</c:v>
                </c:pt>
                <c:pt idx="84">
                  <c:v>126.1612</c:v>
                </c:pt>
                <c:pt idx="85">
                  <c:v>127.6632</c:v>
                </c:pt>
                <c:pt idx="86">
                  <c:v>129.1651</c:v>
                </c:pt>
                <c:pt idx="87">
                  <c:v>130.667</c:v>
                </c:pt>
                <c:pt idx="88">
                  <c:v>132.1689</c:v>
                </c:pt>
                <c:pt idx="89">
                  <c:v>133.6708</c:v>
                </c:pt>
                <c:pt idx="90">
                  <c:v>135.1728</c:v>
                </c:pt>
                <c:pt idx="91">
                  <c:v>136.6747</c:v>
                </c:pt>
                <c:pt idx="92">
                  <c:v>138.1766</c:v>
                </c:pt>
                <c:pt idx="93">
                  <c:v>139.6785</c:v>
                </c:pt>
                <c:pt idx="94">
                  <c:v>141.1804</c:v>
                </c:pt>
                <c:pt idx="95">
                  <c:v>142.6824</c:v>
                </c:pt>
                <c:pt idx="96">
                  <c:v>144.1843</c:v>
                </c:pt>
                <c:pt idx="97">
                  <c:v>145.6862</c:v>
                </c:pt>
                <c:pt idx="98">
                  <c:v>147.1881</c:v>
                </c:pt>
                <c:pt idx="99">
                  <c:v>148.69</c:v>
                </c:pt>
              </c:numCache>
            </c:numRef>
          </c:xVal>
          <c:yVal>
            <c:numRef>
              <c:f>Together!$C$2:$C$101</c:f>
              <c:numCache>
                <c:formatCode>0.00_ </c:formatCode>
                <c:ptCount val="100"/>
                <c:pt idx="0">
                  <c:v>14</c:v>
                </c:pt>
                <c:pt idx="1">
                  <c:v>27</c:v>
                </c:pt>
                <c:pt idx="2">
                  <c:v>28</c:v>
                </c:pt>
                <c:pt idx="3">
                  <c:v>42</c:v>
                </c:pt>
                <c:pt idx="4">
                  <c:v>41</c:v>
                </c:pt>
                <c:pt idx="5">
                  <c:v>93</c:v>
                </c:pt>
                <c:pt idx="6">
                  <c:v>87</c:v>
                </c:pt>
                <c:pt idx="7">
                  <c:v>97</c:v>
                </c:pt>
                <c:pt idx="8">
                  <c:v>114</c:v>
                </c:pt>
                <c:pt idx="9">
                  <c:v>68</c:v>
                </c:pt>
                <c:pt idx="10">
                  <c:v>61</c:v>
                </c:pt>
                <c:pt idx="11">
                  <c:v>52</c:v>
                </c:pt>
                <c:pt idx="12">
                  <c:v>40</c:v>
                </c:pt>
                <c:pt idx="13">
                  <c:v>48</c:v>
                </c:pt>
                <c:pt idx="14">
                  <c:v>68</c:v>
                </c:pt>
                <c:pt idx="15">
                  <c:v>79</c:v>
                </c:pt>
                <c:pt idx="16">
                  <c:v>120</c:v>
                </c:pt>
                <c:pt idx="17">
                  <c:v>123</c:v>
                </c:pt>
                <c:pt idx="18">
                  <c:v>112</c:v>
                </c:pt>
                <c:pt idx="19">
                  <c:v>106</c:v>
                </c:pt>
                <c:pt idx="20">
                  <c:v>76</c:v>
                </c:pt>
                <c:pt idx="21">
                  <c:v>93</c:v>
                </c:pt>
                <c:pt idx="22">
                  <c:v>66</c:v>
                </c:pt>
                <c:pt idx="23">
                  <c:v>66</c:v>
                </c:pt>
                <c:pt idx="24">
                  <c:v>66</c:v>
                </c:pt>
                <c:pt idx="25">
                  <c:v>89</c:v>
                </c:pt>
                <c:pt idx="26">
                  <c:v>110</c:v>
                </c:pt>
                <c:pt idx="27">
                  <c:v>126</c:v>
                </c:pt>
                <c:pt idx="28">
                  <c:v>116</c:v>
                </c:pt>
                <c:pt idx="29">
                  <c:v>127</c:v>
                </c:pt>
                <c:pt idx="30">
                  <c:v>100</c:v>
                </c:pt>
                <c:pt idx="31">
                  <c:v>93</c:v>
                </c:pt>
                <c:pt idx="32">
                  <c:v>113</c:v>
                </c:pt>
                <c:pt idx="33">
                  <c:v>92</c:v>
                </c:pt>
                <c:pt idx="34">
                  <c:v>85</c:v>
                </c:pt>
                <c:pt idx="35">
                  <c:v>85</c:v>
                </c:pt>
                <c:pt idx="36">
                  <c:v>105</c:v>
                </c:pt>
                <c:pt idx="37">
                  <c:v>119</c:v>
                </c:pt>
                <c:pt idx="38">
                  <c:v>120</c:v>
                </c:pt>
                <c:pt idx="39">
                  <c:v>122</c:v>
                </c:pt>
                <c:pt idx="40">
                  <c:v>146</c:v>
                </c:pt>
                <c:pt idx="41">
                  <c:v>96</c:v>
                </c:pt>
                <c:pt idx="42">
                  <c:v>94</c:v>
                </c:pt>
                <c:pt idx="43">
                  <c:v>91</c:v>
                </c:pt>
                <c:pt idx="44">
                  <c:v>66</c:v>
                </c:pt>
                <c:pt idx="45">
                  <c:v>94</c:v>
                </c:pt>
                <c:pt idx="46">
                  <c:v>116</c:v>
                </c:pt>
                <c:pt idx="47">
                  <c:v>110</c:v>
                </c:pt>
                <c:pt idx="48">
                  <c:v>107</c:v>
                </c:pt>
                <c:pt idx="49">
                  <c:v>129</c:v>
                </c:pt>
                <c:pt idx="50">
                  <c:v>78</c:v>
                </c:pt>
                <c:pt idx="51">
                  <c:v>91</c:v>
                </c:pt>
                <c:pt idx="52">
                  <c:v>114</c:v>
                </c:pt>
                <c:pt idx="53">
                  <c:v>100</c:v>
                </c:pt>
                <c:pt idx="54">
                  <c:v>121</c:v>
                </c:pt>
                <c:pt idx="55">
                  <c:v>118</c:v>
                </c:pt>
                <c:pt idx="56">
                  <c:v>111</c:v>
                </c:pt>
                <c:pt idx="57">
                  <c:v>98</c:v>
                </c:pt>
                <c:pt idx="58">
                  <c:v>87</c:v>
                </c:pt>
                <c:pt idx="59">
                  <c:v>86</c:v>
                </c:pt>
                <c:pt idx="60">
                  <c:v>73</c:v>
                </c:pt>
                <c:pt idx="61">
                  <c:v>65</c:v>
                </c:pt>
                <c:pt idx="62">
                  <c:v>57</c:v>
                </c:pt>
                <c:pt idx="63">
                  <c:v>39</c:v>
                </c:pt>
                <c:pt idx="64">
                  <c:v>33</c:v>
                </c:pt>
                <c:pt idx="65">
                  <c:v>15</c:v>
                </c:pt>
                <c:pt idx="66">
                  <c:v>12</c:v>
                </c:pt>
                <c:pt idx="67">
                  <c:v>11</c:v>
                </c:pt>
                <c:pt idx="68">
                  <c:v>3</c:v>
                </c:pt>
                <c:pt idx="69">
                  <c:v>4</c:v>
                </c:pt>
                <c:pt idx="70">
                  <c:v>1</c:v>
                </c:pt>
                <c:pt idx="71">
                  <c:v>1</c:v>
                </c:pt>
                <c:pt idx="72">
                  <c:v>0</c:v>
                </c:pt>
                <c:pt idx="73">
                  <c:v>1</c:v>
                </c:pt>
                <c:pt idx="74">
                  <c:v>0</c:v>
                </c:pt>
                <c:pt idx="75">
                  <c:v>2</c:v>
                </c:pt>
                <c:pt idx="76">
                  <c:v>0</c:v>
                </c:pt>
                <c:pt idx="77">
                  <c:v>1</c:v>
                </c:pt>
                <c:pt idx="78">
                  <c:v>1</c:v>
                </c:pt>
                <c:pt idx="79">
                  <c:v>6</c:v>
                </c:pt>
                <c:pt idx="80">
                  <c:v>1</c:v>
                </c:pt>
                <c:pt idx="81">
                  <c:v>0</c:v>
                </c:pt>
                <c:pt idx="82">
                  <c:v>1</c:v>
                </c:pt>
                <c:pt idx="83">
                  <c:v>2</c:v>
                </c:pt>
                <c:pt idx="84">
                  <c:v>0</c:v>
                </c:pt>
                <c:pt idx="85">
                  <c:v>3</c:v>
                </c:pt>
                <c:pt idx="86">
                  <c:v>0</c:v>
                </c:pt>
                <c:pt idx="87">
                  <c:v>1</c:v>
                </c:pt>
                <c:pt idx="88">
                  <c:v>1</c:v>
                </c:pt>
                <c:pt idx="89">
                  <c:v>1</c:v>
                </c:pt>
                <c:pt idx="90">
                  <c:v>4</c:v>
                </c:pt>
                <c:pt idx="91">
                  <c:v>0</c:v>
                </c:pt>
                <c:pt idx="92">
                  <c:v>2</c:v>
                </c:pt>
                <c:pt idx="93">
                  <c:v>0</c:v>
                </c:pt>
                <c:pt idx="94">
                  <c:v>1</c:v>
                </c:pt>
                <c:pt idx="95">
                  <c:v>2</c:v>
                </c:pt>
                <c:pt idx="96">
                  <c:v>0</c:v>
                </c:pt>
                <c:pt idx="97">
                  <c:v>0</c:v>
                </c:pt>
                <c:pt idx="98">
                  <c:v>0</c:v>
                </c:pt>
                <c:pt idx="99">
                  <c:v>0</c:v>
                </c:pt>
              </c:numCache>
            </c:numRef>
          </c:yVal>
          <c:smooth val="0"/>
        </c:ser>
        <c:dLbls>
          <c:showLegendKey val="0"/>
          <c:showVal val="0"/>
          <c:showCatName val="0"/>
          <c:showSerName val="0"/>
          <c:showPercent val="0"/>
          <c:showBubbleSize val="0"/>
        </c:dLbls>
        <c:axId val="572505080"/>
        <c:axId val="572505400"/>
      </c:scatterChart>
      <c:valAx>
        <c:axId val="5725050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横向位置</a:t>
                </a:r>
                <a:r>
                  <a:rPr lang="en-US" altLang="zh-CN"/>
                  <a:t>(</a:t>
                </a:r>
                <a:r>
                  <a:rPr lang="en-US"/>
                  <a:t>nm)</a:t>
                </a:r>
                <a:endParaRPr lang="en-US"/>
              </a:p>
            </c:rich>
          </c:tx>
          <c:layout/>
          <c:overlay val="0"/>
          <c:spPr>
            <a:noFill/>
            <a:ln>
              <a:noFill/>
            </a:ln>
            <a:effectLst/>
          </c:sp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72505400"/>
        <c:crosses val="autoZero"/>
        <c:crossBetween val="midCat"/>
      </c:valAx>
      <c:valAx>
        <c:axId val="572505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探测强度</a:t>
                </a:r>
                <a:endParaRPr lang="zh-CN" altLang="en-US"/>
              </a:p>
            </c:rich>
          </c:tx>
          <c:layout/>
          <c:overlay val="0"/>
          <c:spPr>
            <a:noFill/>
            <a:ln>
              <a:noFill/>
            </a:ln>
            <a:effectLst/>
          </c:sp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72505080"/>
        <c:crosses val="autoZero"/>
        <c:crossBetween val="midCat"/>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7:56"/>
    </inkml:context>
    <inkml:brush xml:id="br0">
      <inkml:brushProperty name="width" value="0.05" units="cm"/>
      <inkml:brushProperty name="height" value="0.05" units="cm"/>
      <inkml:brushProperty name="color" value="#e71224"/>
    </inkml:brush>
  </inkml:definitions>
  <inkml:trace contextRef="#ctx0" brushRef="#br0">1120 155 24575,'0'-2'0,"-1"0"0,1 0 0,-1 0 0,1 0 0,-1 0 0,0 0 0,0 0 0,0 1 0,0-1 0,0 0 0,0 0 0,0 1 0,0-1 0,-1 1 0,1-1 0,-1 1 0,1 0 0,-1 0 0,1-1 0,-1 1 0,0 0 0,0 0 0,-3-1 0,-2-1 0,-1 0 0,0 0 0,1 1 0,-15-2 0,-30-2 0,-19-4 0,-49-17 0,-151-28 0,260 54 0,1 0 0,-1 0 0,1 1 0,-1 1 0,1 0 0,-1 0 0,1 1 0,-1 0 0,1 1 0,-11 4 0,14-4 0,0 0 0,1 1 0,-1 0 0,1 0 0,0 0 0,0 1 0,0 0 0,1 0 0,-1 1 0,1 0 0,1-1 0,-1 2 0,1-1 0,-6 12 0,2-1 0,2 1 0,0-1 0,0 1 0,2 1 0,0-1 0,-1 37 0,6 117 0,2-96 0,-3-74 0,1 37 0,6 50 0,-4-75 0,0-1 0,0 1 0,2-1 0,-1 1 0,2-1 0,0-1 0,8 14 0,2-1 0,2 0 0,1-2 0,28 29 0,74 59 0,-85-80 0,-6-5 0,56 55 0,-76-70 0,-1 0 0,0 1 0,-1 0 0,0 0 0,-1 1 0,6 16 0,-2-1 0,-2 0 0,0 1 0,-3 0 0,0 0 0,-2 0 0,0 1 0,-3 45 0,-1-58 0,1-6 0,-2 1 0,1 0 0,-2 0 0,-3 18 0,4-26 0,-1-1 0,1 1 0,-1-1 0,1 1 0,-1-1 0,0 0 0,-1 0 0,1 0 0,0 0 0,-1 0 0,0 0 0,1-1 0,-1 1 0,0-1 0,0 0 0,-1 0 0,1 0 0,-6 3 0,-10 2 0,-1 0 0,0-1 0,0-1 0,-28 4 0,-85 2 0,105-10 0,0-2 0,0 0 0,0-2 0,-54-12 0,65 10 0,-1-1 0,1-1 0,0-1 0,0 0 0,1-1 0,0-1 0,1 0 0,-21-19 0,20 14-170,1 0-1,1-2 0,1 0 1,0 0-1,2-1 0,0-1 1,-12-25-1,10 14-6655</inkml:trace>
</inkml:ink>
</file>

<file path=ppt/ink/ink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16"/>
    </inkml:context>
    <inkml:brush xml:id="br0">
      <inkml:brushProperty name="width" value="0.05" units="cm"/>
      <inkml:brushProperty name="height" value="0.05" units="cm"/>
      <inkml:brushProperty name="color" value="#e71224"/>
    </inkml:brush>
  </inkml:definitions>
  <inkml:trace contextRef="#ctx0" brushRef="#br0">0 1 24575,'0'32'0,"17"465"0,12-312 0,-22-137 0,-2 1 0,-3-1 0,-4 68 0,0-29 0,2 237 0,0-318 0,0-1 0,0 0 0,0 0 0,1-1 0,-1 1 0,2 5 0,-1-9 0,-1 1 0,1-1 0,-1 0 0,1 0 0,-1 0 0,1 0 0,-1 0 0,1 0 0,0 0 0,0 0 0,0 0 0,-1-1 0,1 1 0,0 0 0,0 0 0,0-1 0,0 1 0,0-1 0,0 1 0,0-1 0,1 1 0,-1-1 0,0 1 0,0-1 0,0 0 0,2 0 0,3 1 0,0-1 0,0-1 0,-1 1 0,1-1 0,0 0 0,0-1 0,0 1 0,-1-1 0,1 0 0,6-4 0,54-32 0,-66 38 0,41-28 0,-2-1 0,-2-2 0,0-2 0,54-63 0,108-167 0,-124 159 0,-67 94 0,-1 1 0,-1-1 0,0 0 0,0 0 0,-1-1 0,0 0 0,-1 0 0,0 0 0,3-13 0,2-14 0,16-44 0,8-29 0,-22 60 0,18-109 0,-11 61-1365,-14 70-5461</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7:57"/>
    </inkml:context>
    <inkml:brush xml:id="br0">
      <inkml:brushProperty name="width" value="0.05" units="cm"/>
      <inkml:brushProperty name="height" value="0.05" units="cm"/>
      <inkml:brushProperty name="color" value="#e71224"/>
    </inkml:brush>
  </inkml:definitions>
  <inkml:trace contextRef="#ctx0" brushRef="#br0">154 0 24575,'-4'66'0,"-2"-1"0,-17 76 0,3-26 0,12-75 0,-21 62 0,-1 1 0,22-63 0,2 1 0,1 0 0,2 54 0,3-83-455,-1-1 0,-3 21 0,-2-8-6371</inkml:trace>
</inkml:ink>
</file>

<file path=ppt/ink/ink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7:58"/>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01"/>
    </inkml:context>
    <inkml:brush xml:id="br0">
      <inkml:brushProperty name="width" value="0.05" units="cm"/>
      <inkml:brushProperty name="height" value="0.05" units="cm"/>
      <inkml:brushProperty name="color" value="#e71224"/>
    </inkml:brush>
  </inkml:definitions>
  <inkml:trace contextRef="#ctx0" brushRef="#br0">0 1 24575,'5'5'0,"1"6"0,1 6 0,3 10 0,0 5 0,-2 2 0,-2 0 0,-2-6-8191</inkml:trace>
</inkml:ink>
</file>

<file path=ppt/ink/ink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07"/>
    </inkml:context>
    <inkml:brush xml:id="br0">
      <inkml:brushProperty name="width" value="0.05" units="cm"/>
      <inkml:brushProperty name="height" value="0.05" units="cm"/>
      <inkml:brushProperty name="color" value="#e71224"/>
    </inkml:brush>
  </inkml:definitions>
  <inkml:trace contextRef="#ctx0" brushRef="#br0">1 2 24575,'39'-1'0,"4"0"0,-1 2 0,1 1 0,0 3 0,51 11 0,-53-5 0,0-2 0,84 7 0,-86-13 0,0 2 0,0 2 0,0 2 0,-1 1 0,39 16 0,89 20 0,-82-25 0,-42-10 0,-2 1 0,63 9 0,-78-17 0,-1 2 0,1 1 0,22 10 0,19 5 0,14 2-1365,-48-12-5461</inkml:trace>
</inkml:ink>
</file>

<file path=ppt/ink/ink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08"/>
    </inkml:context>
    <inkml:brush xml:id="br0">
      <inkml:brushProperty name="width" value="0.05" units="cm"/>
      <inkml:brushProperty name="height" value="0.05" units="cm"/>
      <inkml:brushProperty name="color" value="#e71224"/>
    </inkml:brush>
  </inkml:definitions>
  <inkml:trace contextRef="#ctx0" brushRef="#br0">596 0 24575,'-3'1'0,"1"0"0,0 0 0,0 0 0,0 0 0,0 0 0,0 1 0,1-1 0,-1 1 0,0-1 0,0 1 0,1 0 0,-1-1 0,1 1 0,0 0 0,0 0 0,-2 4 0,-1-1 0,-11 19 0,1 0 0,-21 50 0,-12 58 0,-7 14 0,2-31 0,-76 199 0,26-45 0,52-135 341,2-7-2047,32-93-5120</inkml:trace>
</inkml:ink>
</file>

<file path=ppt/ink/ink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10"/>
    </inkml:context>
    <inkml:brush xml:id="br0">
      <inkml:brushProperty name="width" value="0.05" units="cm"/>
      <inkml:brushProperty name="height" value="0.05" units="cm"/>
      <inkml:brushProperty name="color" value="#e71224"/>
    </inkml:brush>
  </inkml:definitions>
  <inkml:trace contextRef="#ctx0" brushRef="#br0">160 0 24575,'-12'221'0,"7"-185"0,-2-1 0,-1 0 0,-1 0 0,-17 37 0,-6 11-682,-21 92-1,45-145-6143</inkml:trace>
</inkml:ink>
</file>

<file path=ppt/ink/ink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11"/>
    </inkml:context>
    <inkml:brush xml:id="br0">
      <inkml:brushProperty name="width" value="0.05" units="cm"/>
      <inkml:brushProperty name="height" value="0.05" units="cm"/>
      <inkml:brushProperty name="color" value="#e71224"/>
    </inkml:brush>
  </inkml:definitions>
  <inkml:trace contextRef="#ctx0" brushRef="#br0">0 0 24575,'5'0'0,"2"10"0,4 12 0,0 7 0,-1 5 0,2 0 0,4 4 0,-1 1 0,-3-7-8191</inkml:trace>
</inkml:ink>
</file>

<file path=ppt/ink/ink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13"/>
    </inkml:context>
    <inkml:brush xml:id="br0">
      <inkml:brushProperty name="width" value="0.05" units="cm"/>
      <inkml:brushProperty name="height" value="0.05" units="cm"/>
      <inkml:brushProperty name="color" value="#e71224"/>
    </inkml:brush>
  </inkml:definitions>
  <inkml:trace contextRef="#ctx0" brushRef="#br0">552 2 24575,'-3'-2'0,"-1"8"0,-6 11 0,-31 68 0,-36 113 0,49-122 0,-194 480 0,202-506 0,2 2 0,1 0 0,-8 58 0,-26 74 131,28-108-1627,11-34-5330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15791A-4291-4481-ABCA-E6C0CB2D65D6}"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370AD-0686-4D6C-B7DD-BEC075D0CAB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01D2AB-D8F6-4361-80F7-BCE9DDD1A5C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01D2AB-D8F6-4361-80F7-BCE9DDD1A5C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01D2AB-D8F6-4361-80F7-BCE9DDD1A5C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01D2AB-D8F6-4361-80F7-BCE9DDD1A5C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如果在探针和样品之间有交变的电势差存在，就会在探针和样品之间形成一个交变的电 场力，从而引起悬臂的振动。如果探针和样品的电势差等于零，那么悬臂在频率 </a:t>
            </a:r>
            <a:r>
              <a:rPr lang="en-US" altLang="zh-CN" dirty="0"/>
              <a:t>ω </a:t>
            </a:r>
            <a:r>
              <a:rPr lang="zh-CN" altLang="en-US" dirty="0"/>
              <a:t>处就没有 电场力存在，所以振幅也会为零。在测量过程中，系统会在探针和样品之间施加一个直流的 补偿电压，通过调节这个电压抵消掉探针和样品间本来的电势差，使悬臂的振幅等于零，从 而测得样品局部的表面电势分布，也即探针和样品局部的电势差。</a:t>
            </a:r>
            <a:endParaRPr lang="zh-CN" altLang="en-US" dirty="0"/>
          </a:p>
        </p:txBody>
      </p:sp>
      <p:sp>
        <p:nvSpPr>
          <p:cNvPr id="4" name="灯片编号占位符 3"/>
          <p:cNvSpPr>
            <a:spLocks noGrp="1"/>
          </p:cNvSpPr>
          <p:nvPr>
            <p:ph type="sldNum" sz="quarter" idx="5"/>
          </p:nvPr>
        </p:nvSpPr>
        <p:spPr/>
        <p:txBody>
          <a:bodyPr/>
          <a:lstStyle/>
          <a:p>
            <a:fld id="{AE01D2AB-D8F6-4361-80F7-BCE9DDD1A5C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a:t>
            </a:r>
            <a:endParaRPr lang="en-US" altLang="zh-CN" dirty="0"/>
          </a:p>
          <a:p>
            <a:endParaRPr lang="en-US" altLang="zh-CN" dirty="0"/>
          </a:p>
          <a:p>
            <a:r>
              <a:rPr lang="zh-CN" altLang="en-US" dirty="0"/>
              <a:t>轮廓算术平均偏差 </a:t>
            </a:r>
            <a:r>
              <a:rPr lang="en-US" altLang="zh-CN" dirty="0"/>
              <a:t>Ra</a:t>
            </a:r>
            <a:r>
              <a:rPr lang="zh-CN" altLang="en-US" dirty="0"/>
              <a:t>：在取样长度（</a:t>
            </a:r>
            <a:r>
              <a:rPr lang="en-US" altLang="zh-CN" dirty="0" err="1"/>
              <a:t>lr</a:t>
            </a:r>
            <a:r>
              <a:rPr lang="zh-CN" altLang="en-US" dirty="0"/>
              <a:t>）内轮廓偏距绝对值的算术平均值。</a:t>
            </a:r>
            <a:endParaRPr lang="zh-CN" altLang="en-US" dirty="0"/>
          </a:p>
          <a:p>
            <a:endParaRPr lang="zh-CN" altLang="en-US" dirty="0"/>
          </a:p>
          <a:p>
            <a:r>
              <a:rPr lang="en-US" altLang="zh-CN" dirty="0"/>
              <a:t>RQ</a:t>
            </a:r>
            <a:endParaRPr lang="en-US" altLang="zh-CN" dirty="0"/>
          </a:p>
          <a:p>
            <a:endParaRPr lang="en-US" altLang="zh-CN" dirty="0"/>
          </a:p>
          <a:p>
            <a:r>
              <a:rPr lang="zh-CN" altLang="en-US" dirty="0"/>
              <a:t>相对于轮廓平均线偏差的均方根值</a:t>
            </a:r>
            <a:r>
              <a:rPr lang="en-US" altLang="zh-CN" dirty="0"/>
              <a:t>RQ</a:t>
            </a:r>
            <a:r>
              <a:rPr lang="zh-CN" altLang="en-US" dirty="0"/>
              <a:t>：在一个取样长度上，是所有</a:t>
            </a:r>
            <a:r>
              <a:rPr lang="en-US" altLang="zh-CN" dirty="0"/>
              <a:t>Z</a:t>
            </a:r>
            <a:r>
              <a:rPr lang="zh-CN" altLang="en-US" dirty="0"/>
              <a:t>值平方和的平均值的平方根。</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E01D2AB-D8F6-4361-80F7-BCE9DDD1A5C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01D2AB-D8F6-4361-80F7-BCE9DDD1A5C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01D2AB-D8F6-4361-80F7-BCE9DDD1A5C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01D2AB-D8F6-4361-80F7-BCE9DDD1A5C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57AEA929-3720-47A5-8D9D-B4549B32447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D4EE85-BF88-48D1-9B01-A33D003F989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7AEA929-3720-47A5-8D9D-B4549B32447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D4EE85-BF88-48D1-9B01-A33D003F989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7AEA929-3720-47A5-8D9D-B4549B32447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D4EE85-BF88-48D1-9B01-A33D003F989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7AEA929-3720-47A5-8D9D-B4549B32447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D4EE85-BF88-48D1-9B01-A33D003F989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57AEA929-3720-47A5-8D9D-B4549B32447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D4EE85-BF88-48D1-9B01-A33D003F989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57AEA929-3720-47A5-8D9D-B4549B32447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3D4EE85-BF88-48D1-9B01-A33D003F989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57AEA929-3720-47A5-8D9D-B4549B32447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3D4EE85-BF88-48D1-9B01-A33D003F989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57AEA929-3720-47A5-8D9D-B4549B32447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3D4EE85-BF88-48D1-9B01-A33D003F989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AEA929-3720-47A5-8D9D-B4549B32447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3D4EE85-BF88-48D1-9B01-A33D003F989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57AEA929-3720-47A5-8D9D-B4549B32447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3D4EE85-BF88-48D1-9B01-A33D003F989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57AEA929-3720-47A5-8D9D-B4549B32447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3D4EE85-BF88-48D1-9B01-A33D003F989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AEA929-3720-47A5-8D9D-B4549B32447D}"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D4EE85-BF88-48D1-9B01-A33D003F989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70.jpe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jpeg"/><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8.png"/><Relationship Id="rId1"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79.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image" Target="../media/image8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2.png"/><Relationship Id="rId1" Type="http://schemas.openxmlformats.org/officeDocument/2006/relationships/image" Target="../media/image87.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7.png"/><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44.xml.rels><?xml version="1.0" encoding="UTF-8" standalone="yes"?>
<Relationships xmlns="http://schemas.openxmlformats.org/package/2006/relationships"><Relationship Id="rId9" Type="http://schemas.openxmlformats.org/officeDocument/2006/relationships/customXml" Target="../ink/ink3.xml"/><Relationship Id="rId8" Type="http://schemas.openxmlformats.org/officeDocument/2006/relationships/image" Target="../media/image106.png"/><Relationship Id="rId7" Type="http://schemas.openxmlformats.org/officeDocument/2006/relationships/customXml" Target="../ink/ink2.xml"/><Relationship Id="rId6" Type="http://schemas.openxmlformats.org/officeDocument/2006/relationships/image" Target="../media/image105.png"/><Relationship Id="rId5" Type="http://schemas.openxmlformats.org/officeDocument/2006/relationships/customXml" Target="../ink/ink1.xml"/><Relationship Id="rId4" Type="http://schemas.openxmlformats.org/officeDocument/2006/relationships/image" Target="../media/image104.png"/><Relationship Id="rId3" Type="http://schemas.openxmlformats.org/officeDocument/2006/relationships/image" Target="../media/image103.emf"/><Relationship Id="rId25" Type="http://schemas.openxmlformats.org/officeDocument/2006/relationships/slideLayout" Target="../slideLayouts/slideLayout7.xml"/><Relationship Id="rId24" Type="http://schemas.openxmlformats.org/officeDocument/2006/relationships/image" Target="../media/image114.png"/><Relationship Id="rId23" Type="http://schemas.openxmlformats.org/officeDocument/2006/relationships/customXml" Target="../ink/ink10.xml"/><Relationship Id="rId22" Type="http://schemas.openxmlformats.org/officeDocument/2006/relationships/image" Target="../media/image113.png"/><Relationship Id="rId21" Type="http://schemas.openxmlformats.org/officeDocument/2006/relationships/customXml" Target="../ink/ink9.xml"/><Relationship Id="rId20" Type="http://schemas.openxmlformats.org/officeDocument/2006/relationships/image" Target="../media/image112.png"/><Relationship Id="rId2" Type="http://schemas.openxmlformats.org/officeDocument/2006/relationships/image" Target="../media/image102.emf"/><Relationship Id="rId19" Type="http://schemas.openxmlformats.org/officeDocument/2006/relationships/customXml" Target="../ink/ink8.xml"/><Relationship Id="rId18" Type="http://schemas.openxmlformats.org/officeDocument/2006/relationships/image" Target="../media/image111.png"/><Relationship Id="rId17" Type="http://schemas.openxmlformats.org/officeDocument/2006/relationships/customXml" Target="../ink/ink7.xml"/><Relationship Id="rId16" Type="http://schemas.openxmlformats.org/officeDocument/2006/relationships/image" Target="../media/image110.png"/><Relationship Id="rId15" Type="http://schemas.openxmlformats.org/officeDocument/2006/relationships/customXml" Target="../ink/ink6.xml"/><Relationship Id="rId14" Type="http://schemas.openxmlformats.org/officeDocument/2006/relationships/image" Target="../media/image109.png"/><Relationship Id="rId13" Type="http://schemas.openxmlformats.org/officeDocument/2006/relationships/customXml" Target="../ink/ink5.xml"/><Relationship Id="rId12" Type="http://schemas.openxmlformats.org/officeDocument/2006/relationships/image" Target="../media/image108.png"/><Relationship Id="rId11" Type="http://schemas.openxmlformats.org/officeDocument/2006/relationships/customXml" Target="../ink/ink4.xml"/><Relationship Id="rId10" Type="http://schemas.openxmlformats.org/officeDocument/2006/relationships/image" Target="../media/image107.png"/><Relationship Id="rId1" Type="http://schemas.openxmlformats.org/officeDocument/2006/relationships/image" Target="../media/image101.emf"/></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1.emf"/><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image" Target="../media/image118.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5.png"/><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image" Target="../media/image122.emf"/></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9.emf"/><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3.emf"/><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image" Target="../media/image130.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4.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6.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3.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3.png"/><Relationship Id="rId1" Type="http://schemas.openxmlformats.org/officeDocument/2006/relationships/image" Target="../media/image152.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9.png"/><Relationship Id="rId1" Type="http://schemas.openxmlformats.org/officeDocument/2006/relationships/image" Target="../media/image158.png"/></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16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2.png"/><Relationship Id="rId1" Type="http://schemas.openxmlformats.org/officeDocument/2006/relationships/image" Target="../media/image49.pn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164.png"/><Relationship Id="rId1" Type="http://schemas.openxmlformats.org/officeDocument/2006/relationships/image" Target="../media/image163.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3.png"/><Relationship Id="rId3" Type="http://schemas.openxmlformats.org/officeDocument/2006/relationships/image" Target="../media/image172.png"/><Relationship Id="rId2" Type="http://schemas.openxmlformats.org/officeDocument/2006/relationships/image" Target="../media/image36.png"/><Relationship Id="rId1" Type="http://schemas.openxmlformats.org/officeDocument/2006/relationships/image" Target="../media/image171.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74.png"/><Relationship Id="rId1" Type="http://schemas.openxmlformats.org/officeDocument/2006/relationships/image" Target="../media/image171.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76.png"/><Relationship Id="rId1" Type="http://schemas.openxmlformats.org/officeDocument/2006/relationships/image" Target="../media/image175.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78.png"/><Relationship Id="rId1" Type="http://schemas.openxmlformats.org/officeDocument/2006/relationships/image" Target="../media/image177.emf"/></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2.png"/><Relationship Id="rId3" Type="http://schemas.openxmlformats.org/officeDocument/2006/relationships/image" Target="../media/image181.jpeg"/><Relationship Id="rId2" Type="http://schemas.openxmlformats.org/officeDocument/2006/relationships/image" Target="../media/image180.png"/><Relationship Id="rId1" Type="http://schemas.openxmlformats.org/officeDocument/2006/relationships/image" Target="../media/image179.jpe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tiff"/></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6.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85.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1.png"/><Relationship Id="rId1" Type="http://schemas.openxmlformats.org/officeDocument/2006/relationships/chart" Target="../charts/chart1.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矩形 6"/>
          <p:cNvSpPr>
            <a:spLocks noChangeArrowheads="1"/>
          </p:cNvSpPr>
          <p:nvPr/>
        </p:nvSpPr>
        <p:spPr bwMode="auto">
          <a:xfrm>
            <a:off x="0" y="4947170"/>
            <a:ext cx="12192000" cy="195580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微软雅黑" panose="020B0503020204020204" pitchFamily="34" charset="-122"/>
                <a:ea typeface="微软雅黑" panose="020B0503020204020204" pitchFamily="34" charset="-122"/>
              </a:rPr>
              <a:t>朱天翔 卢浩然 吴熙楠 周泽成 张海鹏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3" name="组合 16"/>
          <p:cNvGrpSpPr/>
          <p:nvPr/>
        </p:nvGrpSpPr>
        <p:grpSpPr bwMode="auto">
          <a:xfrm>
            <a:off x="573088" y="6202363"/>
            <a:ext cx="585787" cy="338137"/>
            <a:chOff x="1234" y="0"/>
            <a:chExt cx="586088" cy="338555"/>
          </a:xfrm>
        </p:grpSpPr>
        <p:sp>
          <p:nvSpPr>
            <p:cNvPr id="2062" name="矩形 45"/>
            <p:cNvSpPr>
              <a:spLocks noChangeArrowheads="1"/>
            </p:cNvSpPr>
            <p:nvPr/>
          </p:nvSpPr>
          <p:spPr bwMode="auto">
            <a:xfrm>
              <a:off x="402646" y="0"/>
              <a:ext cx="18467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pic>
          <p:nvPicPr>
            <p:cNvPr id="2063" name="组合 18"/>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4" y="21724"/>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22"/>
          <p:cNvGrpSpPr/>
          <p:nvPr/>
        </p:nvGrpSpPr>
        <p:grpSpPr bwMode="auto">
          <a:xfrm>
            <a:off x="571500" y="5786438"/>
            <a:ext cx="587375" cy="338137"/>
            <a:chOff x="0" y="0"/>
            <a:chExt cx="587956" cy="338555"/>
          </a:xfrm>
        </p:grpSpPr>
        <p:sp>
          <p:nvSpPr>
            <p:cNvPr id="2060" name="矩形 40"/>
            <p:cNvSpPr>
              <a:spLocks noChangeArrowheads="1"/>
            </p:cNvSpPr>
            <p:nvPr/>
          </p:nvSpPr>
          <p:spPr bwMode="auto">
            <a:xfrm>
              <a:off x="403225" y="0"/>
              <a:ext cx="184731"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sp>
          <p:nvSpPr>
            <p:cNvPr id="2061" name="Freeform 102"/>
            <p:cNvSpPr>
              <a:spLocks noEditPoints="1"/>
            </p:cNvSpPr>
            <p:nvPr/>
          </p:nvSpPr>
          <p:spPr bwMode="auto">
            <a:xfrm>
              <a:off x="0" y="19050"/>
              <a:ext cx="300038" cy="298450"/>
            </a:xfrm>
            <a:custGeom>
              <a:avLst/>
              <a:gdLst>
                <a:gd name="T0" fmla="*/ 2147483647 w 837"/>
                <a:gd name="T1" fmla="*/ 0 h 837"/>
                <a:gd name="T2" fmla="*/ 0 w 837"/>
                <a:gd name="T3" fmla="*/ 2147483647 h 837"/>
                <a:gd name="T4" fmla="*/ 2147483647 w 837"/>
                <a:gd name="T5" fmla="*/ 2147483647 h 837"/>
                <a:gd name="T6" fmla="*/ 2147483647 w 837"/>
                <a:gd name="T7" fmla="*/ 2147483647 h 837"/>
                <a:gd name="T8" fmla="*/ 2147483647 w 837"/>
                <a:gd name="T9" fmla="*/ 0 h 837"/>
                <a:gd name="T10" fmla="*/ 2147483647 w 837"/>
                <a:gd name="T11" fmla="*/ 2147483647 h 837"/>
                <a:gd name="T12" fmla="*/ 2147483647 w 837"/>
                <a:gd name="T13" fmla="*/ 2147483647 h 837"/>
                <a:gd name="T14" fmla="*/ 2147483647 w 837"/>
                <a:gd name="T15" fmla="*/ 2147483647 h 837"/>
                <a:gd name="T16" fmla="*/ 2147483647 w 837"/>
                <a:gd name="T17" fmla="*/ 2147483647 h 837"/>
                <a:gd name="T18" fmla="*/ 2147483647 w 837"/>
                <a:gd name="T19" fmla="*/ 2147483647 h 837"/>
                <a:gd name="T20" fmla="*/ 2147483647 w 837"/>
                <a:gd name="T21" fmla="*/ 2147483647 h 837"/>
                <a:gd name="T22" fmla="*/ 2147483647 w 837"/>
                <a:gd name="T23" fmla="*/ 2147483647 h 837"/>
                <a:gd name="T24" fmla="*/ 2147483647 w 837"/>
                <a:gd name="T25" fmla="*/ 2147483647 h 837"/>
                <a:gd name="T26" fmla="*/ 2147483647 w 837"/>
                <a:gd name="T27" fmla="*/ 2147483647 h 837"/>
                <a:gd name="T28" fmla="*/ 2147483647 w 837"/>
                <a:gd name="T29" fmla="*/ 2147483647 h 837"/>
                <a:gd name="T30" fmla="*/ 2147483647 w 837"/>
                <a:gd name="T31" fmla="*/ 2147483647 h 837"/>
                <a:gd name="T32" fmla="*/ 2147483647 w 837"/>
                <a:gd name="T33" fmla="*/ 2147483647 h 837"/>
                <a:gd name="T34" fmla="*/ 2147483647 w 837"/>
                <a:gd name="T35" fmla="*/ 2147483647 h 837"/>
                <a:gd name="T36" fmla="*/ 2147483647 w 837"/>
                <a:gd name="T37" fmla="*/ 2147483647 h 837"/>
                <a:gd name="T38" fmla="*/ 2147483647 w 837"/>
                <a:gd name="T39" fmla="*/ 2147483647 h 837"/>
                <a:gd name="T40" fmla="*/ 2147483647 w 837"/>
                <a:gd name="T41" fmla="*/ 2147483647 h 8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37"/>
                <a:gd name="T64" fmla="*/ 0 h 837"/>
                <a:gd name="T65" fmla="*/ 837 w 837"/>
                <a:gd name="T66" fmla="*/ 837 h 8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37" h="837">
                  <a:moveTo>
                    <a:pt x="418" y="0"/>
                  </a:moveTo>
                  <a:cubicBezTo>
                    <a:pt x="187" y="0"/>
                    <a:pt x="0" y="187"/>
                    <a:pt x="0" y="419"/>
                  </a:cubicBezTo>
                  <a:cubicBezTo>
                    <a:pt x="0" y="650"/>
                    <a:pt x="187" y="837"/>
                    <a:pt x="418" y="837"/>
                  </a:cubicBezTo>
                  <a:cubicBezTo>
                    <a:pt x="650" y="837"/>
                    <a:pt x="837" y="650"/>
                    <a:pt x="837" y="419"/>
                  </a:cubicBezTo>
                  <a:cubicBezTo>
                    <a:pt x="837" y="187"/>
                    <a:pt x="650" y="0"/>
                    <a:pt x="418" y="0"/>
                  </a:cubicBezTo>
                  <a:close/>
                  <a:moveTo>
                    <a:pt x="173" y="583"/>
                  </a:moveTo>
                  <a:cubicBezTo>
                    <a:pt x="121" y="583"/>
                    <a:pt x="121" y="583"/>
                    <a:pt x="121" y="583"/>
                  </a:cubicBezTo>
                  <a:cubicBezTo>
                    <a:pt x="121" y="251"/>
                    <a:pt x="121" y="251"/>
                    <a:pt x="121" y="251"/>
                  </a:cubicBezTo>
                  <a:cubicBezTo>
                    <a:pt x="440" y="251"/>
                    <a:pt x="440" y="251"/>
                    <a:pt x="440" y="251"/>
                  </a:cubicBezTo>
                  <a:cubicBezTo>
                    <a:pt x="490" y="177"/>
                    <a:pt x="490" y="177"/>
                    <a:pt x="490" y="177"/>
                  </a:cubicBezTo>
                  <a:cubicBezTo>
                    <a:pt x="631" y="177"/>
                    <a:pt x="631" y="177"/>
                    <a:pt x="631" y="177"/>
                  </a:cubicBezTo>
                  <a:cubicBezTo>
                    <a:pt x="631" y="251"/>
                    <a:pt x="631" y="251"/>
                    <a:pt x="631" y="251"/>
                  </a:cubicBezTo>
                  <a:cubicBezTo>
                    <a:pt x="631" y="269"/>
                    <a:pt x="631" y="269"/>
                    <a:pt x="631" y="269"/>
                  </a:cubicBezTo>
                  <a:cubicBezTo>
                    <a:pt x="631" y="300"/>
                    <a:pt x="631" y="300"/>
                    <a:pt x="631" y="300"/>
                  </a:cubicBezTo>
                  <a:cubicBezTo>
                    <a:pt x="173" y="300"/>
                    <a:pt x="173" y="300"/>
                    <a:pt x="173" y="300"/>
                  </a:cubicBezTo>
                  <a:lnTo>
                    <a:pt x="173" y="583"/>
                  </a:lnTo>
                  <a:close/>
                  <a:moveTo>
                    <a:pt x="716" y="660"/>
                  </a:moveTo>
                  <a:cubicBezTo>
                    <a:pt x="205" y="660"/>
                    <a:pt x="205" y="660"/>
                    <a:pt x="205" y="660"/>
                  </a:cubicBezTo>
                  <a:cubicBezTo>
                    <a:pt x="205" y="328"/>
                    <a:pt x="205" y="328"/>
                    <a:pt x="205" y="328"/>
                  </a:cubicBezTo>
                  <a:cubicBezTo>
                    <a:pt x="716" y="328"/>
                    <a:pt x="716" y="328"/>
                    <a:pt x="716" y="328"/>
                  </a:cubicBezTo>
                  <a:lnTo>
                    <a:pt x="716" y="6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5" name="组合 25"/>
          <p:cNvGrpSpPr/>
          <p:nvPr/>
        </p:nvGrpSpPr>
        <p:grpSpPr bwMode="auto">
          <a:xfrm>
            <a:off x="573088" y="5387975"/>
            <a:ext cx="585787" cy="338138"/>
            <a:chOff x="1234" y="0"/>
            <a:chExt cx="586092" cy="338553"/>
          </a:xfrm>
        </p:grpSpPr>
        <p:sp>
          <p:nvSpPr>
            <p:cNvPr id="2058" name="矩形 37"/>
            <p:cNvSpPr>
              <a:spLocks noChangeArrowheads="1"/>
            </p:cNvSpPr>
            <p:nvPr/>
          </p:nvSpPr>
          <p:spPr bwMode="auto">
            <a:xfrm>
              <a:off x="402646" y="0"/>
              <a:ext cx="18468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pic>
          <p:nvPicPr>
            <p:cNvPr id="2059" name="组合 2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 y="19247"/>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6" name="文本框 58"/>
          <p:cNvSpPr txBox="1">
            <a:spLocks noChangeArrowheads="1"/>
          </p:cNvSpPr>
          <p:nvPr/>
        </p:nvSpPr>
        <p:spPr bwMode="auto">
          <a:xfrm>
            <a:off x="264258" y="1664714"/>
            <a:ext cx="11415860" cy="180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3200" b="1" dirty="0">
                <a:solidFill>
                  <a:srgbClr val="9A0000"/>
                </a:solidFill>
                <a:latin typeface="微软雅黑" panose="020B0503020204020204" pitchFamily="34" charset="-122"/>
                <a:ea typeface="微软雅黑" panose="020B0503020204020204" pitchFamily="34" charset="-122"/>
              </a:rPr>
              <a:t>先进材料表征技术课程期末报告</a:t>
            </a:r>
            <a:endParaRPr lang="en-US" altLang="zh-CN" sz="3200" b="1" dirty="0">
              <a:solidFill>
                <a:srgbClr val="9A0000"/>
              </a:solidFill>
              <a:latin typeface="微软雅黑" panose="020B0503020204020204" pitchFamily="34" charset="-122"/>
              <a:ea typeface="微软雅黑" panose="020B0503020204020204" pitchFamily="34" charset="-122"/>
            </a:endParaRPr>
          </a:p>
          <a:p>
            <a:pPr algn="ctr">
              <a:lnSpc>
                <a:spcPct val="150000"/>
              </a:lnSpc>
            </a:pPr>
            <a:r>
              <a:rPr lang="en-US" altLang="zh-CN" sz="4800" b="1" dirty="0">
                <a:solidFill>
                  <a:srgbClr val="9A0000"/>
                </a:solidFill>
                <a:latin typeface="微软雅黑" panose="020B0503020204020204" pitchFamily="34" charset="-122"/>
                <a:ea typeface="微软雅黑" panose="020B0503020204020204" pitchFamily="34" charset="-122"/>
              </a:rPr>
              <a:t>TiN</a:t>
            </a:r>
            <a:r>
              <a:rPr lang="zh-CN" altLang="en-US" sz="4800" b="1" dirty="0">
                <a:solidFill>
                  <a:srgbClr val="9A0000"/>
                </a:solidFill>
                <a:latin typeface="微软雅黑" panose="020B0503020204020204" pitchFamily="34" charset="-122"/>
                <a:ea typeface="微软雅黑" panose="020B0503020204020204" pitchFamily="34" charset="-122"/>
              </a:rPr>
              <a:t>与磁性薄膜材料表征分析</a:t>
            </a:r>
            <a:endParaRPr lang="zh-CN" altLang="en-US" sz="4800" b="1" dirty="0">
              <a:solidFill>
                <a:srgbClr val="9A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086" y="384017"/>
            <a:ext cx="2921778" cy="820669"/>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6915" y="3240818"/>
            <a:ext cx="5260154" cy="3412704"/>
          </a:xfrm>
          <a:prstGeom prst="rect">
            <a:avLst/>
          </a:prstGeom>
        </p:spPr>
      </p:pic>
      <p:sp>
        <p:nvSpPr>
          <p:cNvPr id="12" name="灯片编号占位符 11"/>
          <p:cNvSpPr>
            <a:spLocks noGrp="1"/>
          </p:cNvSpPr>
          <p:nvPr>
            <p:ph type="sldNum" sz="quarter" idx="12"/>
          </p:nvPr>
        </p:nvSpPr>
        <p:spPr/>
        <p:txBody>
          <a:bodyPr/>
          <a:lstStyle/>
          <a:p>
            <a:fld id="{ABB8F404-4D68-4CF1-A1D1-4545FFCFAAD6}"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sp>
        <p:nvSpPr>
          <p:cNvPr id="3" name="文本框 2"/>
          <p:cNvSpPr txBox="1"/>
          <p:nvPr/>
        </p:nvSpPr>
        <p:spPr>
          <a:xfrm>
            <a:off x="455839" y="1536789"/>
            <a:ext cx="3240398" cy="1015663"/>
          </a:xfrm>
          <a:prstGeom prst="rect">
            <a:avLst/>
          </a:prstGeom>
          <a:noFill/>
        </p:spPr>
        <p:txBody>
          <a:bodyPr wrap="square" rtlCol="0">
            <a:spAutoFit/>
          </a:bodyPr>
          <a:lstStyle/>
          <a:p>
            <a:r>
              <a:rPr lang="en-US" altLang="zh-CN" sz="2000" dirty="0"/>
              <a:t>1</a:t>
            </a:r>
            <a:r>
              <a:rPr lang="zh-CN" altLang="en-US" sz="2000" dirty="0"/>
              <a:t>、导入之后得到图像；</a:t>
            </a:r>
            <a:endParaRPr lang="en-US" altLang="zh-CN" sz="2000" dirty="0"/>
          </a:p>
          <a:p>
            <a:r>
              <a:rPr lang="en-US" altLang="zh-CN" sz="2000" dirty="0"/>
              <a:t>2</a:t>
            </a:r>
            <a:r>
              <a:rPr lang="zh-CN" altLang="en-US" sz="2000" dirty="0"/>
              <a:t>、观察发现有一个主峰，和一个次峰；</a:t>
            </a:r>
            <a:endParaRPr lang="en-US" altLang="zh-CN" sz="2000" dirty="0"/>
          </a:p>
        </p:txBody>
      </p:sp>
      <p:pic>
        <p:nvPicPr>
          <p:cNvPr id="5" name="图片 4"/>
          <p:cNvPicPr>
            <a:picLocks noChangeAspect="1"/>
          </p:cNvPicPr>
          <p:nvPr/>
        </p:nvPicPr>
        <p:blipFill>
          <a:blip r:embed="rId1"/>
          <a:stretch>
            <a:fillRect/>
          </a:stretch>
        </p:blipFill>
        <p:spPr>
          <a:xfrm>
            <a:off x="3870102" y="623888"/>
            <a:ext cx="6229876" cy="2721264"/>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39" y="4973163"/>
            <a:ext cx="3910208" cy="101341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375" y="4302456"/>
            <a:ext cx="7516790" cy="1948142"/>
          </a:xfrm>
          <a:prstGeom prst="rect">
            <a:avLst/>
          </a:prstGeom>
        </p:spPr>
      </p:pic>
      <p:sp>
        <p:nvSpPr>
          <p:cNvPr id="16" name="箭头: 下 15"/>
          <p:cNvSpPr/>
          <p:nvPr/>
        </p:nvSpPr>
        <p:spPr>
          <a:xfrm rot="1747690" flipH="1">
            <a:off x="3853839" y="3260818"/>
            <a:ext cx="232889" cy="1763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p:cNvSpPr/>
          <p:nvPr/>
        </p:nvSpPr>
        <p:spPr>
          <a:xfrm flipH="1">
            <a:off x="9028090" y="3450904"/>
            <a:ext cx="304632" cy="765537"/>
          </a:xfrm>
          <a:prstGeom prst="downArrow">
            <a:avLst>
              <a:gd name="adj1" fmla="val 3340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sp>
        <p:nvSpPr>
          <p:cNvPr id="3" name="文本框 2"/>
          <p:cNvSpPr txBox="1"/>
          <p:nvPr/>
        </p:nvSpPr>
        <p:spPr>
          <a:xfrm>
            <a:off x="678024" y="1094792"/>
            <a:ext cx="10207690" cy="707886"/>
          </a:xfrm>
          <a:prstGeom prst="rect">
            <a:avLst/>
          </a:prstGeom>
          <a:noFill/>
        </p:spPr>
        <p:txBody>
          <a:bodyPr wrap="square" rtlCol="0">
            <a:spAutoFit/>
          </a:bodyPr>
          <a:lstStyle/>
          <a:p>
            <a:r>
              <a:rPr lang="en-US" altLang="zh-CN" sz="2000" dirty="0"/>
              <a:t>1</a:t>
            </a:r>
            <a:r>
              <a:rPr lang="zh-CN" altLang="en-US" sz="2000" dirty="0"/>
              <a:t>、直接分析法</a:t>
            </a:r>
            <a:endParaRPr lang="en-US" altLang="zh-CN" sz="2000" dirty="0"/>
          </a:p>
          <a:p>
            <a:r>
              <a:rPr lang="en-US" altLang="zh-CN" sz="2000" dirty="0"/>
              <a:t>	</a:t>
            </a:r>
            <a:r>
              <a:rPr lang="zh-CN" altLang="en-US" sz="2000" dirty="0"/>
              <a:t>排位靠前的符合度越高</a:t>
            </a:r>
            <a:endParaRPr lang="en-US" altLang="zh-CN" sz="2000" dirty="0"/>
          </a:p>
        </p:txBody>
      </p:sp>
      <p:pic>
        <p:nvPicPr>
          <p:cNvPr id="6" name="图片 5"/>
          <p:cNvPicPr>
            <a:picLocks noChangeAspect="1"/>
          </p:cNvPicPr>
          <p:nvPr/>
        </p:nvPicPr>
        <p:blipFill rotWithShape="1">
          <a:blip r:embed="rId1"/>
          <a:srcRect l="7" t="315" r="37244" b="-315"/>
          <a:stretch>
            <a:fillRect/>
          </a:stretch>
        </p:blipFill>
        <p:spPr>
          <a:xfrm>
            <a:off x="297301" y="2537927"/>
            <a:ext cx="11597398" cy="17821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sp>
        <p:nvSpPr>
          <p:cNvPr id="3" name="文本框 2"/>
          <p:cNvSpPr txBox="1"/>
          <p:nvPr/>
        </p:nvSpPr>
        <p:spPr>
          <a:xfrm>
            <a:off x="678024" y="1094792"/>
            <a:ext cx="10207690" cy="400110"/>
          </a:xfrm>
          <a:prstGeom prst="rect">
            <a:avLst/>
          </a:prstGeom>
          <a:noFill/>
        </p:spPr>
        <p:txBody>
          <a:bodyPr wrap="square" rtlCol="0">
            <a:spAutoFit/>
          </a:bodyPr>
          <a:lstStyle/>
          <a:p>
            <a:r>
              <a:rPr lang="en-US" altLang="zh-CN" sz="2000" dirty="0"/>
              <a:t>1</a:t>
            </a:r>
            <a:r>
              <a:rPr lang="zh-CN" altLang="en-US" sz="2000" dirty="0"/>
              <a:t>、加上额外的条件：根据之前的</a:t>
            </a:r>
            <a:r>
              <a:rPr lang="en-US" altLang="zh-CN" sz="2000" dirty="0">
                <a:latin typeface="Times New Roman" panose="02020603050405020304" pitchFamily="18" charset="0"/>
                <a:cs typeface="Times New Roman" panose="02020603050405020304" pitchFamily="18" charset="0"/>
              </a:rPr>
              <a:t>XRF</a:t>
            </a:r>
            <a:r>
              <a:rPr lang="zh-CN" altLang="en-US" sz="2000" dirty="0"/>
              <a:t>分析，样品中含有</a:t>
            </a:r>
            <a:r>
              <a:rPr lang="en-US" altLang="zh-CN" sz="2000" dirty="0">
                <a:latin typeface="Times New Roman" panose="02020603050405020304" pitchFamily="18" charset="0"/>
                <a:cs typeface="Times New Roman" panose="02020603050405020304" pitchFamily="18" charset="0"/>
              </a:rPr>
              <a:t>Si</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Ti</a:t>
            </a:r>
            <a:r>
              <a:rPr lang="zh-CN" altLang="en-US" sz="2000" dirty="0"/>
              <a:t>；</a:t>
            </a:r>
            <a:endParaRPr lang="en-US" altLang="zh-CN" sz="2000" dirty="0"/>
          </a:p>
        </p:txBody>
      </p:sp>
      <p:pic>
        <p:nvPicPr>
          <p:cNvPr id="5" name="图片 4"/>
          <p:cNvPicPr>
            <a:picLocks noChangeAspect="1"/>
          </p:cNvPicPr>
          <p:nvPr/>
        </p:nvPicPr>
        <p:blipFill>
          <a:blip r:embed="rId1"/>
          <a:stretch>
            <a:fillRect/>
          </a:stretch>
        </p:blipFill>
        <p:spPr>
          <a:xfrm>
            <a:off x="2376195" y="1813823"/>
            <a:ext cx="6558254" cy="39488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678024" y="1094792"/>
                <a:ext cx="10207690" cy="2862322"/>
              </a:xfrm>
              <a:prstGeom prst="rect">
                <a:avLst/>
              </a:prstGeom>
              <a:noFill/>
            </p:spPr>
            <p:txBody>
              <a:bodyPr wrap="square" rtlCol="0">
                <a:spAutoFit/>
              </a:bodyPr>
              <a:lstStyle/>
              <a:p>
                <a:r>
                  <a:rPr lang="en-US" altLang="zh-CN" dirty="0"/>
                  <a:t>1</a:t>
                </a:r>
                <a:r>
                  <a:rPr lang="zh-CN" altLang="en-US"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𝑆𝑖</m:t>
                        </m:r>
                      </m:e>
                      <m:sub>
                        <m:r>
                          <a:rPr lang="en-US" altLang="zh-CN" b="0" i="1" dirty="0" smtClean="0">
                            <a:latin typeface="Cambria Math" panose="02040503050406030204" pitchFamily="18" charset="0"/>
                          </a:rPr>
                          <m:t>3</m:t>
                        </m:r>
                      </m:sub>
                    </m:sSub>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4</m:t>
                        </m:r>
                      </m:sub>
                    </m:sSub>
                  </m:oMath>
                </a14:m>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2</a:t>
                </a:r>
                <a:r>
                  <a:rPr lang="zh-CN" altLang="en-US" dirty="0"/>
                  <a:t>、</a:t>
                </a:r>
                <a:r>
                  <a:rPr lang="en-US" altLang="zh-CN" dirty="0"/>
                  <a:t> </a:t>
                </a:r>
                <a14:m>
                  <m:oMath xmlns:m="http://schemas.openxmlformats.org/officeDocument/2006/math">
                    <m:r>
                      <a:rPr lang="en-US" altLang="zh-CN" i="1" dirty="0" smtClean="0">
                        <a:latin typeface="Cambria Math" panose="02040503050406030204" pitchFamily="18" charset="0"/>
                      </a:rPr>
                      <m:t>𝑆</m:t>
                    </m:r>
                    <m:r>
                      <a:rPr lang="en-US" altLang="zh-CN" b="0" i="1" dirty="0" smtClean="0">
                        <a:latin typeface="Cambria Math" panose="02040503050406030204" pitchFamily="18" charset="0"/>
                      </a:rPr>
                      <m:t>𝑖</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𝑂</m:t>
                        </m:r>
                      </m:e>
                      <m:sub>
                        <m:r>
                          <a:rPr lang="en-US" altLang="zh-CN" b="0" i="1" dirty="0" smtClean="0">
                            <a:latin typeface="Cambria Math" panose="02040503050406030204" pitchFamily="18" charset="0"/>
                          </a:rPr>
                          <m:t>2</m:t>
                        </m:r>
                      </m:sub>
                    </m:sSub>
                  </m:oMath>
                </a14:m>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678024" y="1094792"/>
                <a:ext cx="10207690" cy="2862322"/>
              </a:xfrm>
              <a:prstGeom prst="rect">
                <a:avLst/>
              </a:prstGeom>
              <a:blipFill rotWithShape="1">
                <a:blip r:embed="rId1"/>
                <a:stretch>
                  <a:fillRect l="-5" t="-2" r="5" b="15"/>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2618792" y="770356"/>
            <a:ext cx="4295580" cy="1113296"/>
          </a:xfrm>
          <a:prstGeom prst="rect">
            <a:avLst/>
          </a:prstGeom>
        </p:spPr>
      </p:pic>
      <p:pic>
        <p:nvPicPr>
          <p:cNvPr id="6" name="图片 5"/>
          <p:cNvPicPr>
            <a:picLocks noChangeAspect="1"/>
          </p:cNvPicPr>
          <p:nvPr/>
        </p:nvPicPr>
        <p:blipFill>
          <a:blip r:embed="rId3"/>
          <a:stretch>
            <a:fillRect/>
          </a:stretch>
        </p:blipFill>
        <p:spPr>
          <a:xfrm>
            <a:off x="2090057" y="4234829"/>
            <a:ext cx="7656544" cy="1984362"/>
          </a:xfrm>
          <a:prstGeom prst="rect">
            <a:avLst/>
          </a:prstGeom>
        </p:spPr>
      </p:pic>
      <p:pic>
        <p:nvPicPr>
          <p:cNvPr id="7" name="图片 6"/>
          <p:cNvPicPr>
            <a:picLocks noChangeAspect="1"/>
          </p:cNvPicPr>
          <p:nvPr/>
        </p:nvPicPr>
        <p:blipFill>
          <a:blip r:embed="rId4"/>
          <a:stretch>
            <a:fillRect/>
          </a:stretch>
        </p:blipFill>
        <p:spPr>
          <a:xfrm>
            <a:off x="2618792" y="1946948"/>
            <a:ext cx="6469224" cy="16766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sp>
        <p:nvSpPr>
          <p:cNvPr id="3" name="文本框 2"/>
          <p:cNvSpPr txBox="1"/>
          <p:nvPr/>
        </p:nvSpPr>
        <p:spPr>
          <a:xfrm>
            <a:off x="678024" y="1094792"/>
            <a:ext cx="10207690" cy="4031873"/>
          </a:xfrm>
          <a:prstGeom prst="rect">
            <a:avLst/>
          </a:prstGeom>
          <a:noFill/>
        </p:spPr>
        <p:txBody>
          <a:bodyPr wrap="square" rtlCol="0">
            <a:spAutoFit/>
          </a:bodyPr>
          <a:lstStyle/>
          <a:p>
            <a:r>
              <a:rPr lang="en-US" altLang="zh-CN" sz="2000" dirty="0"/>
              <a:t>1</a:t>
            </a:r>
            <a:r>
              <a:rPr lang="zh-CN" altLang="en-US" sz="2000" dirty="0"/>
              <a:t>、小峰附近的</a:t>
            </a:r>
            <a:r>
              <a:rPr lang="en-US" altLang="zh-CN" sz="2000" dirty="0" err="1">
                <a:latin typeface="Times New Roman" panose="02020603050405020304" pitchFamily="18" charset="0"/>
                <a:cs typeface="Times New Roman" panose="02020603050405020304" pitchFamily="18" charset="0"/>
              </a:rPr>
              <a:t>TiN</a:t>
            </a:r>
            <a:endParaRPr lang="en-US" altLang="zh-CN" sz="2000" dirty="0">
              <a:latin typeface="Times New Roman" panose="02020603050405020304" pitchFamily="18" charset="0"/>
              <a:cs typeface="Times New Roman" panose="02020603050405020304" pitchFamily="18" charset="0"/>
            </a:endParaRPr>
          </a:p>
          <a:p>
            <a:r>
              <a:rPr lang="en-US" altLang="zh-CN" sz="2000" dirty="0"/>
              <a:t>	</a:t>
            </a:r>
            <a:r>
              <a:rPr lang="zh-CN" altLang="en-US" sz="2000" dirty="0"/>
              <a:t>（氮钛化合物）</a:t>
            </a:r>
            <a:endParaRPr lang="en-US" altLang="zh-CN" sz="20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000" dirty="0"/>
              <a:t>2</a:t>
            </a:r>
            <a:r>
              <a:rPr lang="zh-CN" altLang="en-US" sz="2000" dirty="0"/>
              <a:t>、</a:t>
            </a:r>
            <a:r>
              <a:rPr lang="en-US" altLang="zh-CN" sz="2000" dirty="0">
                <a:latin typeface="Times New Roman" panose="02020603050405020304" pitchFamily="18" charset="0"/>
                <a:cs typeface="Times New Roman" panose="02020603050405020304" pitchFamily="18" charset="0"/>
              </a:rPr>
              <a:t>Si</a:t>
            </a:r>
            <a:endParaRPr lang="en-US" altLang="zh-CN"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554963" y="1094792"/>
            <a:ext cx="5082074" cy="2603338"/>
          </a:xfrm>
          <a:prstGeom prst="rect">
            <a:avLst/>
          </a:prstGeom>
        </p:spPr>
      </p:pic>
      <p:pic>
        <p:nvPicPr>
          <p:cNvPr id="12" name="图片 11"/>
          <p:cNvPicPr>
            <a:picLocks noChangeAspect="1"/>
          </p:cNvPicPr>
          <p:nvPr/>
        </p:nvPicPr>
        <p:blipFill>
          <a:blip r:embed="rId2"/>
          <a:stretch>
            <a:fillRect/>
          </a:stretch>
        </p:blipFill>
        <p:spPr>
          <a:xfrm>
            <a:off x="3554963" y="3971673"/>
            <a:ext cx="5116872" cy="24008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678024" y="1094792"/>
                <a:ext cx="10207690" cy="369332"/>
              </a:xfrm>
              <a:prstGeom prst="rect">
                <a:avLst/>
              </a:prstGeom>
              <a:noFill/>
            </p:spPr>
            <p:txBody>
              <a:bodyPr wrap="square" rtlCol="0">
                <a:spAutoFit/>
              </a:bodyPr>
              <a:lstStyle/>
              <a:p>
                <a:r>
                  <a:rPr lang="en-US" altLang="zh-CN" dirty="0"/>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T</a:t>
                </a:r>
                <a14:m>
                  <m:oMath xmlns:m="http://schemas.openxmlformats.org/officeDocument/2006/math">
                    <m:r>
                      <a:rPr lang="en-US" altLang="zh-CN" b="0" i="1" dirty="0" smtClean="0">
                        <a:latin typeface="Cambria Math" panose="02040503050406030204" pitchFamily="18" charset="0"/>
                      </a:rPr>
                      <m:t>𝑖</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𝑂</m:t>
                        </m:r>
                      </m:e>
                      <m:sub>
                        <m:r>
                          <a:rPr lang="en-US" altLang="zh-CN" b="0" i="1" dirty="0" smtClean="0">
                            <a:latin typeface="Cambria Math" panose="02040503050406030204" pitchFamily="18" charset="0"/>
                          </a:rPr>
                          <m:t>2</m:t>
                        </m:r>
                      </m:sub>
                    </m:sSub>
                  </m:oMath>
                </a14:m>
                <a:endParaRPr lang="en-US" altLang="zh-CN" dirty="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78024" y="1094792"/>
                <a:ext cx="10207690" cy="369332"/>
              </a:xfrm>
              <a:prstGeom prst="rect">
                <a:avLst/>
              </a:prstGeom>
              <a:blipFill rotWithShape="1">
                <a:blip r:embed="rId1"/>
                <a:stretch>
                  <a:fillRect l="-5" t="-14" r="5" b="122"/>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2360230" y="1279458"/>
            <a:ext cx="7160400" cy="372104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708504" y="1115112"/>
                <a:ext cx="10207690" cy="2308324"/>
              </a:xfrm>
              <a:prstGeom prst="rect">
                <a:avLst/>
              </a:prstGeom>
              <a:noFill/>
            </p:spPr>
            <p:txBody>
              <a:bodyPr wrap="square" rtlCol="0">
                <a:spAutoFit/>
              </a:bodyPr>
              <a:lstStyle/>
              <a:p>
                <a:r>
                  <a:rPr lang="zh-CN" altLang="en-US" sz="2400" dirty="0"/>
                  <a:t>结论：</a:t>
                </a:r>
                <a:endParaRPr lang="en-US" altLang="zh-CN" sz="2400" dirty="0"/>
              </a:p>
              <a:p>
                <a:r>
                  <a:rPr lang="en-US" altLang="zh-CN" dirty="0"/>
                  <a:t>	</a:t>
                </a:r>
                <a:r>
                  <a:rPr lang="en-US" altLang="zh-CN" sz="2000" dirty="0"/>
                  <a:t>1</a:t>
                </a:r>
                <a:r>
                  <a:rPr lang="zh-CN" altLang="en-US" sz="2000" dirty="0"/>
                  <a:t>、主峰可能是由</a:t>
                </a:r>
                <a:r>
                  <a:rPr lang="en-US" altLang="zh-CN" sz="2000" dirty="0">
                    <a:latin typeface="Times New Roman" panose="02020603050405020304" pitchFamily="18" charset="0"/>
                    <a:cs typeface="Times New Roman" panose="02020603050405020304" pitchFamily="18" charset="0"/>
                  </a:rPr>
                  <a:t>Si</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𝑆𝑖</m:t>
                        </m:r>
                      </m:e>
                      <m:sub>
                        <m:r>
                          <a:rPr lang="en-US" altLang="zh-CN" sz="2000" b="0" i="1" dirty="0" smtClean="0">
                            <a:latin typeface="Cambria Math" panose="02040503050406030204" pitchFamily="18" charset="0"/>
                          </a:rPr>
                          <m:t>3</m:t>
                        </m:r>
                      </m:sub>
                    </m:sSub>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𝑁</m:t>
                        </m:r>
                      </m:e>
                      <m:sub>
                        <m:r>
                          <a:rPr lang="en-US" altLang="zh-CN" sz="2000" b="0" i="1" dirty="0" smtClean="0">
                            <a:latin typeface="Cambria Math" panose="02040503050406030204" pitchFamily="18" charset="0"/>
                          </a:rPr>
                          <m:t>4</m:t>
                        </m:r>
                      </m:sub>
                    </m:sSub>
                    <m:r>
                      <a:rPr lang="en-US" altLang="zh-CN" sz="2000" b="0" i="1" dirty="0" smtClean="0">
                        <a:latin typeface="Cambria Math" panose="02040503050406030204" pitchFamily="18" charset="0"/>
                      </a:rPr>
                      <m:t> </m:t>
                    </m:r>
                  </m:oMath>
                </a14:m>
                <a:r>
                  <a:rPr lang="zh-CN" altLang="en-US" sz="2000" dirty="0"/>
                  <a:t>、氮钛化合物、硅钛化合物等物质组成（</a:t>
                </a:r>
                <a:r>
                  <a:rPr lang="en-US" altLang="zh-CN" sz="2000" dirty="0">
                    <a:latin typeface="Times New Roman" panose="02020603050405020304" pitchFamily="18" charset="0"/>
                    <a:cs typeface="Times New Roman" panose="02020603050405020304" pitchFamily="18" charset="0"/>
                  </a:rPr>
                  <a:t>Si</a:t>
                </a:r>
                <a:r>
                  <a:rPr lang="zh-CN" altLang="en-US" sz="2000" dirty="0"/>
                  <a:t>为主）；</a:t>
                </a:r>
                <a:endParaRPr lang="en-US" altLang="zh-CN" sz="2000" dirty="0"/>
              </a:p>
              <a:p>
                <a:endParaRPr lang="en-US" altLang="zh-CN" sz="2000" dirty="0"/>
              </a:p>
              <a:p>
                <a:r>
                  <a:rPr lang="en-US" altLang="zh-CN" sz="2000" dirty="0"/>
                  <a:t>	2</a:t>
                </a:r>
                <a:r>
                  <a:rPr lang="zh-CN" altLang="en-US" sz="2000" dirty="0"/>
                  <a:t>、次峰主要由</a:t>
                </a:r>
                <a:r>
                  <a:rPr lang="en-US" altLang="zh-CN" sz="2000" dirty="0" err="1">
                    <a:latin typeface="Times New Roman" panose="02020603050405020304" pitchFamily="18" charset="0"/>
                    <a:cs typeface="Times New Roman" panose="02020603050405020304" pitchFamily="18" charset="0"/>
                  </a:rPr>
                  <a:t>TiN</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T</a:t>
                </a:r>
                <a14:m>
                  <m:oMath xmlns:m="http://schemas.openxmlformats.org/officeDocument/2006/math">
                    <m:r>
                      <a:rPr lang="en-US" altLang="zh-CN" sz="2000" b="0" i="1" dirty="0" smtClean="0">
                        <a:latin typeface="Cambria Math" panose="02040503050406030204" pitchFamily="18" charset="0"/>
                      </a:rPr>
                      <m:t>𝑖</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𝑂</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 </m:t>
                    </m:r>
                  </m:oMath>
                </a14:m>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S</a:t>
                </a:r>
                <a14:m>
                  <m:oMath xmlns:m="http://schemas.openxmlformats.org/officeDocument/2006/math">
                    <m:r>
                      <a:rPr lang="en-US" altLang="zh-CN" sz="2000" b="0" i="1" dirty="0" smtClean="0">
                        <a:latin typeface="Cambria Math" panose="02040503050406030204" pitchFamily="18" charset="0"/>
                      </a:rPr>
                      <m:t>𝑖</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𝑂</m:t>
                        </m:r>
                      </m:e>
                      <m:sub>
                        <m:r>
                          <a:rPr lang="en-US" altLang="zh-CN" sz="2000" b="0" i="1" dirty="0" smtClean="0">
                            <a:latin typeface="Cambria Math" panose="02040503050406030204" pitchFamily="18" charset="0"/>
                          </a:rPr>
                          <m:t>2</m:t>
                        </m:r>
                      </m:sub>
                    </m:sSub>
                  </m:oMath>
                </a14:m>
                <a:r>
                  <a:rPr lang="zh-CN" altLang="en-US" sz="2000" dirty="0"/>
                  <a:t>等物质组成；</a:t>
                </a:r>
                <a:endParaRPr lang="en-US" altLang="zh-CN" sz="2000" dirty="0"/>
              </a:p>
              <a:p>
                <a:endParaRPr lang="en-US" altLang="zh-CN" sz="2000" dirty="0"/>
              </a:p>
              <a:p>
                <a:r>
                  <a:rPr lang="en-US" altLang="zh-CN" sz="2000" dirty="0"/>
                  <a:t>	3</a:t>
                </a:r>
                <a:r>
                  <a:rPr lang="zh-CN" altLang="en-US" sz="2000" dirty="0"/>
                  <a:t>、由于噪声等因素的影响，需要与其他技术相结合，才能更好地确定具体的物质组成</a:t>
                </a:r>
                <a:endParaRPr lang="en-US" altLang="zh-CN" sz="2000" dirty="0"/>
              </a:p>
            </p:txBody>
          </p:sp>
        </mc:Choice>
        <mc:Fallback>
          <p:sp>
            <p:nvSpPr>
              <p:cNvPr id="3" name="文本框 2"/>
              <p:cNvSpPr txBox="1">
                <a:spLocks noRot="1" noChangeAspect="1" noMove="1" noResize="1" noEditPoints="1" noAdjustHandles="1" noChangeArrowheads="1" noChangeShapeType="1" noTextEdit="1"/>
              </p:cNvSpPr>
              <p:nvPr/>
            </p:nvSpPr>
            <p:spPr>
              <a:xfrm>
                <a:off x="708504" y="1115112"/>
                <a:ext cx="10207690" cy="2308324"/>
              </a:xfrm>
              <a:prstGeom prst="rect">
                <a:avLst/>
              </a:prstGeom>
              <a:blipFill rotWithShape="1">
                <a:blip r:embed="rId1"/>
                <a:stretch>
                  <a:fillRect l="-5" t="-2" r="5" b="7"/>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XRD </a:t>
            </a:r>
            <a:r>
              <a:rPr lang="zh-CN" altLang="en-US" sz="2800" b="1" dirty="0">
                <a:latin typeface="微软雅黑" panose="020B0503020204020204" pitchFamily="34" charset="-122"/>
                <a:ea typeface="微软雅黑" panose="020B0503020204020204" pitchFamily="34" charset="-122"/>
              </a:rPr>
              <a:t>小角衍射</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sp>
        <p:nvSpPr>
          <p:cNvPr id="3" name="文本框 2"/>
          <p:cNvSpPr txBox="1"/>
          <p:nvPr/>
        </p:nvSpPr>
        <p:spPr>
          <a:xfrm>
            <a:off x="678024" y="1094792"/>
            <a:ext cx="10207690" cy="1015663"/>
          </a:xfrm>
          <a:prstGeom prst="rect">
            <a:avLst/>
          </a:prstGeom>
          <a:noFill/>
        </p:spPr>
        <p:txBody>
          <a:bodyPr wrap="square" rtlCol="0">
            <a:spAutoFit/>
          </a:bodyPr>
          <a:lstStyle/>
          <a:p>
            <a:r>
              <a:rPr lang="zh-CN" altLang="en-US" sz="2000" dirty="0"/>
              <a:t>利用</a:t>
            </a:r>
            <a:r>
              <a:rPr lang="en-US" altLang="zh-CN" sz="2000" dirty="0"/>
              <a:t>X</a:t>
            </a:r>
            <a:r>
              <a:rPr lang="zh-CN" altLang="en-US" sz="2000" dirty="0"/>
              <a:t>射线小角全反射</a:t>
            </a:r>
            <a:endParaRPr lang="en-US" altLang="zh-CN" sz="2000" dirty="0"/>
          </a:p>
          <a:p>
            <a:endParaRPr lang="en-US" altLang="zh-CN" sz="2000" dirty="0"/>
          </a:p>
          <a:p>
            <a:r>
              <a:rPr lang="zh-CN" altLang="en-US" sz="2000" dirty="0"/>
              <a:t>对应</a:t>
            </a:r>
            <a:r>
              <a:rPr lang="en-US" altLang="zh-CN" sz="2000" dirty="0">
                <a:latin typeface="Times New Roman" panose="02020603050405020304" pitchFamily="18" charset="0"/>
                <a:cs typeface="Times New Roman" panose="02020603050405020304" pitchFamily="18" charset="0"/>
              </a:rPr>
              <a:t>theta</a:t>
            </a:r>
            <a:r>
              <a:rPr lang="zh-CN" altLang="en-US" sz="2000" dirty="0"/>
              <a:t>分别为</a:t>
            </a:r>
            <a:r>
              <a:rPr lang="en-US" altLang="zh-CN" sz="2000" dirty="0">
                <a:latin typeface="Times New Roman" panose="02020603050405020304" pitchFamily="18" charset="0"/>
                <a:cs typeface="Times New Roman" panose="02020603050405020304" pitchFamily="18" charset="0"/>
              </a:rPr>
              <a:t>0.854</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0.924</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0.977</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1.052</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1.113</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1.185</a:t>
            </a:r>
            <a:endParaRPr lang="en-US" altLang="zh-CN"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678024" y="2914472"/>
            <a:ext cx="8571722" cy="3296816"/>
          </a:xfrm>
          <a:prstGeom prst="rect">
            <a:avLst/>
          </a:prstGeom>
        </p:spPr>
      </p:pic>
      <p:sp>
        <p:nvSpPr>
          <p:cNvPr id="6" name="箭头: 下 5"/>
          <p:cNvSpPr/>
          <p:nvPr/>
        </p:nvSpPr>
        <p:spPr>
          <a:xfrm>
            <a:off x="1032588" y="3340359"/>
            <a:ext cx="199053" cy="46031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p:cNvSpPr/>
          <p:nvPr/>
        </p:nvSpPr>
        <p:spPr>
          <a:xfrm>
            <a:off x="1586205" y="3722914"/>
            <a:ext cx="199053" cy="46031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p:cNvSpPr/>
          <p:nvPr/>
        </p:nvSpPr>
        <p:spPr>
          <a:xfrm>
            <a:off x="2040295" y="4106676"/>
            <a:ext cx="199053" cy="46031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p:cNvSpPr/>
          <p:nvPr/>
        </p:nvSpPr>
        <p:spPr>
          <a:xfrm>
            <a:off x="2613446" y="4469363"/>
            <a:ext cx="199053" cy="46031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p:cNvSpPr/>
          <p:nvPr/>
        </p:nvSpPr>
        <p:spPr>
          <a:xfrm>
            <a:off x="3186597" y="4699518"/>
            <a:ext cx="199053" cy="46031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nvSpPr>
        <p:spPr>
          <a:xfrm>
            <a:off x="3759748" y="4929673"/>
            <a:ext cx="199053" cy="46031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XRD </a:t>
            </a:r>
            <a:r>
              <a:rPr lang="zh-CN" altLang="en-US" sz="2800" b="1" dirty="0">
                <a:latin typeface="微软雅黑" panose="020B0503020204020204" pitchFamily="34" charset="-122"/>
                <a:ea typeface="微软雅黑" panose="020B0503020204020204" pitchFamily="34" charset="-122"/>
              </a:rPr>
              <a:t>小角衍射</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pic>
        <p:nvPicPr>
          <p:cNvPr id="16" name="图片 15"/>
          <p:cNvPicPr>
            <a:picLocks noChangeAspect="1"/>
          </p:cNvPicPr>
          <p:nvPr/>
        </p:nvPicPr>
        <p:blipFill>
          <a:blip r:embed="rId1"/>
          <a:stretch>
            <a:fillRect/>
          </a:stretch>
        </p:blipFill>
        <p:spPr>
          <a:xfrm>
            <a:off x="453424" y="1644389"/>
            <a:ext cx="5642576" cy="4519128"/>
          </a:xfrm>
          <a:prstGeom prst="rect">
            <a:avLst/>
          </a:prstGeom>
        </p:spPr>
      </p:pic>
      <mc:AlternateContent xmlns:mc="http://schemas.openxmlformats.org/markup-compatibility/2006">
        <mc:Choice xmlns:a14="http://schemas.microsoft.com/office/drawing/2010/main" Requires="a14">
          <p:sp>
            <p:nvSpPr>
              <p:cNvPr id="4" name="矩形 3"/>
              <p:cNvSpPr/>
              <p:nvPr/>
            </p:nvSpPr>
            <p:spPr>
              <a:xfrm>
                <a:off x="5979367" y="2192347"/>
                <a:ext cx="6096000" cy="3332322"/>
              </a:xfrm>
              <a:prstGeom prst="rect">
                <a:avLst/>
              </a:prstGeom>
            </p:spPr>
            <p:txBody>
              <a:bodyPr>
                <a:spAutoFit/>
              </a:bodyPr>
              <a:lstStyle/>
              <a:p>
                <a:r>
                  <a:rPr lang="zh-CN" altLang="en-US" b="0" dirty="0">
                    <a:solidFill>
                      <a:srgbClr val="FF0000"/>
                    </a:solidFill>
                    <a:latin typeface="Cambria Math" panose="02040503050406030204" pitchFamily="18" charset="0"/>
                  </a:rPr>
                  <a:t>模仿</a:t>
                </a:r>
                <a:r>
                  <a:rPr lang="zh-CN" altLang="en-US" dirty="0">
                    <a:solidFill>
                      <a:srgbClr val="FF0000"/>
                    </a:solidFill>
                    <a:latin typeface="Cambria Math" panose="02040503050406030204" pitchFamily="18" charset="0"/>
                  </a:rPr>
                  <a:t>第</a:t>
                </a:r>
                <a:r>
                  <a:rPr lang="en-US" altLang="zh-CN" dirty="0">
                    <a:solidFill>
                      <a:srgbClr val="FF0000"/>
                    </a:solidFill>
                    <a:latin typeface="Cambria Math" panose="02040503050406030204" pitchFamily="18" charset="0"/>
                  </a:rPr>
                  <a:t>13</a:t>
                </a:r>
                <a:r>
                  <a:rPr lang="zh-CN" altLang="en-US" dirty="0">
                    <a:solidFill>
                      <a:srgbClr val="FF0000"/>
                    </a:solidFill>
                    <a:latin typeface="Cambria Math" panose="02040503050406030204" pitchFamily="18" charset="0"/>
                  </a:rPr>
                  <a:t>讲</a:t>
                </a:r>
                <a:r>
                  <a:rPr lang="en-US" altLang="zh-CN" dirty="0">
                    <a:solidFill>
                      <a:srgbClr val="FF0000"/>
                    </a:solidFill>
                    <a:latin typeface="Cambria Math" panose="02040503050406030204" pitchFamily="18" charset="0"/>
                  </a:rPr>
                  <a:t>ppt</a:t>
                </a:r>
                <a:r>
                  <a:rPr lang="zh-CN" altLang="en-US" dirty="0">
                    <a:latin typeface="Cambria Math" panose="02040503050406030204" pitchFamily="18" charset="0"/>
                  </a:rPr>
                  <a:t>：</a:t>
                </a:r>
                <a:endParaRPr lang="en-US" altLang="zh-CN" b="0"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𝜆</m:t>
                          </m:r>
                        </m:den>
                      </m:f>
                      <m:r>
                        <a:rPr lang="en-US" altLang="zh-CN" b="0" i="1" smtClean="0">
                          <a:latin typeface="Cambria Math" panose="02040503050406030204" pitchFamily="18" charset="0"/>
                        </a:rPr>
                        <m:t>𝜃</m:t>
                      </m:r>
                    </m:oMath>
                  </m:oMathPara>
                </a14:m>
                <a:endParaRPr lang="en-US" altLang="zh-CN" b="0" dirty="0"/>
              </a:p>
              <a:p>
                <a:endParaRPr lang="en-US" altLang="zh-CN" b="0" i="1" dirty="0">
                  <a:latin typeface="Cambria Math" panose="02040503050406030204" pitchFamily="18" charset="0"/>
                </a:endParaRPr>
              </a:p>
              <a:p>
                <a:r>
                  <a:rPr lang="en-US" altLang="zh-CN" i="1" dirty="0">
                    <a:latin typeface="Cambria Math" panose="02040503050406030204" pitchFamily="18" charset="0"/>
                  </a:rPr>
                  <a:t>	</a:t>
                </a:r>
                <a:endParaRPr lang="en-US" altLang="zh-CN"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𝜆</m:t>
                          </m:r>
                        </m:den>
                      </m:f>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180</m:t>
                          </m:r>
                        </m:num>
                        <m:den>
                          <m:r>
                            <a:rPr lang="en-US" altLang="zh-CN" b="0" i="1" smtClean="0">
                              <a:latin typeface="Cambria Math" panose="02040503050406030204" pitchFamily="18" charset="0"/>
                            </a:rPr>
                            <m:t>𝜋</m:t>
                          </m:r>
                        </m:den>
                      </m:f>
                      <m:r>
                        <a:rPr lang="en-US" altLang="zh-CN" b="0" i="1" smtClean="0">
                          <a:latin typeface="Cambria Math" panose="02040503050406030204" pitchFamily="18" charset="0"/>
                        </a:rPr>
                        <m:t>=</m:t>
                      </m:r>
                      <m:r>
                        <m:rPr>
                          <m:sty m:val="p"/>
                        </m:rPr>
                        <a:rPr lang="en-US" altLang="zh-CN" i="1">
                          <a:latin typeface="Cambria Math" panose="02040503050406030204" pitchFamily="18" charset="0"/>
                        </a:rPr>
                        <m:t>slope</m:t>
                      </m:r>
                      <m:r>
                        <a:rPr lang="en-US" altLang="zh-CN" b="0" i="0" smtClean="0">
                          <a:latin typeface="Cambria Math" panose="02040503050406030204" pitchFamily="18" charset="0"/>
                        </a:rPr>
                        <m:t>=</m:t>
                      </m:r>
                      <m:r>
                        <a:rPr lang="en-US" altLang="zh-CN" b="0" i="0" smtClean="0">
                          <a:latin typeface="Cambria Math" panose="02040503050406030204" pitchFamily="18" charset="0"/>
                        </a:rPr>
                        <m:t>15</m:t>
                      </m:r>
                      <m:r>
                        <a:rPr lang="en-US" altLang="zh-CN" b="0" i="0" smtClean="0">
                          <a:latin typeface="Cambria Math" panose="02040503050406030204" pitchFamily="18" charset="0"/>
                        </a:rPr>
                        <m:t>.</m:t>
                      </m:r>
                      <m:r>
                        <a:rPr lang="en-US" altLang="zh-CN" b="0" i="0" smtClean="0">
                          <a:latin typeface="Cambria Math" panose="02040503050406030204" pitchFamily="18" charset="0"/>
                        </a:rPr>
                        <m:t>2</m:t>
                      </m:r>
                    </m:oMath>
                  </m:oMathPara>
                </a14:m>
                <a:endParaRPr lang="en-US" altLang="zh-CN" b="0" dirty="0"/>
              </a:p>
              <a:p>
                <a:endParaRPr lang="en-US" altLang="zh-CN" b="0" dirty="0"/>
              </a:p>
              <a:p>
                <a14:m>
                  <m:oMath xmlns:m="http://schemas.openxmlformats.org/officeDocument/2006/math">
                    <m:r>
                      <a:rPr lang="en-US" altLang="zh-CN" b="0" i="1" smtClean="0">
                        <a:solidFill>
                          <a:srgbClr val="FF0000"/>
                        </a:solidFill>
                        <a:latin typeface="Cambria Math" panose="02040503050406030204" pitchFamily="18" charset="0"/>
                      </a:rPr>
                      <m:t>𝜆</m:t>
                    </m:r>
                  </m:oMath>
                </a14:m>
                <a:r>
                  <a:rPr lang="en-US" altLang="zh-CN" b="0" dirty="0">
                    <a:solidFill>
                      <a:srgbClr val="FF0000"/>
                    </a:solidFill>
                  </a:rPr>
                  <a:t>=1.542</a:t>
                </a:r>
                <a:r>
                  <a:rPr lang="zh-CN" altLang="en-US" b="0" dirty="0">
                    <a:solidFill>
                      <a:srgbClr val="FF0000"/>
                    </a:solidFill>
                  </a:rPr>
                  <a:t>埃</a:t>
                </a:r>
                <a:endParaRPr lang="en-US" altLang="zh-CN" b="0" dirty="0">
                  <a:solidFill>
                    <a:srgbClr val="FF0000"/>
                  </a:solidFill>
                </a:endParaRPr>
              </a:p>
              <a:p>
                <a:endParaRPr lang="en-US" altLang="zh-CN" b="0"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180</m:t>
                          </m:r>
                          <m:r>
                            <a:rPr lang="en-US" altLang="zh-CN" b="0" i="1" smtClean="0">
                              <a:latin typeface="Cambria Math" panose="02040503050406030204" pitchFamily="18" charset="0"/>
                            </a:rPr>
                            <m:t>𝜆</m:t>
                          </m:r>
                        </m:num>
                        <m:den>
                          <m:r>
                            <a:rPr lang="en-US" altLang="zh-CN" b="0" i="1" smtClean="0">
                              <a:latin typeface="Cambria Math" panose="02040503050406030204" pitchFamily="18" charset="0"/>
                            </a:rPr>
                            <m:t>𝜋</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15</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134</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29</m:t>
                      </m:r>
                      <m:r>
                        <a:rPr lang="en-US" altLang="zh-CN" b="0" i="1" smtClean="0">
                          <a:latin typeface="Cambria Math" panose="02040503050406030204" pitchFamily="18" charset="0"/>
                          <a:ea typeface="Cambria Math" panose="02040503050406030204" pitchFamily="18" charset="0"/>
                        </a:rPr>
                        <m:t>𝑛𝑚</m:t>
                      </m:r>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5979367" y="2192347"/>
                <a:ext cx="6096000" cy="3332322"/>
              </a:xfrm>
              <a:prstGeom prst="rect">
                <a:avLst/>
              </a:prstGeom>
              <a:blipFill rotWithShape="1">
                <a:blip r:embed="rId2"/>
                <a:stretch>
                  <a:fillRect l="-3" t="-10" r="3" b="5"/>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XRD </a:t>
            </a:r>
            <a:r>
              <a:rPr lang="zh-CN" altLang="en-US" sz="2800" b="1" dirty="0">
                <a:latin typeface="微软雅黑" panose="020B0503020204020204" pitchFamily="34" charset="-122"/>
                <a:ea typeface="微软雅黑" panose="020B0503020204020204" pitchFamily="34" charset="-122"/>
              </a:rPr>
              <a:t>小角衍射</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mc:AlternateContent xmlns:mc="http://schemas.openxmlformats.org/markup-compatibility/2006">
        <mc:Choice xmlns:a14="http://schemas.microsoft.com/office/drawing/2010/main" Requires="a14">
          <p:sp>
            <p:nvSpPr>
              <p:cNvPr id="4" name="矩形 3"/>
              <p:cNvSpPr/>
              <p:nvPr/>
            </p:nvSpPr>
            <p:spPr>
              <a:xfrm>
                <a:off x="685994" y="2431025"/>
                <a:ext cx="6096000" cy="1384995"/>
              </a:xfrm>
              <a:prstGeom prst="rect">
                <a:avLst/>
              </a:prstGeom>
            </p:spPr>
            <p:txBody>
              <a:bodyPr>
                <a:spAutoFit/>
              </a:bodyPr>
              <a:lstStyle/>
              <a:p>
                <a:r>
                  <a:rPr lang="zh-CN" altLang="en-US" sz="2400" b="0" dirty="0"/>
                  <a:t>结论：</a:t>
                </a:r>
                <a:endParaRPr lang="en-US" altLang="zh-CN" sz="2400" b="0" dirty="0"/>
              </a:p>
              <a:p>
                <a:r>
                  <a:rPr lang="en-US" altLang="zh-CN" sz="2000" dirty="0"/>
                  <a:t>1</a:t>
                </a:r>
                <a:r>
                  <a:rPr lang="zh-CN" altLang="en-US" sz="2000" dirty="0"/>
                  <a:t>、膜厚大约</a:t>
                </a:r>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134</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29</m:t>
                    </m:r>
                    <m:r>
                      <a:rPr lang="en-US" altLang="zh-CN" sz="2000" b="0" i="1" smtClean="0">
                        <a:latin typeface="Cambria Math" panose="02040503050406030204" pitchFamily="18" charset="0"/>
                        <a:ea typeface="Cambria Math" panose="02040503050406030204" pitchFamily="18" charset="0"/>
                      </a:rPr>
                      <m:t>𝑛𝑚</m:t>
                    </m:r>
                  </m:oMath>
                </a14:m>
                <a:r>
                  <a:rPr lang="zh-CN" altLang="en-US" sz="2000" dirty="0"/>
                  <a:t>；</a:t>
                </a:r>
                <a:endParaRPr lang="en-US" altLang="zh-CN" sz="2000" dirty="0"/>
              </a:p>
              <a:p>
                <a:r>
                  <a:rPr lang="en-US" altLang="zh-CN" sz="2000" dirty="0"/>
                  <a:t>2</a:t>
                </a:r>
                <a:r>
                  <a:rPr lang="zh-CN" altLang="en-US" sz="2000" dirty="0"/>
                  <a:t>、曲线比较平缓，表明反射受到影响较大，表面粗糙</a:t>
                </a:r>
                <a:endParaRPr lang="zh-CN" altLang="en-US" sz="2000" dirty="0"/>
              </a:p>
            </p:txBody>
          </p:sp>
        </mc:Choice>
        <mc:Fallback>
          <p:sp>
            <p:nvSpPr>
              <p:cNvPr id="4" name="矩形 3"/>
              <p:cNvSpPr>
                <a:spLocks noRot="1" noChangeAspect="1" noMove="1" noResize="1" noEditPoints="1" noAdjustHandles="1" noChangeArrowheads="1" noChangeShapeType="1" noTextEdit="1"/>
              </p:cNvSpPr>
              <p:nvPr/>
            </p:nvSpPr>
            <p:spPr>
              <a:xfrm>
                <a:off x="685994" y="2431025"/>
                <a:ext cx="6096000" cy="1384995"/>
              </a:xfrm>
              <a:prstGeom prst="rect">
                <a:avLst/>
              </a:prstGeom>
              <a:blipFill rotWithShape="1">
                <a:blip r:embed="rId1"/>
                <a:stretch>
                  <a:fillRect l="-3" t="-18" r="3" b="22"/>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6954418" y="1556380"/>
            <a:ext cx="4329402" cy="35959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p:nvPr/>
        </p:nvSpPr>
        <p:spPr bwMode="auto">
          <a:xfrm>
            <a:off x="5614988" y="0"/>
            <a:ext cx="6423025" cy="6858000"/>
          </a:xfrm>
          <a:custGeom>
            <a:avLst/>
            <a:gdLst>
              <a:gd name="T0" fmla="*/ 2599382 w 5769204"/>
              <a:gd name="T1" fmla="*/ 9427 h 6858000"/>
              <a:gd name="T2" fmla="*/ 7961352 w 5769204"/>
              <a:gd name="T3" fmla="*/ 0 h 6858000"/>
              <a:gd name="T4" fmla="*/ 7961352 w 5769204"/>
              <a:gd name="T5" fmla="*/ 6858000 h 6858000"/>
              <a:gd name="T6" fmla="*/ 0 w 5769204"/>
              <a:gd name="T7" fmla="*/ 6858000 h 6858000"/>
              <a:gd name="T8" fmla="*/ 2599382 w 5769204"/>
              <a:gd name="T9" fmla="*/ 9427 h 6858000"/>
              <a:gd name="T10" fmla="*/ 0 60000 65536"/>
              <a:gd name="T11" fmla="*/ 0 60000 65536"/>
              <a:gd name="T12" fmla="*/ 0 60000 65536"/>
              <a:gd name="T13" fmla="*/ 0 60000 65536"/>
              <a:gd name="T14" fmla="*/ 0 60000 65536"/>
              <a:gd name="T15" fmla="*/ 0 w 5769204"/>
              <a:gd name="T16" fmla="*/ 0 h 6858000"/>
              <a:gd name="T17" fmla="*/ 5769204 w 5769204"/>
              <a:gd name="T18" fmla="*/ 6858000 h 6858000"/>
            </a:gdLst>
            <a:ahLst/>
            <a:cxnLst>
              <a:cxn ang="T10">
                <a:pos x="T0" y="T1"/>
              </a:cxn>
              <a:cxn ang="T11">
                <a:pos x="T2" y="T3"/>
              </a:cxn>
              <a:cxn ang="T12">
                <a:pos x="T4" y="T5"/>
              </a:cxn>
              <a:cxn ang="T13">
                <a:pos x="T6" y="T7"/>
              </a:cxn>
              <a:cxn ang="T14">
                <a:pos x="T8" y="T9"/>
              </a:cxn>
            </a:cxnLst>
            <a:rect l="T15" t="T16" r="T17" b="T18"/>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5" name="矩形 1"/>
          <p:cNvSpPr/>
          <p:nvPr/>
        </p:nvSpPr>
        <p:spPr bwMode="auto">
          <a:xfrm>
            <a:off x="5768975" y="0"/>
            <a:ext cx="6423025" cy="6858000"/>
          </a:xfrm>
          <a:custGeom>
            <a:avLst/>
            <a:gdLst>
              <a:gd name="T0" fmla="*/ 2599382 w 5769204"/>
              <a:gd name="T1" fmla="*/ 9427 h 6858000"/>
              <a:gd name="T2" fmla="*/ 7961352 w 5769204"/>
              <a:gd name="T3" fmla="*/ 0 h 6858000"/>
              <a:gd name="T4" fmla="*/ 7961352 w 5769204"/>
              <a:gd name="T5" fmla="*/ 6858000 h 6858000"/>
              <a:gd name="T6" fmla="*/ 0 w 5769204"/>
              <a:gd name="T7" fmla="*/ 6858000 h 6858000"/>
              <a:gd name="T8" fmla="*/ 2599382 w 5769204"/>
              <a:gd name="T9" fmla="*/ 9427 h 6858000"/>
              <a:gd name="T10" fmla="*/ 0 60000 65536"/>
              <a:gd name="T11" fmla="*/ 0 60000 65536"/>
              <a:gd name="T12" fmla="*/ 0 60000 65536"/>
              <a:gd name="T13" fmla="*/ 0 60000 65536"/>
              <a:gd name="T14" fmla="*/ 0 60000 65536"/>
              <a:gd name="T15" fmla="*/ 0 w 5769204"/>
              <a:gd name="T16" fmla="*/ 0 h 6858000"/>
              <a:gd name="T17" fmla="*/ 5769204 w 5769204"/>
              <a:gd name="T18" fmla="*/ 6858000 h 6858000"/>
            </a:gdLst>
            <a:ahLst/>
            <a:cxnLst>
              <a:cxn ang="T10">
                <a:pos x="T0" y="T1"/>
              </a:cxn>
              <a:cxn ang="T11">
                <a:pos x="T2" y="T3"/>
              </a:cxn>
              <a:cxn ang="T12">
                <a:pos x="T4" y="T5"/>
              </a:cxn>
              <a:cxn ang="T13">
                <a:pos x="T6" y="T7"/>
              </a:cxn>
              <a:cxn ang="T14">
                <a:pos x="T8" y="T9"/>
              </a:cxn>
            </a:cxnLst>
            <a:rect l="T15" t="T16" r="T17" b="T18"/>
            <a:pathLst>
              <a:path w="5769204" h="6858000">
                <a:moveTo>
                  <a:pt x="1883645" y="9427"/>
                </a:moveTo>
                <a:lnTo>
                  <a:pt x="5769204" y="0"/>
                </a:lnTo>
                <a:lnTo>
                  <a:pt x="5769204" y="6858000"/>
                </a:lnTo>
                <a:lnTo>
                  <a:pt x="0" y="6858000"/>
                </a:lnTo>
                <a:lnTo>
                  <a:pt x="1883645" y="9427"/>
                </a:lnTo>
                <a:close/>
              </a:path>
            </a:pathLst>
          </a:cu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6" name="等腰三角形 4"/>
          <p:cNvSpPr/>
          <p:nvPr/>
        </p:nvSpPr>
        <p:spPr bwMode="auto">
          <a:xfrm rot="-344388">
            <a:off x="9923463" y="-147638"/>
            <a:ext cx="2436812" cy="3543301"/>
          </a:xfrm>
          <a:custGeom>
            <a:avLst/>
            <a:gdLst>
              <a:gd name="T0" fmla="*/ 0 w 2436495"/>
              <a:gd name="T1" fmla="*/ 0 h 3543376"/>
              <a:gd name="T2" fmla="*/ 2437448 w 2436495"/>
              <a:gd name="T3" fmla="*/ 249659 h 3543376"/>
              <a:gd name="T4" fmla="*/ 2094032 w 2436495"/>
              <a:gd name="T5" fmla="*/ 3543149 h 3543376"/>
              <a:gd name="T6" fmla="*/ 0 w 2436495"/>
              <a:gd name="T7" fmla="*/ 0 h 3543376"/>
              <a:gd name="T8" fmla="*/ 0 60000 65536"/>
              <a:gd name="T9" fmla="*/ 0 60000 65536"/>
              <a:gd name="T10" fmla="*/ 0 60000 65536"/>
              <a:gd name="T11" fmla="*/ 0 60000 65536"/>
              <a:gd name="T12" fmla="*/ 0 w 2436495"/>
              <a:gd name="T13" fmla="*/ 0 h 3543376"/>
              <a:gd name="T14" fmla="*/ 2436495 w 2436495"/>
              <a:gd name="T15" fmla="*/ 3543376 h 3543376"/>
            </a:gdLst>
            <a:ahLst/>
            <a:cxnLst>
              <a:cxn ang="T8">
                <a:pos x="T0" y="T1"/>
              </a:cxn>
              <a:cxn ang="T9">
                <a:pos x="T2" y="T3"/>
              </a:cxn>
              <a:cxn ang="T10">
                <a:pos x="T4" y="T5"/>
              </a:cxn>
              <a:cxn ang="T11">
                <a:pos x="T6" y="T7"/>
              </a:cxn>
            </a:cxnLst>
            <a:rect l="T12" t="T13" r="T14" b="T15"/>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8" name="矩形 31"/>
          <p:cNvSpPr>
            <a:spLocks noChangeArrowheads="1"/>
          </p:cNvSpPr>
          <p:nvPr/>
        </p:nvSpPr>
        <p:spPr bwMode="auto">
          <a:xfrm>
            <a:off x="2054226" y="3883285"/>
            <a:ext cx="34067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20204" pitchFamily="34" charset="0"/>
            </a:endParaRPr>
          </a:p>
        </p:txBody>
      </p:sp>
      <p:sp>
        <p:nvSpPr>
          <p:cNvPr id="3079" name="Rectangle 6"/>
          <p:cNvSpPr>
            <a:spLocks noChangeArrowheads="1"/>
          </p:cNvSpPr>
          <p:nvPr/>
        </p:nvSpPr>
        <p:spPr bwMode="auto">
          <a:xfrm>
            <a:off x="2016498" y="3861695"/>
            <a:ext cx="336755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en-US" altLang="zh-CN" sz="2000" b="1" dirty="0">
                <a:latin typeface="微软雅黑" panose="020B0503020204020204" pitchFamily="34" charset="-122"/>
                <a:ea typeface="微软雅黑" panose="020B0503020204020204" pitchFamily="34" charset="-122"/>
              </a:rPr>
              <a:t>TiN</a:t>
            </a:r>
            <a:r>
              <a:rPr lang="zh-CN" altLang="en-US" sz="2000" b="1" dirty="0">
                <a:latin typeface="微软雅黑" panose="020B0503020204020204" pitchFamily="34" charset="-122"/>
                <a:ea typeface="微软雅黑" panose="020B0503020204020204" pitchFamily="34" charset="-122"/>
              </a:rPr>
              <a:t>薄膜材料表征分析</a:t>
            </a:r>
            <a:endParaRPr lang="zh-CN" altLang="en-US" sz="2000" b="1" dirty="0">
              <a:latin typeface="微软雅黑" panose="020B0503020204020204" pitchFamily="34" charset="-122"/>
              <a:ea typeface="微软雅黑" panose="020B0503020204020204" pitchFamily="34" charset="-122"/>
            </a:endParaRPr>
          </a:p>
        </p:txBody>
      </p:sp>
      <p:sp>
        <p:nvSpPr>
          <p:cNvPr id="3080" name="矩形 29"/>
          <p:cNvSpPr>
            <a:spLocks noChangeArrowheads="1"/>
          </p:cNvSpPr>
          <p:nvPr/>
        </p:nvSpPr>
        <p:spPr bwMode="auto">
          <a:xfrm>
            <a:off x="541338" y="3883285"/>
            <a:ext cx="1328738" cy="4889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1" name="文本框 30"/>
          <p:cNvSpPr txBox="1">
            <a:spLocks noChangeArrowheads="1"/>
          </p:cNvSpPr>
          <p:nvPr/>
        </p:nvSpPr>
        <p:spPr bwMode="auto">
          <a:xfrm>
            <a:off x="679041" y="3933168"/>
            <a:ext cx="11069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FFFFFF"/>
                </a:solidFill>
                <a:latin typeface="微软雅黑" panose="020B0503020204020204" pitchFamily="34" charset="-122"/>
                <a:ea typeface="微软雅黑" panose="020B0503020204020204" pitchFamily="34" charset="-122"/>
              </a:rPr>
              <a:t>PART I</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082" name="矩形 38"/>
          <p:cNvSpPr>
            <a:spLocks noChangeArrowheads="1"/>
          </p:cNvSpPr>
          <p:nvPr/>
        </p:nvSpPr>
        <p:spPr bwMode="auto">
          <a:xfrm>
            <a:off x="2054226" y="4543685"/>
            <a:ext cx="34067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20204" pitchFamily="34" charset="0"/>
            </a:endParaRPr>
          </a:p>
        </p:txBody>
      </p:sp>
      <p:sp>
        <p:nvSpPr>
          <p:cNvPr id="3084" name="矩形 36"/>
          <p:cNvSpPr>
            <a:spLocks noChangeArrowheads="1"/>
          </p:cNvSpPr>
          <p:nvPr/>
        </p:nvSpPr>
        <p:spPr bwMode="auto">
          <a:xfrm>
            <a:off x="541338" y="4543685"/>
            <a:ext cx="1328738" cy="4889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094" name="组合 54"/>
          <p:cNvGrpSpPr/>
          <p:nvPr/>
        </p:nvGrpSpPr>
        <p:grpSpPr bwMode="auto">
          <a:xfrm>
            <a:off x="336551" y="2660910"/>
            <a:ext cx="2701925" cy="900113"/>
            <a:chOff x="0" y="0"/>
            <a:chExt cx="2702007" cy="899374"/>
          </a:xfrm>
        </p:grpSpPr>
        <p:grpSp>
          <p:nvGrpSpPr>
            <p:cNvPr id="3100" name="组合 55"/>
            <p:cNvGrpSpPr/>
            <p:nvPr/>
          </p:nvGrpSpPr>
          <p:grpSpPr bwMode="auto">
            <a:xfrm>
              <a:off x="0" y="0"/>
              <a:ext cx="2702007" cy="849531"/>
              <a:chOff x="0" y="0"/>
              <a:chExt cx="2702007" cy="849531"/>
            </a:xfrm>
          </p:grpSpPr>
          <p:sp>
            <p:nvSpPr>
              <p:cNvPr id="3102" name="文本框 5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9A0000"/>
                    </a:solidFill>
                    <a:latin typeface="微软雅黑" panose="020B0503020204020204" pitchFamily="34" charset="-122"/>
                    <a:ea typeface="微软雅黑" panose="020B0503020204020204" pitchFamily="34" charset="-122"/>
                  </a:rPr>
                  <a:t>目录</a:t>
                </a:r>
                <a:endParaRPr lang="zh-CN" altLang="en-US" sz="3600" b="1" dirty="0">
                  <a:solidFill>
                    <a:srgbClr val="9A0000"/>
                  </a:solidFill>
                  <a:latin typeface="微软雅黑" panose="020B0503020204020204" pitchFamily="34" charset="-122"/>
                  <a:ea typeface="微软雅黑" panose="020B0503020204020204" pitchFamily="34" charset="-122"/>
                </a:endParaRPr>
              </a:p>
            </p:txBody>
          </p:sp>
          <p:cxnSp>
            <p:nvCxnSpPr>
              <p:cNvPr id="3103" name="直接连接符 58"/>
              <p:cNvCxnSpPr>
                <a:cxnSpLocks noChangeShapeType="1"/>
              </p:cNvCxnSpPr>
              <p:nvPr/>
            </p:nvCxnSpPr>
            <p:spPr bwMode="auto">
              <a:xfrm>
                <a:off x="151331" y="849531"/>
                <a:ext cx="2550676"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3101" name="文本框 5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9A0000"/>
                  </a:solidFill>
                  <a:latin typeface="微软雅黑" panose="020B0503020204020204" pitchFamily="34" charset="-122"/>
                  <a:ea typeface="微软雅黑" panose="020B0503020204020204" pitchFamily="34" charset="-122"/>
                </a:rPr>
                <a:t>Contents</a:t>
              </a:r>
              <a:endParaRPr lang="zh-CN" altLang="en-US" sz="2000" b="1" dirty="0">
                <a:solidFill>
                  <a:srgbClr val="9A0000"/>
                </a:solidFill>
                <a:latin typeface="微软雅黑" panose="020B0503020204020204" pitchFamily="34" charset="-122"/>
                <a:ea typeface="微软雅黑" panose="020B0503020204020204" pitchFamily="34" charset="-122"/>
              </a:endParaRPr>
            </a:p>
          </p:txBody>
        </p:sp>
      </p:grpSp>
      <p:sp>
        <p:nvSpPr>
          <p:cNvPr id="3099" name="文本框 69"/>
          <p:cNvSpPr txBox="1">
            <a:spLocks noChangeArrowheads="1"/>
          </p:cNvSpPr>
          <p:nvPr/>
        </p:nvSpPr>
        <p:spPr bwMode="auto">
          <a:xfrm>
            <a:off x="900113" y="5981424"/>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第四章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sp>
        <p:nvSpPr>
          <p:cNvPr id="29" name="文本框 30"/>
          <p:cNvSpPr txBox="1">
            <a:spLocks noChangeArrowheads="1"/>
          </p:cNvSpPr>
          <p:nvPr/>
        </p:nvSpPr>
        <p:spPr bwMode="auto">
          <a:xfrm>
            <a:off x="662959" y="4588105"/>
            <a:ext cx="11069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FFFFFF"/>
                </a:solidFill>
                <a:latin typeface="微软雅黑" panose="020B0503020204020204" pitchFamily="34" charset="-122"/>
                <a:ea typeface="微软雅黑" panose="020B0503020204020204" pitchFamily="34" charset="-122"/>
              </a:rPr>
              <a:t>PART II</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0" name="Rectangle 6"/>
          <p:cNvSpPr>
            <a:spLocks noChangeArrowheads="1"/>
          </p:cNvSpPr>
          <p:nvPr/>
        </p:nvSpPr>
        <p:spPr bwMode="auto">
          <a:xfrm>
            <a:off x="2024063" y="4488591"/>
            <a:ext cx="336755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000" b="1" dirty="0">
                <a:latin typeface="微软雅黑" panose="020B0503020204020204" pitchFamily="34" charset="-122"/>
                <a:ea typeface="微软雅黑" panose="020B0503020204020204" pitchFamily="34" charset="-122"/>
              </a:rPr>
              <a:t>磁性薄膜材料表征分析</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08704" y="392113"/>
            <a:ext cx="115546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a:t>
            </a:r>
            <a:r>
              <a:rPr lang="zh-CN" altLang="en-US" sz="2800" b="1" dirty="0">
                <a:latin typeface="微软雅黑" panose="020B0503020204020204" pitchFamily="34" charset="-122"/>
                <a:ea typeface="微软雅黑" panose="020B0503020204020204" pitchFamily="34" charset="-122"/>
              </a:rPr>
              <a:t>射线光电子能谱分析</a:t>
            </a:r>
            <a:r>
              <a:rPr lang="en-US" altLang="zh-CN" sz="2800" b="1" dirty="0">
                <a:latin typeface="微软雅黑" panose="020B0503020204020204" pitchFamily="34" charset="-122"/>
                <a:ea typeface="微软雅黑" panose="020B0503020204020204" pitchFamily="34" charset="-122"/>
              </a:rPr>
              <a:t>(X-ray photoelectron spectroscopy</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XPS)</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81969" y="1044487"/>
                <a:ext cx="7170057" cy="3443571"/>
              </a:xfrm>
              <a:prstGeom prst="rect">
                <a:avLst/>
              </a:prstGeom>
            </p:spPr>
            <p:txBody>
              <a:bodyPr wrap="square">
                <a:spAutoFit/>
              </a:bodyPr>
              <a:lstStyle/>
              <a:p>
                <a:pPr marL="285750" indent="-285750">
                  <a:buFont typeface="Arial" panose="020B0604020202020204" pitchFamily="34" charset="0"/>
                  <a:buChar char="•"/>
                </a:pPr>
                <a:r>
                  <a:rPr lang="zh-CN" altLang="en-US" sz="2400" b="1" dirty="0">
                    <a:latin typeface="Times New Roman" panose="02020603050405020304" pitchFamily="18" charset="0"/>
                    <a:cs typeface="Times New Roman" panose="02020603050405020304" pitchFamily="18" charset="0"/>
                  </a:rPr>
                  <a:t>原理：</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射线光电子能谱是一种基于</a:t>
                </a:r>
                <a:r>
                  <a:rPr lang="zh-CN" altLang="en-US" sz="2000" b="1" dirty="0">
                    <a:latin typeface="Times New Roman" panose="02020603050405020304" pitchFamily="18" charset="0"/>
                    <a:cs typeface="Times New Roman" panose="02020603050405020304" pitchFamily="18" charset="0"/>
                  </a:rPr>
                  <a:t>光电效应</a:t>
                </a:r>
                <a:r>
                  <a:rPr lang="zh-CN" altLang="en-US" sz="2000" dirty="0">
                    <a:latin typeface="Times New Roman" panose="02020603050405020304" pitchFamily="18" charset="0"/>
                    <a:cs typeface="Times New Roman" panose="02020603050405020304" pitchFamily="18" charset="0"/>
                  </a:rPr>
                  <a:t>的表面敏感定量光谱技术，可以识别材料中存在的</a:t>
                </a:r>
                <a:r>
                  <a:rPr lang="zh-CN" altLang="en-US" sz="2000" b="1" dirty="0">
                    <a:latin typeface="Times New Roman" panose="02020603050405020304" pitchFamily="18" charset="0"/>
                    <a:cs typeface="Times New Roman" panose="02020603050405020304" pitchFamily="18" charset="0"/>
                  </a:rPr>
                  <a:t>元素</a:t>
                </a:r>
                <a:r>
                  <a:rPr lang="zh-CN" altLang="en-US" sz="2000" dirty="0">
                    <a:latin typeface="Times New Roman" panose="02020603050405020304" pitchFamily="18" charset="0"/>
                    <a:cs typeface="Times New Roman" panose="02020603050405020304" pitchFamily="18" charset="0"/>
                  </a:rPr>
                  <a:t>以及它们的</a:t>
                </a:r>
                <a:r>
                  <a:rPr lang="zh-CN" altLang="en-US" sz="2000" b="1" dirty="0">
                    <a:latin typeface="Times New Roman" panose="02020603050405020304" pitchFamily="18" charset="0"/>
                    <a:cs typeface="Times New Roman" panose="02020603050405020304" pitchFamily="18" charset="0"/>
                  </a:rPr>
                  <a:t>化学状态</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对于固体样品，考虑晶体势场和表面势场，每个发射电子的结合能</a:t>
                </a:r>
                <a:r>
                  <a:rPr lang="en-US" altLang="zh-CN" sz="2000" dirty="0">
                    <a:latin typeface="Times New Roman" panose="02020603050405020304" pitchFamily="18" charset="0"/>
                    <a:cs typeface="Times New Roman" panose="02020603050405020304" pitchFamily="18" charset="0"/>
                  </a:rPr>
                  <a:t>(Binding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Energy)</a:t>
                </a:r>
                <a:r>
                  <a:rPr lang="zh-CN" altLang="en-US" sz="2000" dirty="0">
                    <a:latin typeface="Times New Roman" panose="02020603050405020304" pitchFamily="18" charset="0"/>
                    <a:cs typeface="Times New Roman" panose="02020603050405020304" pitchFamily="18" charset="0"/>
                  </a:rPr>
                  <a:t>可以由光电效应方程描述：</a:t>
                </a:r>
                <a:endParaRPr lang="en-US" altLang="zh-CN" sz="200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m:rPr>
                          <m:nor/>
                        </m:rPr>
                        <a:rPr lang="en-US" altLang="zh-CN" sz="3200" b="0" i="0" smtClean="0">
                          <a:latin typeface="Times New Roman" panose="02020603050405020304" pitchFamily="18" charset="0"/>
                          <a:cs typeface="Times New Roman" panose="02020603050405020304" pitchFamily="18" charset="0"/>
                        </a:rPr>
                        <m:t>hν</m:t>
                      </m:r>
                      <m:r>
                        <m:rPr>
                          <m:nor/>
                        </m:rPr>
                        <a:rPr lang="en-US" altLang="zh-CN" sz="3200" b="0" i="0" smtClean="0">
                          <a:latin typeface="Times New Roman" panose="02020603050405020304" pitchFamily="18" charset="0"/>
                          <a:cs typeface="Times New Roman" panose="02020603050405020304" pitchFamily="18" charset="0"/>
                        </a:rPr>
                        <m:t>=</m:t>
                      </m:r>
                      <m:sSub>
                        <m:sSubPr>
                          <m:ctrlPr>
                            <a:rPr lang="en-US" altLang="zh-CN" sz="3200" b="0" i="1" smtClean="0">
                              <a:latin typeface="Cambria Math" panose="02040503050406030204" pitchFamily="18" charset="0"/>
                              <a:cs typeface="Times New Roman" panose="02020603050405020304" pitchFamily="18" charset="0"/>
                            </a:rPr>
                          </m:ctrlPr>
                        </m:sSubPr>
                        <m:e>
                          <m:r>
                            <m:rPr>
                              <m:nor/>
                            </m:rPr>
                            <a:rPr lang="en-US" altLang="zh-CN" sz="3200" b="0" i="0" smtClean="0">
                              <a:latin typeface="Times New Roman" panose="02020603050405020304" pitchFamily="18" charset="0"/>
                              <a:cs typeface="Times New Roman" panose="02020603050405020304" pitchFamily="18" charset="0"/>
                            </a:rPr>
                            <m:t>E</m:t>
                          </m:r>
                        </m:e>
                        <m:sub>
                          <m:r>
                            <m:rPr>
                              <m:nor/>
                            </m:rPr>
                            <a:rPr lang="en-US" altLang="zh-CN" sz="3200" b="0" i="0" smtClean="0">
                              <a:latin typeface="Times New Roman" panose="02020603050405020304" pitchFamily="18" charset="0"/>
                              <a:cs typeface="Times New Roman" panose="02020603050405020304" pitchFamily="18" charset="0"/>
                            </a:rPr>
                            <m:t>k</m:t>
                          </m:r>
                        </m:sub>
                      </m:sSub>
                      <m:r>
                        <m:rPr>
                          <m:nor/>
                        </m:rPr>
                        <a:rPr lang="en-US" altLang="zh-CN" sz="3200" b="0" i="0" smtClean="0">
                          <a:latin typeface="Times New Roman" panose="02020603050405020304" pitchFamily="18" charset="0"/>
                          <a:cs typeface="Times New Roman" panose="02020603050405020304" pitchFamily="18" charset="0"/>
                        </a:rPr>
                        <m:t>+</m:t>
                      </m:r>
                      <m:sSub>
                        <m:sSubPr>
                          <m:ctrlPr>
                            <a:rPr lang="en-US" altLang="zh-CN" sz="3200" b="0" i="1" smtClean="0">
                              <a:latin typeface="Cambria Math" panose="02040503050406030204" pitchFamily="18" charset="0"/>
                              <a:cs typeface="Times New Roman" panose="02020603050405020304" pitchFamily="18" charset="0"/>
                            </a:rPr>
                          </m:ctrlPr>
                        </m:sSubPr>
                        <m:e>
                          <m:r>
                            <m:rPr>
                              <m:nor/>
                            </m:rPr>
                            <a:rPr lang="en-US" altLang="zh-CN" sz="3200" b="0" i="0" smtClean="0">
                              <a:latin typeface="Times New Roman" panose="02020603050405020304" pitchFamily="18" charset="0"/>
                              <a:cs typeface="Times New Roman" panose="02020603050405020304" pitchFamily="18" charset="0"/>
                            </a:rPr>
                            <m:t>E</m:t>
                          </m:r>
                        </m:e>
                        <m:sub>
                          <m:r>
                            <m:rPr>
                              <m:nor/>
                            </m:rPr>
                            <a:rPr lang="en-US" altLang="zh-CN" sz="3200" b="0" i="0" smtClean="0">
                              <a:latin typeface="Times New Roman" panose="02020603050405020304" pitchFamily="18" charset="0"/>
                              <a:cs typeface="Times New Roman" panose="02020603050405020304" pitchFamily="18" charset="0"/>
                            </a:rPr>
                            <m:t>b</m:t>
                          </m:r>
                        </m:sub>
                      </m:sSub>
                      <m:r>
                        <m:rPr>
                          <m:nor/>
                        </m:rPr>
                        <a:rPr lang="en-US" altLang="zh-CN" sz="3200" b="0" i="0" smtClean="0">
                          <a:latin typeface="Times New Roman" panose="02020603050405020304" pitchFamily="18" charset="0"/>
                          <a:cs typeface="Times New Roman" panose="02020603050405020304" pitchFamily="18" charset="0"/>
                        </a:rPr>
                        <m:t>+</m:t>
                      </m:r>
                      <m:r>
                        <m:rPr>
                          <m:nor/>
                        </m:rPr>
                        <a:rPr lang="en-US" altLang="zh-CN" sz="3200" b="0" i="0" smtClean="0">
                          <a:latin typeface="Times New Roman" panose="02020603050405020304" pitchFamily="18" charset="0"/>
                          <a:cs typeface="Times New Roman" panose="02020603050405020304" pitchFamily="18" charset="0"/>
                        </a:rPr>
                        <m:t>ϕ</m:t>
                      </m:r>
                    </m:oMath>
                  </m:oMathPara>
                </a14:m>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m:rPr>
                            <m:nor/>
                          </m:rPr>
                          <a:rPr lang="en-US" altLang="zh-CN" sz="2000" b="0" i="0" smtClean="0">
                            <a:latin typeface="Times New Roman" panose="02020603050405020304" pitchFamily="18" charset="0"/>
                            <a:cs typeface="Times New Roman" panose="02020603050405020304" pitchFamily="18" charset="0"/>
                          </a:rPr>
                          <m:t>E</m:t>
                        </m:r>
                      </m:e>
                      <m:sub>
                        <m:r>
                          <m:rPr>
                            <m:nor/>
                          </m:rPr>
                          <a:rPr lang="en-US" altLang="zh-CN" sz="2000" b="0" i="0" smtClean="0">
                            <a:latin typeface="Times New Roman" panose="02020603050405020304" pitchFamily="18" charset="0"/>
                            <a:cs typeface="Times New Roman" panose="02020603050405020304" pitchFamily="18" charset="0"/>
                          </a:rPr>
                          <m:t>b</m:t>
                        </m:r>
                      </m:sub>
                    </m:sSub>
                  </m:oMath>
                </a14:m>
                <a:r>
                  <a:rPr lang="zh-CN" altLang="en-US" sz="2000" dirty="0">
                    <a:latin typeface="Times New Roman" panose="02020603050405020304" pitchFamily="18" charset="0"/>
                    <a:cs typeface="Times New Roman" panose="02020603050405020304" pitchFamily="18" charset="0"/>
                  </a:rPr>
                  <a:t>是测量的电子相对于化学势的结合能，</a:t>
                </a:r>
                <a:r>
                  <a:rPr lang="en-US" altLang="zh-CN" sz="2000" dirty="0">
                    <a:cs typeface="Times New Roman" panose="02020603050405020304" pitchFamily="18" charset="0"/>
                  </a:rPr>
                  <a:t> </a:t>
                </a:r>
                <a14:m>
                  <m:oMath xmlns:m="http://schemas.openxmlformats.org/officeDocument/2006/math">
                    <m:r>
                      <m:rPr>
                        <m:nor/>
                      </m:rPr>
                      <a:rPr lang="en-US" altLang="zh-CN" sz="2000">
                        <a:latin typeface="Times New Roman" panose="02020603050405020304" pitchFamily="18" charset="0"/>
                        <a:cs typeface="Times New Roman" panose="02020603050405020304" pitchFamily="18" charset="0"/>
                      </a:rPr>
                      <m:t>ϕ</m:t>
                    </m:r>
                  </m:oMath>
                </a14:m>
                <a:r>
                  <a:rPr lang="zh-CN" altLang="en-US" sz="2000" dirty="0">
                    <a:latin typeface="Times New Roman" panose="02020603050405020304" pitchFamily="18" charset="0"/>
                    <a:cs typeface="Times New Roman" panose="02020603050405020304" pitchFamily="18" charset="0"/>
                  </a:rPr>
                  <a:t>功函数，</a:t>
                </a:r>
                <a:r>
                  <a:rPr lang="en-US" altLang="zh-CN" sz="2000" dirty="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m:rPr>
                            <m:nor/>
                          </m:rPr>
                          <a:rPr lang="en-US" altLang="zh-CN" sz="2000">
                            <a:latin typeface="Times New Roman" panose="02020603050405020304" pitchFamily="18" charset="0"/>
                            <a:cs typeface="Times New Roman" panose="02020603050405020304" pitchFamily="18" charset="0"/>
                          </a:rPr>
                          <m:t>E</m:t>
                        </m:r>
                      </m:e>
                      <m:sub>
                        <m:r>
                          <m:rPr>
                            <m:nor/>
                          </m:rPr>
                          <a:rPr lang="en-US" altLang="zh-CN" sz="2000">
                            <a:latin typeface="Times New Roman" panose="02020603050405020304" pitchFamily="18" charset="0"/>
                            <a:cs typeface="Times New Roman" panose="02020603050405020304" pitchFamily="18" charset="0"/>
                          </a:rPr>
                          <m:t>k</m:t>
                        </m:r>
                      </m:sub>
                    </m:sSub>
                  </m:oMath>
                </a14:m>
                <a:r>
                  <a:rPr lang="zh-CN" altLang="en-US" sz="2000" dirty="0">
                    <a:latin typeface="Times New Roman" panose="02020603050405020304" pitchFamily="18" charset="0"/>
                    <a:cs typeface="Times New Roman" panose="02020603050405020304" pitchFamily="18" charset="0"/>
                  </a:rPr>
                  <a:t>是逸出电子的动能</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81969" y="1044487"/>
                <a:ext cx="7170057" cy="3443571"/>
              </a:xfrm>
              <a:prstGeom prst="rect">
                <a:avLst/>
              </a:prstGeom>
              <a:blipFill rotWithShape="1">
                <a:blip r:embed="rId1"/>
                <a:stretch>
                  <a:fillRect l="-1" t="-16" r="5" b="15"/>
                </a:stretch>
              </a:blipFill>
            </p:spPr>
            <p:txBody>
              <a:bodyPr/>
              <a:lstStyle/>
              <a:p>
                <a:r>
                  <a:rPr lang="zh-CN" altLang="en-US">
                    <a:noFill/>
                  </a:rPr>
                  <a:t> </a:t>
                </a:r>
              </a:p>
            </p:txBody>
          </p:sp>
        </mc:Fallback>
      </mc:AlternateContent>
      <p:sp>
        <p:nvSpPr>
          <p:cNvPr id="7" name="矩形 6"/>
          <p:cNvSpPr/>
          <p:nvPr/>
        </p:nvSpPr>
        <p:spPr>
          <a:xfrm>
            <a:off x="81969" y="4091727"/>
            <a:ext cx="6677479" cy="2616101"/>
          </a:xfrm>
          <a:prstGeom prst="rect">
            <a:avLst/>
          </a:prstGeom>
        </p:spPr>
        <p:txBody>
          <a:bodyPr wrap="square">
            <a:spAutoFit/>
          </a:bodyPr>
          <a:lstStyle/>
          <a:p>
            <a:pPr marL="285750" indent="-285750">
              <a:buFont typeface="Arial" panose="020B0604020202020204" pitchFamily="34" charset="0"/>
              <a:buChar char="•"/>
            </a:pPr>
            <a:r>
              <a:rPr lang="zh-CN" altLang="en-US" sz="2400" b="1" dirty="0">
                <a:latin typeface="Times New Roman" panose="02020603050405020304" pitchFamily="18" charset="0"/>
                <a:cs typeface="Times New Roman" panose="02020603050405020304" pitchFamily="18" charset="0"/>
              </a:rPr>
              <a:t>化学位移</a:t>
            </a:r>
            <a:r>
              <a:rPr lang="zh-CN" altLang="en-US" sz="2400"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由于原子所处的化学环境不同而引起的内层电子结合能的变化，在能谱上表现为谱峰的位移</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这一现象称为</a:t>
            </a:r>
            <a:r>
              <a:rPr lang="zh-CN" altLang="en-US" sz="2000" b="1" dirty="0">
                <a:latin typeface="Times New Roman" panose="02020603050405020304" pitchFamily="18" charset="0"/>
                <a:cs typeface="Times New Roman" panose="02020603050405020304" pitchFamily="18" charset="0"/>
              </a:rPr>
              <a:t>化学位移</a:t>
            </a:r>
            <a:r>
              <a:rPr lang="en-US" altLang="zh-CN" sz="2000" b="1" dirty="0">
                <a:latin typeface="Times New Roman" panose="02020603050405020304" pitchFamily="18" charset="0"/>
                <a:cs typeface="Times New Roman" panose="02020603050405020304" pitchFamily="18" charset="0"/>
              </a:rPr>
              <a:t>(Chemical Shift)</a:t>
            </a:r>
            <a:endParaRPr lang="en-US" altLang="zh-CN" sz="20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化学位移的分析、测定，是</a:t>
            </a:r>
            <a:r>
              <a:rPr lang="en-US" altLang="zh-CN" sz="2000" dirty="0">
                <a:latin typeface="Times New Roman" panose="02020603050405020304" pitchFamily="18" charset="0"/>
                <a:cs typeface="Times New Roman" panose="02020603050405020304" pitchFamily="18" charset="0"/>
              </a:rPr>
              <a:t>XPS</a:t>
            </a:r>
            <a:r>
              <a:rPr lang="zh-CN" altLang="en-US" sz="2000" dirty="0">
                <a:latin typeface="Times New Roman" panose="02020603050405020304" pitchFamily="18" charset="0"/>
                <a:cs typeface="Times New Roman" panose="02020603050405020304" pitchFamily="18" charset="0"/>
              </a:rPr>
              <a:t>分析中的一项主要内容，是判定原子化合态的重要依据</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当被测原子的氧化态增加、或与电负性大的原子结合时，其</a:t>
            </a:r>
            <a:r>
              <a:rPr lang="en-US" altLang="zh-CN" sz="2000" dirty="0">
                <a:latin typeface="Times New Roman" panose="02020603050405020304" pitchFamily="18" charset="0"/>
                <a:cs typeface="Times New Roman" panose="02020603050405020304" pitchFamily="18" charset="0"/>
              </a:rPr>
              <a:t>XPS</a:t>
            </a:r>
            <a:r>
              <a:rPr lang="zh-CN" altLang="en-US" sz="2000" dirty="0">
                <a:latin typeface="Times New Roman" panose="02020603050405020304" pitchFamily="18" charset="0"/>
                <a:cs typeface="Times New Roman" panose="02020603050405020304" pitchFamily="18" charset="0"/>
              </a:rPr>
              <a:t>峰将想结合能增加的方向位移</a:t>
            </a:r>
            <a:endParaRPr lang="en-US" altLang="zh-CN" sz="20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7117886" y="6225654"/>
            <a:ext cx="6096000" cy="369332"/>
          </a:xfrm>
          <a:prstGeom prst="rect">
            <a:avLst/>
          </a:prstGeom>
          <a:noFill/>
        </p:spPr>
        <p:txBody>
          <a:bodyPr wrap="square">
            <a:spAutoFit/>
          </a:bodyPr>
          <a:lstStyle/>
          <a:p>
            <a:r>
              <a:rPr lang="en-US" altLang="zh-CN" b="1" dirty="0">
                <a:solidFill>
                  <a:srgbClr val="202122"/>
                </a:solidFill>
                <a:latin typeface="+mj-ea"/>
                <a:ea typeface="+mj-ea"/>
              </a:rPr>
              <a:t>Fe</a:t>
            </a:r>
            <a:r>
              <a:rPr lang="zh-CN" altLang="en-US" b="1" dirty="0">
                <a:solidFill>
                  <a:srgbClr val="202122"/>
                </a:solidFill>
                <a:latin typeface="+mj-ea"/>
                <a:ea typeface="+mj-ea"/>
              </a:rPr>
              <a:t>元素</a:t>
            </a:r>
            <a:r>
              <a:rPr lang="en-US" altLang="zh-CN" b="1" dirty="0">
                <a:solidFill>
                  <a:srgbClr val="202122"/>
                </a:solidFill>
                <a:latin typeface="+mj-ea"/>
                <a:ea typeface="+mj-ea"/>
              </a:rPr>
              <a:t>3</a:t>
            </a:r>
            <a:r>
              <a:rPr lang="zh-CN" altLang="en-US" b="1" dirty="0">
                <a:solidFill>
                  <a:srgbClr val="202122"/>
                </a:solidFill>
                <a:latin typeface="+mj-ea"/>
                <a:ea typeface="+mj-ea"/>
              </a:rPr>
              <a:t>价氧化态与</a:t>
            </a:r>
            <a:r>
              <a:rPr lang="en-US" altLang="zh-CN" b="1" dirty="0">
                <a:solidFill>
                  <a:srgbClr val="202122"/>
                </a:solidFill>
                <a:latin typeface="+mj-ea"/>
                <a:ea typeface="+mj-ea"/>
              </a:rPr>
              <a:t>2</a:t>
            </a:r>
            <a:r>
              <a:rPr lang="zh-CN" altLang="en-US" b="1" dirty="0">
                <a:solidFill>
                  <a:srgbClr val="202122"/>
                </a:solidFill>
                <a:latin typeface="+mj-ea"/>
                <a:ea typeface="+mj-ea"/>
              </a:rPr>
              <a:t>价氧化态</a:t>
            </a:r>
            <a:r>
              <a:rPr lang="en-US" altLang="zh-CN" b="1" dirty="0">
                <a:solidFill>
                  <a:srgbClr val="202122"/>
                </a:solidFill>
                <a:latin typeface="+mj-ea"/>
                <a:ea typeface="+mj-ea"/>
              </a:rPr>
              <a:t>XPS</a:t>
            </a:r>
            <a:endParaRPr lang="zh-CN" altLang="en-US" b="1" dirty="0">
              <a:latin typeface="+mj-ea"/>
              <a:ea typeface="+mj-ea"/>
            </a:endParaRPr>
          </a:p>
        </p:txBody>
      </p:sp>
      <p:pic>
        <p:nvPicPr>
          <p:cNvPr id="6" name="图片 5"/>
          <p:cNvPicPr>
            <a:picLocks noChangeAspect="1"/>
          </p:cNvPicPr>
          <p:nvPr/>
        </p:nvPicPr>
        <p:blipFill>
          <a:blip r:embed="rId2"/>
          <a:stretch>
            <a:fillRect/>
          </a:stretch>
        </p:blipFill>
        <p:spPr>
          <a:xfrm>
            <a:off x="7471335" y="855542"/>
            <a:ext cx="3910832" cy="2759859"/>
          </a:xfrm>
          <a:prstGeom prst="rect">
            <a:avLst/>
          </a:prstGeom>
        </p:spPr>
      </p:pic>
      <p:pic>
        <p:nvPicPr>
          <p:cNvPr id="9" name="图片 8"/>
          <p:cNvPicPr>
            <a:picLocks noChangeAspect="1"/>
          </p:cNvPicPr>
          <p:nvPr/>
        </p:nvPicPr>
        <p:blipFill>
          <a:blip r:embed="rId3"/>
          <a:stretch>
            <a:fillRect/>
          </a:stretch>
        </p:blipFill>
        <p:spPr>
          <a:xfrm>
            <a:off x="6978757" y="3648433"/>
            <a:ext cx="3766735" cy="2511157"/>
          </a:xfrm>
          <a:prstGeom prst="rect">
            <a:avLst/>
          </a:prstGeom>
        </p:spPr>
      </p:pic>
      <p:cxnSp>
        <p:nvCxnSpPr>
          <p:cNvPr id="13" name="直接箭头连接符 12"/>
          <p:cNvCxnSpPr/>
          <p:nvPr/>
        </p:nvCxnSpPr>
        <p:spPr bwMode="auto">
          <a:xfrm flipH="1">
            <a:off x="8229600" y="4194048"/>
            <a:ext cx="475488"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cxnSp>
        <p:nvCxnSpPr>
          <p:cNvPr id="21" name="直接箭头连接符 20"/>
          <p:cNvCxnSpPr/>
          <p:nvPr/>
        </p:nvCxnSpPr>
        <p:spPr bwMode="auto">
          <a:xfrm flipH="1">
            <a:off x="9521952" y="3916699"/>
            <a:ext cx="475488"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23" name="文本框 22"/>
          <p:cNvSpPr txBox="1"/>
          <p:nvPr/>
        </p:nvSpPr>
        <p:spPr>
          <a:xfrm>
            <a:off x="8658859" y="4283112"/>
            <a:ext cx="6609080" cy="400110"/>
          </a:xfrm>
          <a:prstGeom prst="rect">
            <a:avLst/>
          </a:prstGeom>
          <a:noFill/>
        </p:spPr>
        <p:txBody>
          <a:bodyPr wrap="square">
            <a:spAutoFit/>
          </a:bodyPr>
          <a:lstStyle/>
          <a:p>
            <a:r>
              <a:rPr lang="zh-CN" altLang="en-US" sz="2000" b="1" dirty="0">
                <a:solidFill>
                  <a:srgbClr val="FF0000"/>
                </a:solidFill>
                <a:latin typeface="Times New Roman" panose="02020603050405020304" pitchFamily="18" charset="0"/>
                <a:cs typeface="Times New Roman" panose="02020603050405020304" pitchFamily="18" charset="0"/>
              </a:rPr>
              <a:t>化学位移</a:t>
            </a:r>
            <a:endParaRPr lang="zh-CN" altLang="en-US" sz="2000"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O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455839" y="1773140"/>
            <a:ext cx="5487997" cy="4175760"/>
          </a:xfrm>
          <a:prstGeom prst="rect">
            <a:avLst/>
          </a:prstGeom>
        </p:spPr>
      </p:pic>
      <p:pic>
        <p:nvPicPr>
          <p:cNvPr id="21" name="图片 20"/>
          <p:cNvPicPr>
            <a:picLocks noChangeAspect="1"/>
          </p:cNvPicPr>
          <p:nvPr/>
        </p:nvPicPr>
        <p:blipFill>
          <a:blip r:embed="rId2"/>
          <a:stretch>
            <a:fillRect/>
          </a:stretch>
        </p:blipFill>
        <p:spPr>
          <a:xfrm>
            <a:off x="5984554" y="2084713"/>
            <a:ext cx="4949206" cy="3864187"/>
          </a:xfrm>
          <a:prstGeom prst="rect">
            <a:avLst/>
          </a:prstGeom>
        </p:spPr>
      </p:pic>
      <p:sp>
        <p:nvSpPr>
          <p:cNvPr id="24" name="矩形 23"/>
          <p:cNvSpPr/>
          <p:nvPr/>
        </p:nvSpPr>
        <p:spPr>
          <a:xfrm>
            <a:off x="290286" y="1090940"/>
            <a:ext cx="9229634" cy="461665"/>
          </a:xfrm>
          <a:prstGeom prst="rect">
            <a:avLst/>
          </a:prstGeom>
        </p:spPr>
        <p:txBody>
          <a:bodyPr wrap="square">
            <a:spAutoFit/>
          </a:bodyPr>
          <a:lstStyle/>
          <a:p>
            <a:pPr marL="285750" indent="-28575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CPS</a:t>
            </a:r>
            <a:r>
              <a:rPr lang="zh-CN" altLang="en-US" sz="2400" b="1" dirty="0">
                <a:latin typeface="Times New Roman" panose="02020603050405020304" pitchFamily="18" charset="0"/>
                <a:cs typeface="Times New Roman" panose="02020603050405020304" pitchFamily="18" charset="0"/>
              </a:rPr>
              <a:t>：每秒钟接受到的荧光光子的数量，只关心其相对大小</a:t>
            </a:r>
            <a:endParaRPr lang="en-US" altLang="zh-CN" sz="2400" b="1" dirty="0">
              <a:latin typeface="Times New Roman" panose="02020603050405020304" pitchFamily="18" charset="0"/>
              <a:cs typeface="Times New Roman" panose="02020603050405020304" pitchFamily="18" charset="0"/>
            </a:endParaRPr>
          </a:p>
        </p:txBody>
      </p:sp>
      <p:cxnSp>
        <p:nvCxnSpPr>
          <p:cNvPr id="25" name="直接箭头连接符 24"/>
          <p:cNvCxnSpPr/>
          <p:nvPr/>
        </p:nvCxnSpPr>
        <p:spPr bwMode="auto">
          <a:xfrm>
            <a:off x="3291840" y="3840480"/>
            <a:ext cx="4470400" cy="0"/>
          </a:xfrm>
          <a:prstGeom prst="straightConnector1">
            <a:avLst/>
          </a:prstGeom>
          <a:ln w="57150">
            <a:solidFill>
              <a:srgbClr val="00B0F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8" name="矩形 27"/>
          <p:cNvSpPr/>
          <p:nvPr/>
        </p:nvSpPr>
        <p:spPr>
          <a:xfrm>
            <a:off x="3464560" y="3278417"/>
            <a:ext cx="9229634" cy="461665"/>
          </a:xfrm>
          <a:prstGeom prst="rect">
            <a:avLst/>
          </a:prstGeom>
        </p:spPr>
        <p:txBody>
          <a:bodyPr wrap="square">
            <a:spAutoFit/>
          </a:bodyPr>
          <a:lstStyle/>
          <a:p>
            <a:r>
              <a:rPr lang="zh-CN" altLang="en-US" sz="2400" b="1" dirty="0">
                <a:latin typeface="Times New Roman" panose="02020603050405020304" pitchFamily="18" charset="0"/>
                <a:cs typeface="Times New Roman" panose="02020603050405020304" pitchFamily="18" charset="0"/>
              </a:rPr>
              <a:t>去除</a:t>
            </a:r>
            <a:r>
              <a:rPr lang="en-US" altLang="zh-CN" sz="2400" b="1" dirty="0" err="1">
                <a:latin typeface="Times New Roman" panose="02020603050405020304" pitchFamily="18" charset="0"/>
                <a:cs typeface="Times New Roman" panose="02020603050405020304" pitchFamily="18" charset="0"/>
              </a:rPr>
              <a:t>Backgnd</a:t>
            </a:r>
            <a:r>
              <a:rPr lang="zh-CN" altLang="en-US" sz="2400" b="1" dirty="0">
                <a:latin typeface="Times New Roman" panose="02020603050405020304" pitchFamily="18" charset="0"/>
                <a:cs typeface="Times New Roman" panose="02020603050405020304" pitchFamily="18" charset="0"/>
              </a:rPr>
              <a:t>分量</a:t>
            </a:r>
            <a:endParaRPr lang="en-US" altLang="zh-CN" sz="2400" b="1" dirty="0">
              <a:latin typeface="Times New Roman" panose="02020603050405020304" pitchFamily="18" charset="0"/>
              <a:cs typeface="Times New Roman" panose="02020603050405020304" pitchFamily="18" charset="0"/>
            </a:endParaRPr>
          </a:p>
        </p:txBody>
      </p:sp>
      <p:sp>
        <p:nvSpPr>
          <p:cNvPr id="29" name="矩形 28"/>
          <p:cNvSpPr/>
          <p:nvPr/>
        </p:nvSpPr>
        <p:spPr>
          <a:xfrm>
            <a:off x="2733765" y="5907821"/>
            <a:ext cx="922963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Total</a:t>
            </a:r>
            <a:endParaRPr lang="en-US" altLang="zh-CN" sz="2400" b="1" dirty="0">
              <a:latin typeface="Times New Roman" panose="02020603050405020304" pitchFamily="18" charset="0"/>
              <a:cs typeface="Times New Roman" panose="02020603050405020304" pitchFamily="18" charset="0"/>
            </a:endParaRPr>
          </a:p>
        </p:txBody>
      </p:sp>
      <p:sp>
        <p:nvSpPr>
          <p:cNvPr id="30" name="矩形 29"/>
          <p:cNvSpPr/>
          <p:nvPr/>
        </p:nvSpPr>
        <p:spPr>
          <a:xfrm>
            <a:off x="7945845" y="5928580"/>
            <a:ext cx="922963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Net O1s</a:t>
            </a:r>
            <a:endParaRPr lang="en-US" altLang="zh-C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O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27" name="矩形 26"/>
          <p:cNvSpPr/>
          <p:nvPr/>
        </p:nvSpPr>
        <p:spPr>
          <a:xfrm>
            <a:off x="4932519" y="2837076"/>
            <a:ext cx="7107081" cy="3170099"/>
          </a:xfrm>
          <a:prstGeom prst="rect">
            <a:avLst/>
          </a:prstGeom>
        </p:spPr>
        <p:txBody>
          <a:bodyPr wrap="square">
            <a:spAutoFit/>
          </a:bodyPr>
          <a:lstStyle/>
          <a:p>
            <a:pPr marL="742950" lvl="1"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C1s</a:t>
            </a:r>
            <a:r>
              <a:rPr lang="zh-CN" altLang="en-US" sz="2000" dirty="0">
                <a:latin typeface="Times New Roman" panose="02020603050405020304" pitchFamily="18" charset="0"/>
                <a:cs typeface="Times New Roman" panose="02020603050405020304" pitchFamily="18" charset="0"/>
              </a:rPr>
              <a:t>成分来自于</a:t>
            </a:r>
            <a:r>
              <a:rPr lang="en-US" altLang="zh-CN" sz="2000" dirty="0">
                <a:latin typeface="Times New Roman" panose="02020603050405020304" pitchFamily="18" charset="0"/>
                <a:cs typeface="Times New Roman" panose="02020603050405020304" pitchFamily="18" charset="0"/>
              </a:rPr>
              <a:t>XPS</a:t>
            </a:r>
            <a:r>
              <a:rPr lang="zh-CN" altLang="en-US" sz="2000" dirty="0">
                <a:latin typeface="Times New Roman" panose="02020603050405020304" pitchFamily="18" charset="0"/>
                <a:cs typeface="Times New Roman" panose="02020603050405020304" pitchFamily="18" charset="0"/>
              </a:rPr>
              <a:t>检测时的碳沾污</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C-C</a:t>
            </a:r>
            <a:r>
              <a:rPr lang="zh-CN" altLang="en-US" sz="2000" dirty="0">
                <a:solidFill>
                  <a:srgbClr val="FF0000"/>
                </a:solidFill>
                <a:latin typeface="Times New Roman" panose="02020603050405020304" pitchFamily="18" charset="0"/>
                <a:cs typeface="Times New Roman" panose="02020603050405020304" pitchFamily="18" charset="0"/>
              </a:rPr>
              <a:t>键</a:t>
            </a:r>
            <a:r>
              <a:rPr lang="zh-CN" altLang="en-US" sz="2000" dirty="0">
                <a:latin typeface="Times New Roman" panose="02020603050405020304" pitchFamily="18" charset="0"/>
                <a:cs typeface="Times New Roman" panose="02020603050405020304" pitchFamily="18" charset="0"/>
              </a:rPr>
              <a:t>的峰与其它化合态的峰相距较远（主峰），也有可能是</a:t>
            </a:r>
            <a:r>
              <a:rPr lang="en-US" altLang="zh-CN" sz="2000" dirty="0">
                <a:latin typeface="Times New Roman" panose="02020603050405020304" pitchFamily="18" charset="0"/>
                <a:cs typeface="Times New Roman" panose="02020603050405020304" pitchFamily="18" charset="0"/>
              </a:rPr>
              <a:t>C=C</a:t>
            </a:r>
            <a:r>
              <a:rPr lang="zh-CN" altLang="en-US" sz="2000" dirty="0">
                <a:latin typeface="Times New Roman" panose="02020603050405020304" pitchFamily="18" charset="0"/>
                <a:cs typeface="Times New Roman" panose="02020603050405020304" pitchFamily="18" charset="0"/>
              </a:rPr>
              <a:t>键（结合能为</a:t>
            </a:r>
            <a:r>
              <a:rPr lang="en-US" altLang="zh-CN" sz="2000" dirty="0">
                <a:latin typeface="Times New Roman" panose="02020603050405020304" pitchFamily="18" charset="0"/>
                <a:cs typeface="Times New Roman" panose="02020603050405020304" pitchFamily="18" charset="0"/>
              </a:rPr>
              <a:t>284.5eV</a:t>
            </a:r>
            <a:r>
              <a:rPr lang="zh-CN" altLang="en-US" sz="2000" dirty="0">
                <a:latin typeface="Times New Roman" panose="02020603050405020304" pitchFamily="18" charset="0"/>
                <a:cs typeface="Times New Roman" panose="02020603050405020304" pitchFamily="18" charset="0"/>
              </a:rPr>
              <a:t>），无法分辨。为了简化分析，只考虑离主峰能量</a:t>
            </a:r>
            <a:r>
              <a:rPr lang="en-US" altLang="zh-CN" sz="2000" dirty="0">
                <a:latin typeface="Times New Roman" panose="02020603050405020304" pitchFamily="18" charset="0"/>
                <a:cs typeface="Times New Roman" panose="02020603050405020304" pitchFamily="18" charset="0"/>
              </a:rPr>
              <a:t>(284.7eV)</a:t>
            </a:r>
            <a:r>
              <a:rPr lang="zh-CN" altLang="en-US" sz="2000" dirty="0">
                <a:latin typeface="Times New Roman" panose="02020603050405020304" pitchFamily="18" charset="0"/>
                <a:cs typeface="Times New Roman" panose="02020603050405020304" pitchFamily="18" charset="0"/>
              </a:rPr>
              <a:t>更近的</a:t>
            </a:r>
            <a:r>
              <a:rPr lang="en-US" altLang="zh-CN" sz="2000" dirty="0">
                <a:solidFill>
                  <a:srgbClr val="FF0000"/>
                </a:solidFill>
                <a:latin typeface="Times New Roman" panose="02020603050405020304" pitchFamily="18" charset="0"/>
                <a:cs typeface="Times New Roman" panose="02020603050405020304" pitchFamily="18" charset="0"/>
              </a:rPr>
              <a:t>C-C</a:t>
            </a:r>
            <a:r>
              <a:rPr lang="zh-CN" altLang="en-US" sz="2000" dirty="0">
                <a:solidFill>
                  <a:srgbClr val="FF0000"/>
                </a:solidFill>
                <a:latin typeface="Times New Roman" panose="02020603050405020304" pitchFamily="18" charset="0"/>
                <a:cs typeface="Times New Roman" panose="02020603050405020304" pitchFamily="18" charset="0"/>
              </a:rPr>
              <a:t>键</a:t>
            </a:r>
            <a:endParaRPr lang="en-US" altLang="zh-CN" sz="2000" dirty="0">
              <a:solidFill>
                <a:srgbClr val="FF0000"/>
              </a:solidFill>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推测</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级峰的成分为</a:t>
            </a:r>
            <a:r>
              <a:rPr lang="en-US" altLang="zh-CN" sz="2000" dirty="0">
                <a:solidFill>
                  <a:srgbClr val="00B050"/>
                </a:solidFill>
                <a:latin typeface="Times New Roman" panose="02020603050405020304" pitchFamily="18" charset="0"/>
                <a:cs typeface="Times New Roman" panose="02020603050405020304" pitchFamily="18" charset="0"/>
              </a:rPr>
              <a:t>C-O-C</a:t>
            </a:r>
            <a:r>
              <a:rPr lang="zh-CN" altLang="en-US" sz="2000" dirty="0">
                <a:solidFill>
                  <a:srgbClr val="00B050"/>
                </a:solidFill>
                <a:latin typeface="Times New Roman" panose="02020603050405020304" pitchFamily="18" charset="0"/>
                <a:cs typeface="Times New Roman" panose="02020603050405020304" pitchFamily="18" charset="0"/>
              </a:rPr>
              <a:t>键</a:t>
            </a:r>
            <a:endParaRPr lang="en-US" altLang="zh-CN" sz="2000" dirty="0">
              <a:solidFill>
                <a:srgbClr val="00B05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推测</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级峰的成分为</a:t>
            </a:r>
            <a:r>
              <a:rPr lang="en-US" altLang="zh-CN" sz="2000" dirty="0">
                <a:solidFill>
                  <a:srgbClr val="0070C0"/>
                </a:solidFill>
                <a:latin typeface="Times New Roman" panose="02020603050405020304" pitchFamily="18" charset="0"/>
                <a:cs typeface="Times New Roman" panose="02020603050405020304" pitchFamily="18" charset="0"/>
              </a:rPr>
              <a:t>C-O=C</a:t>
            </a:r>
            <a:r>
              <a:rPr lang="zh-CN" altLang="en-US" sz="2000" dirty="0">
                <a:solidFill>
                  <a:srgbClr val="0070C0"/>
                </a:solidFill>
                <a:latin typeface="Times New Roman" panose="02020603050405020304" pitchFamily="18" charset="0"/>
                <a:cs typeface="Times New Roman" panose="02020603050405020304" pitchFamily="18" charset="0"/>
              </a:rPr>
              <a:t>键</a:t>
            </a:r>
            <a:endParaRPr lang="en-US" altLang="zh-CN" sz="2000" dirty="0">
              <a:solidFill>
                <a:srgbClr val="0070C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47928" y="3135471"/>
            <a:ext cx="4476680" cy="3581344"/>
          </a:xfrm>
          <a:prstGeom prst="rect">
            <a:avLst/>
          </a:prstGeom>
        </p:spPr>
      </p:pic>
      <p:sp>
        <p:nvSpPr>
          <p:cNvPr id="15" name="矩形 14"/>
          <p:cNvSpPr/>
          <p:nvPr/>
        </p:nvSpPr>
        <p:spPr>
          <a:xfrm>
            <a:off x="2184566" y="3072943"/>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1</a:t>
            </a:r>
            <a:endParaRPr lang="en-US" altLang="zh-CN" sz="2400" b="1" dirty="0">
              <a:latin typeface="Times New Roman" panose="02020603050405020304" pitchFamily="18" charset="0"/>
              <a:cs typeface="Times New Roman" panose="02020603050405020304" pitchFamily="18" charset="0"/>
            </a:endParaRPr>
          </a:p>
        </p:txBody>
      </p:sp>
      <p:sp>
        <p:nvSpPr>
          <p:cNvPr id="16" name="矩形 15"/>
          <p:cNvSpPr/>
          <p:nvPr/>
        </p:nvSpPr>
        <p:spPr>
          <a:xfrm>
            <a:off x="2475835" y="3072942"/>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2</a:t>
            </a:r>
            <a:endParaRPr lang="en-US" altLang="zh-CN" sz="2400" b="1" dirty="0">
              <a:latin typeface="Times New Roman" panose="02020603050405020304" pitchFamily="18" charset="0"/>
              <a:cs typeface="Times New Roman" panose="02020603050405020304" pitchFamily="18" charset="0"/>
            </a:endParaRPr>
          </a:p>
        </p:txBody>
      </p:sp>
      <p:sp>
        <p:nvSpPr>
          <p:cNvPr id="17" name="矩形 16"/>
          <p:cNvSpPr/>
          <p:nvPr/>
        </p:nvSpPr>
        <p:spPr>
          <a:xfrm>
            <a:off x="2896231" y="3059263"/>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3</a:t>
            </a:r>
            <a:endParaRPr lang="en-US" altLang="zh-CN" sz="2400" b="1" dirty="0">
              <a:latin typeface="Times New Roman" panose="02020603050405020304" pitchFamily="18" charset="0"/>
              <a:cs typeface="Times New Roman" panose="02020603050405020304" pitchFamily="18" charset="0"/>
            </a:endParaRPr>
          </a:p>
        </p:txBody>
      </p:sp>
      <p:graphicFrame>
        <p:nvGraphicFramePr>
          <p:cNvPr id="13" name="表格 12"/>
          <p:cNvGraphicFramePr>
            <a:graphicFrameLocks noGrp="1"/>
          </p:cNvGraphicFramePr>
          <p:nvPr/>
        </p:nvGraphicFramePr>
        <p:xfrm>
          <a:off x="6106108" y="669758"/>
          <a:ext cx="5701548" cy="2021575"/>
        </p:xfrm>
        <a:graphic>
          <a:graphicData uri="http://schemas.openxmlformats.org/drawingml/2006/table">
            <a:tbl>
              <a:tblPr firstRow="1" bandRow="1">
                <a:tableStyleId>{5C22544A-7EE6-4342-B048-85BDC9FD1C3A}</a:tableStyleId>
              </a:tblPr>
              <a:tblGrid>
                <a:gridCol w="2668981"/>
                <a:gridCol w="3032567"/>
              </a:tblGrid>
              <a:tr h="0">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Chemical state</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Binding</a:t>
                      </a:r>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energy O1s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Metal oxides</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Times New Roman" panose="02020603050405020304" pitchFamily="18" charset="0"/>
                          <a:ea typeface="+mn-ea"/>
                          <a:cs typeface="Times New Roman" panose="02020603050405020304" pitchFamily="18" charset="0"/>
                        </a:rPr>
                        <a:t>529–530</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Metal carbonates</a:t>
                      </a:r>
                      <a:endParaRPr lang="en-US" altLang="zh-CN" i="0" dirty="0">
                        <a:solidFill>
                          <a:srgbClr val="00B050"/>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 Organic C=O</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531.5-532</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Organic C-O / SiO</a:t>
                      </a:r>
                      <a:r>
                        <a:rPr lang="en-US" altLang="zh-CN" sz="1800" i="0" baseline="-25000" dirty="0">
                          <a:solidFill>
                            <a:srgbClr val="4886D8"/>
                          </a:solidFill>
                          <a:latin typeface="Times New Roman" panose="02020603050405020304" pitchFamily="18" charset="0"/>
                          <a:cs typeface="Times New Roman" panose="02020603050405020304" pitchFamily="18" charset="0"/>
                        </a:rPr>
                        <a:t>2 </a:t>
                      </a:r>
                      <a:endParaRPr lang="en-US" altLang="zh-CN" sz="1800" i="0" baseline="0" dirty="0">
                        <a:solidFill>
                          <a:srgbClr val="4886D8"/>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i="0" baseline="0" dirty="0">
                          <a:solidFill>
                            <a:srgbClr val="4886D8"/>
                          </a:solidFill>
                          <a:latin typeface="Times New Roman" panose="02020603050405020304" pitchFamily="18" charset="0"/>
                          <a:cs typeface="Times New Roman" panose="02020603050405020304" pitchFamily="18" charset="0"/>
                        </a:rPr>
                        <a:t>/Metal hydroxides</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533</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 name="矩形 13"/>
          <p:cNvSpPr/>
          <p:nvPr/>
        </p:nvSpPr>
        <p:spPr>
          <a:xfrm>
            <a:off x="8080685" y="161280"/>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O1s </a:t>
            </a:r>
            <a:r>
              <a:rPr lang="zh-CN" altLang="en-US" sz="2400" b="1" dirty="0">
                <a:latin typeface="Times New Roman" panose="02020603050405020304" pitchFamily="18" charset="0"/>
                <a:cs typeface="Times New Roman" panose="02020603050405020304" pitchFamily="18" charset="0"/>
              </a:rPr>
              <a:t>结合能</a:t>
            </a:r>
            <a:endParaRPr lang="en-US" altLang="zh-C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8" name="矩形 17"/>
              <p:cNvSpPr/>
              <p:nvPr/>
            </p:nvSpPr>
            <p:spPr>
              <a:xfrm>
                <a:off x="455839" y="1140676"/>
                <a:ext cx="6677479" cy="1938992"/>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初步观察能谱的峰值，可以发现大致有三个峰</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BE(1)</a:t>
                </a:r>
                <a14:m>
                  <m:oMath xmlns:m="http://schemas.openxmlformats.org/officeDocument/2006/math">
                    <m:r>
                      <m:rPr>
                        <m:nor/>
                      </m:rPr>
                      <a:rPr lang="en-US" altLang="zh-CN" sz="2000" b="0" i="0" smtClean="0">
                        <a:solidFill>
                          <a:srgbClr val="FF0000"/>
                        </a:solidFill>
                        <a:latin typeface="Cambria Math" panose="02040503050406030204" pitchFamily="18" charset="0"/>
                        <a:cs typeface="Times New Roman" panose="02020603050405020304" pitchFamily="18" charset="0"/>
                      </a:rPr>
                      <m:t>≈</m:t>
                    </m:r>
                  </m:oMath>
                </a14:m>
                <a:r>
                  <a:rPr lang="en-US" altLang="zh-CN" sz="2000" dirty="0">
                    <a:solidFill>
                      <a:srgbClr val="FF0000"/>
                    </a:solidFill>
                    <a:latin typeface="Times New Roman" panose="02020603050405020304" pitchFamily="18" charset="0"/>
                    <a:cs typeface="Times New Roman" panose="02020603050405020304" pitchFamily="18" charset="0"/>
                  </a:rPr>
                  <a:t>529.8eV</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00B050"/>
                    </a:solidFill>
                    <a:latin typeface="Times New Roman" panose="02020603050405020304" pitchFamily="18" charset="0"/>
                    <a:cs typeface="Times New Roman" panose="02020603050405020304" pitchFamily="18" charset="0"/>
                  </a:rPr>
                  <a:t>BE(2)</a:t>
                </a:r>
                <a14:m>
                  <m:oMath xmlns:m="http://schemas.openxmlformats.org/officeDocument/2006/math">
                    <m:r>
                      <m:rPr>
                        <m:nor/>
                      </m:rPr>
                      <a:rPr lang="en-US" altLang="zh-CN" sz="2000" b="0" i="0" smtClean="0">
                        <a:solidFill>
                          <a:srgbClr val="00B050"/>
                        </a:solidFill>
                        <a:latin typeface="Cambria Math" panose="02040503050406030204" pitchFamily="18" charset="0"/>
                        <a:cs typeface="Times New Roman" panose="02020603050405020304" pitchFamily="18" charset="0"/>
                      </a:rPr>
                      <m:t>≈</m:t>
                    </m:r>
                  </m:oMath>
                </a14:m>
                <a:r>
                  <a:rPr lang="en-US" altLang="zh-CN" sz="2000" dirty="0">
                    <a:solidFill>
                      <a:srgbClr val="00B050"/>
                    </a:solidFill>
                    <a:latin typeface="Times New Roman" panose="02020603050405020304" pitchFamily="18" charset="0"/>
                    <a:cs typeface="Times New Roman" panose="02020603050405020304" pitchFamily="18" charset="0"/>
                  </a:rPr>
                  <a:t>531.2eV</a:t>
                </a:r>
                <a:endParaRPr lang="en-US" altLang="zh-CN" sz="2000" dirty="0">
                  <a:solidFill>
                    <a:srgbClr val="00B05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4886D8"/>
                    </a:solidFill>
                    <a:latin typeface="Times New Roman" panose="02020603050405020304" pitchFamily="18" charset="0"/>
                    <a:cs typeface="Times New Roman" panose="02020603050405020304" pitchFamily="18" charset="0"/>
                  </a:rPr>
                  <a:t>BE(3)</a:t>
                </a:r>
                <a14:m>
                  <m:oMath xmlns:m="http://schemas.openxmlformats.org/officeDocument/2006/math">
                    <m:r>
                      <m:rPr>
                        <m:nor/>
                      </m:rPr>
                      <a:rPr lang="en-US" altLang="zh-CN" sz="2000" b="0" i="0" smtClean="0">
                        <a:solidFill>
                          <a:srgbClr val="4886D8"/>
                        </a:solidFill>
                        <a:latin typeface="Cambria Math" panose="02040503050406030204" pitchFamily="18" charset="0"/>
                        <a:cs typeface="Times New Roman" panose="02020603050405020304" pitchFamily="18" charset="0"/>
                      </a:rPr>
                      <m:t>≈</m:t>
                    </m:r>
                  </m:oMath>
                </a14:m>
                <a:r>
                  <a:rPr lang="en-US" altLang="zh-CN" sz="2000" dirty="0">
                    <a:solidFill>
                      <a:srgbClr val="4886D8"/>
                    </a:solidFill>
                    <a:latin typeface="Times New Roman" panose="02020603050405020304" pitchFamily="18" charset="0"/>
                    <a:cs typeface="Times New Roman" panose="02020603050405020304" pitchFamily="18" charset="0"/>
                  </a:rPr>
                  <a:t>532.6eV</a:t>
                </a:r>
                <a:endParaRPr lang="en-US" altLang="zh-CN" sz="2000" dirty="0">
                  <a:solidFill>
                    <a:srgbClr val="4886D8"/>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18" name="矩形 17"/>
              <p:cNvSpPr>
                <a:spLocks noRot="1" noChangeAspect="1" noMove="1" noResize="1" noEditPoints="1" noAdjustHandles="1" noChangeArrowheads="1" noChangeShapeType="1" noTextEdit="1"/>
              </p:cNvSpPr>
              <p:nvPr/>
            </p:nvSpPr>
            <p:spPr>
              <a:xfrm>
                <a:off x="455839" y="1140676"/>
                <a:ext cx="6677479" cy="1938992"/>
              </a:xfrm>
              <a:prstGeom prst="rect">
                <a:avLst/>
              </a:prstGeom>
              <a:blipFill rotWithShape="1">
                <a:blip r:embed="rId2"/>
                <a:stretch>
                  <a:fillRect l="-8" t="-11" r="5" b="29"/>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O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106325" y="2846025"/>
            <a:ext cx="5037605" cy="3875450"/>
          </a:xfrm>
          <a:prstGeom prst="rect">
            <a:avLst/>
          </a:prstGeom>
        </p:spPr>
      </p:pic>
      <p:sp>
        <p:nvSpPr>
          <p:cNvPr id="22" name="矩形 21"/>
          <p:cNvSpPr/>
          <p:nvPr/>
        </p:nvSpPr>
        <p:spPr>
          <a:xfrm>
            <a:off x="161005" y="1037520"/>
            <a:ext cx="4982926" cy="2554545"/>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每个化合态的峰可以用高斯函数近似</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采用多高斯峰拟合，选取若干个峰值，对应着推测化合态的数量</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计算每个峰的</a:t>
            </a:r>
            <a:r>
              <a:rPr lang="zh-CN" altLang="en-US" sz="2000" b="1" dirty="0">
                <a:latin typeface="Times New Roman" panose="02020603050405020304" pitchFamily="18" charset="0"/>
                <a:cs typeface="Times New Roman" panose="02020603050405020304" pitchFamily="18" charset="0"/>
              </a:rPr>
              <a:t>面积比</a:t>
            </a:r>
            <a:r>
              <a:rPr lang="zh-CN" altLang="en-US" sz="2000" dirty="0">
                <a:latin typeface="Times New Roman" panose="02020603050405020304" pitchFamily="18" charset="0"/>
                <a:cs typeface="Times New Roman" panose="02020603050405020304" pitchFamily="18" charset="0"/>
              </a:rPr>
              <a:t>，可以得到不同组分的</a:t>
            </a:r>
            <a:r>
              <a:rPr lang="zh-CN" altLang="en-US" sz="2000" b="1" dirty="0">
                <a:latin typeface="Times New Roman" panose="02020603050405020304" pitchFamily="18" charset="0"/>
                <a:cs typeface="Times New Roman" panose="02020603050405020304" pitchFamily="18" charset="0"/>
              </a:rPr>
              <a:t>数量比</a:t>
            </a:r>
            <a:endParaRPr lang="en-US" altLang="zh-CN"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7048072" y="6015448"/>
            <a:ext cx="3795386" cy="369332"/>
          </a:xfrm>
          <a:prstGeom prst="rect">
            <a:avLst/>
          </a:prstGeom>
          <a:noFill/>
        </p:spPr>
        <p:txBody>
          <a:bodyPr wrap="square" rtlCol="0">
            <a:spAutoFit/>
          </a:bodyPr>
          <a:lstStyle/>
          <a:p>
            <a:r>
              <a:rPr lang="en-US" altLang="zh-CN" dirty="0"/>
              <a:t>Gaussian Function</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3957" y="3219838"/>
            <a:ext cx="6123512" cy="27775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5" name="矩形 24"/>
              <p:cNvSpPr/>
              <p:nvPr/>
            </p:nvSpPr>
            <p:spPr>
              <a:xfrm>
                <a:off x="5805850" y="584205"/>
                <a:ext cx="4982926" cy="2446824"/>
              </a:xfrm>
              <a:prstGeom prst="rect">
                <a:avLst/>
              </a:prstGeom>
            </p:spPr>
            <p:txBody>
              <a:bodyPr wrap="square">
                <a:spAutoFit/>
              </a:bodyPr>
              <a:lstStyle/>
              <a:p>
                <a:pPr marL="285750" indent="-285750">
                  <a:buFont typeface="Arial" panose="020B0604020202020204" pitchFamily="34" charset="0"/>
                  <a:buChar char="•"/>
                </a:pPr>
                <a:r>
                  <a:rPr lang="zh-CN" altLang="en-US" sz="2800" b="1" dirty="0">
                    <a:latin typeface="Times New Roman" panose="02020603050405020304" pitchFamily="18" charset="0"/>
                    <a:cs typeface="Times New Roman" panose="02020603050405020304" pitchFamily="18" charset="0"/>
                  </a:rPr>
                  <a:t>高斯函数：</a:t>
                </a:r>
                <a:endParaRPr lang="en-US" altLang="zh-CN" sz="2800" b="1"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𝑦</m:t>
                      </m:r>
                      <m:r>
                        <a:rPr lang="en-US" altLang="zh-CN" sz="2800" b="0" i="1" smtClean="0">
                          <a:latin typeface="Cambria Math" panose="02040503050406030204" pitchFamily="18" charset="0"/>
                          <a:cs typeface="Times New Roman" panose="02020603050405020304" pitchFamily="18" charset="0"/>
                        </a:rPr>
                        <m:t>=</m:t>
                      </m:r>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𝑦</m:t>
                          </m:r>
                        </m:e>
                        <m:sub>
                          <m:r>
                            <a:rPr lang="en-US" altLang="zh-CN" sz="2800" b="0" i="1" smtClean="0">
                              <a:latin typeface="Cambria Math" panose="02040503050406030204" pitchFamily="18" charset="0"/>
                              <a:cs typeface="Times New Roman" panose="02020603050405020304" pitchFamily="18" charset="0"/>
                            </a:rPr>
                            <m:t>0</m:t>
                          </m:r>
                        </m:sub>
                      </m:sSub>
                      <m:r>
                        <a:rPr lang="en-US" altLang="zh-CN" sz="2800" b="0" i="1" smtClean="0">
                          <a:latin typeface="Cambria Math" panose="02040503050406030204" pitchFamily="18" charset="0"/>
                          <a:cs typeface="Times New Roman" panose="02020603050405020304" pitchFamily="18" charset="0"/>
                        </a:rPr>
                        <m:t>+</m:t>
                      </m:r>
                      <m:f>
                        <m:fPr>
                          <m:ctrlPr>
                            <a:rPr lang="en-US" altLang="zh-CN" sz="2800" b="0" i="1" smtClean="0">
                              <a:latin typeface="Cambria Math" panose="02040503050406030204" pitchFamily="18" charset="0"/>
                              <a:cs typeface="Times New Roman" panose="02020603050405020304" pitchFamily="18" charset="0"/>
                            </a:rPr>
                          </m:ctrlPr>
                        </m:fPr>
                        <m:num>
                          <m:r>
                            <a:rPr lang="en-US" altLang="zh-CN" sz="2800" b="0" i="1" smtClean="0">
                              <a:latin typeface="Cambria Math" panose="02040503050406030204" pitchFamily="18" charset="0"/>
                              <a:cs typeface="Times New Roman" panose="02020603050405020304" pitchFamily="18" charset="0"/>
                            </a:rPr>
                            <m:t>𝐴</m:t>
                          </m:r>
                        </m:num>
                        <m:den>
                          <m:r>
                            <a:rPr lang="en-US" altLang="zh-CN" sz="2800" b="0" i="1" smtClean="0">
                              <a:latin typeface="Cambria Math" panose="02040503050406030204" pitchFamily="18" charset="0"/>
                              <a:cs typeface="Times New Roman" panose="02020603050405020304" pitchFamily="18" charset="0"/>
                            </a:rPr>
                            <m:t>𝑤</m:t>
                          </m:r>
                          <m:rad>
                            <m:radPr>
                              <m:degHide m:val="on"/>
                              <m:ctrlPr>
                                <a:rPr lang="en-US" altLang="zh-CN" sz="2800" b="0" i="1" smtClean="0">
                                  <a:latin typeface="Cambria Math" panose="02040503050406030204" pitchFamily="18" charset="0"/>
                                  <a:cs typeface="Times New Roman" panose="02020603050405020304" pitchFamily="18" charset="0"/>
                                </a:rPr>
                              </m:ctrlPr>
                            </m:radPr>
                            <m:deg/>
                            <m:e>
                              <m:r>
                                <a:rPr lang="en-US" altLang="zh-CN" sz="2800" b="0" i="1" smtClean="0">
                                  <a:latin typeface="Cambria Math" panose="02040503050406030204" pitchFamily="18" charset="0"/>
                                  <a:cs typeface="Times New Roman" panose="02020603050405020304" pitchFamily="18" charset="0"/>
                                </a:rPr>
                                <m:t>𝜋</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2</m:t>
                              </m:r>
                            </m:e>
                          </m:rad>
                        </m:den>
                      </m:f>
                      <m:sSup>
                        <m:sSupPr>
                          <m:ctrlPr>
                            <a:rPr lang="en-US" altLang="zh-CN" sz="2800" b="0" i="1" smtClean="0">
                              <a:latin typeface="Cambria Math" panose="02040503050406030204" pitchFamily="18" charset="0"/>
                              <a:cs typeface="Times New Roman" panose="02020603050405020304" pitchFamily="18" charset="0"/>
                            </a:rPr>
                          </m:ctrlPr>
                        </m:sSupPr>
                        <m:e>
                          <m:r>
                            <a:rPr lang="en-US" altLang="zh-CN" sz="2800" b="0" i="1" smtClean="0">
                              <a:latin typeface="Cambria Math" panose="02040503050406030204" pitchFamily="18" charset="0"/>
                              <a:cs typeface="Times New Roman" panose="02020603050405020304" pitchFamily="18" charset="0"/>
                            </a:rPr>
                            <m:t>𝑒</m:t>
                          </m:r>
                        </m:e>
                        <m:sup>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2</m:t>
                          </m:r>
                          <m:f>
                            <m:fPr>
                              <m:ctrlPr>
                                <a:rPr lang="en-US" altLang="zh-CN" sz="2800" b="0" i="1" smtClean="0">
                                  <a:latin typeface="Cambria Math" panose="02040503050406030204" pitchFamily="18" charset="0"/>
                                  <a:cs typeface="Times New Roman" panose="02020603050405020304" pitchFamily="18" charset="0"/>
                                </a:rPr>
                              </m:ctrlPr>
                            </m:fPr>
                            <m:num>
                              <m:sSup>
                                <m:sSupPr>
                                  <m:ctrlPr>
                                    <a:rPr lang="en-US" altLang="zh-CN" sz="2800" b="0" i="1" smtClean="0">
                                      <a:latin typeface="Cambria Math" panose="02040503050406030204" pitchFamily="18" charset="0"/>
                                      <a:cs typeface="Times New Roman" panose="02020603050405020304" pitchFamily="18" charset="0"/>
                                    </a:rPr>
                                  </m:ctrlPr>
                                </m:sSupPr>
                                <m:e>
                                  <m:d>
                                    <m:dPr>
                                      <m:ctrlPr>
                                        <a:rPr lang="en-US" altLang="zh-CN" sz="2800" b="0" i="1" smtClean="0">
                                          <a:latin typeface="Cambria Math" panose="02040503050406030204" pitchFamily="18" charset="0"/>
                                          <a:cs typeface="Times New Roman" panose="02020603050405020304" pitchFamily="18" charset="0"/>
                                        </a:rPr>
                                      </m:ctrlPr>
                                    </m:dPr>
                                    <m:e>
                                      <m:r>
                                        <a:rPr lang="en-US" altLang="zh-CN" sz="2800" b="0" i="1" smtClean="0">
                                          <a:latin typeface="Cambria Math" panose="02040503050406030204" pitchFamily="18" charset="0"/>
                                          <a:cs typeface="Times New Roman" panose="02020603050405020304" pitchFamily="18" charset="0"/>
                                        </a:rPr>
                                        <m:t>𝑥</m:t>
                                      </m:r>
                                      <m:r>
                                        <a:rPr lang="en-US" altLang="zh-CN" sz="2800" b="0" i="1" smtClean="0">
                                          <a:latin typeface="Cambria Math" panose="02040503050406030204" pitchFamily="18" charset="0"/>
                                          <a:cs typeface="Times New Roman" panose="02020603050405020304" pitchFamily="18" charset="0"/>
                                        </a:rPr>
                                        <m:t>−</m:t>
                                      </m:r>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𝑥</m:t>
                                          </m:r>
                                        </m:e>
                                        <m:sub>
                                          <m:r>
                                            <a:rPr lang="en-US" altLang="zh-CN" sz="2800" b="0" i="1" smtClean="0">
                                              <a:latin typeface="Cambria Math" panose="02040503050406030204" pitchFamily="18" charset="0"/>
                                              <a:cs typeface="Times New Roman" panose="02020603050405020304" pitchFamily="18" charset="0"/>
                                            </a:rPr>
                                            <m:t>𝑐</m:t>
                                          </m:r>
                                        </m:sub>
                                      </m:sSub>
                                    </m:e>
                                  </m:d>
                                </m:e>
                                <m:sup>
                                  <m:r>
                                    <a:rPr lang="en-US" altLang="zh-CN" sz="2800" b="0" i="1" smtClean="0">
                                      <a:latin typeface="Cambria Math" panose="02040503050406030204" pitchFamily="18" charset="0"/>
                                      <a:cs typeface="Times New Roman" panose="02020603050405020304" pitchFamily="18" charset="0"/>
                                    </a:rPr>
                                    <m:t>2</m:t>
                                  </m:r>
                                </m:sup>
                              </m:sSup>
                            </m:num>
                            <m:den>
                              <m:sSup>
                                <m:sSupPr>
                                  <m:ctrlPr>
                                    <a:rPr lang="en-US" altLang="zh-CN" sz="2800" b="0" i="1" smtClean="0">
                                      <a:latin typeface="Cambria Math" panose="02040503050406030204" pitchFamily="18" charset="0"/>
                                      <a:cs typeface="Times New Roman" panose="02020603050405020304" pitchFamily="18" charset="0"/>
                                    </a:rPr>
                                  </m:ctrlPr>
                                </m:sSupPr>
                                <m:e>
                                  <m:r>
                                    <a:rPr lang="en-US" altLang="zh-CN" sz="2800" b="0" i="1" smtClean="0">
                                      <a:latin typeface="Cambria Math" panose="02040503050406030204" pitchFamily="18" charset="0"/>
                                      <a:cs typeface="Times New Roman" panose="02020603050405020304" pitchFamily="18" charset="0"/>
                                    </a:rPr>
                                    <m:t>𝑤</m:t>
                                  </m:r>
                                </m:e>
                                <m:sup>
                                  <m:r>
                                    <a:rPr lang="en-US" altLang="zh-CN" sz="2800" b="0" i="1" smtClean="0">
                                      <a:latin typeface="Cambria Math" panose="02040503050406030204" pitchFamily="18" charset="0"/>
                                      <a:cs typeface="Times New Roman" panose="02020603050405020304" pitchFamily="18" charset="0"/>
                                    </a:rPr>
                                    <m:t>2</m:t>
                                  </m:r>
                                </m:sup>
                              </m:sSup>
                            </m:den>
                          </m:f>
                        </m:sup>
                      </m:sSup>
                    </m:oMath>
                  </m:oMathPara>
                </a14:m>
                <a:endParaRPr lang="en-US" altLang="zh-C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800" dirty="0">
                  <a:latin typeface="Times New Roman" panose="02020603050405020304" pitchFamily="18" charset="0"/>
                  <a:cs typeface="Times New Roman" panose="02020603050405020304" pitchFamily="18" charset="0"/>
                </a:endParaRPr>
              </a:p>
            </p:txBody>
          </p:sp>
        </mc:Choice>
        <mc:Fallback>
          <p:sp>
            <p:nvSpPr>
              <p:cNvPr id="25" name="矩形 24"/>
              <p:cNvSpPr>
                <a:spLocks noRot="1" noChangeAspect="1" noMove="1" noResize="1" noEditPoints="1" noAdjustHandles="1" noChangeArrowheads="1" noChangeShapeType="1" noTextEdit="1"/>
              </p:cNvSpPr>
              <p:nvPr/>
            </p:nvSpPr>
            <p:spPr>
              <a:xfrm>
                <a:off x="5805850" y="584205"/>
                <a:ext cx="4982926" cy="2446824"/>
              </a:xfrm>
              <a:prstGeom prst="rect">
                <a:avLst/>
              </a:prstGeom>
              <a:blipFill rotWithShape="1">
                <a:blip r:embed="rId3"/>
                <a:stretch>
                  <a:fillRect l="-1" r="3"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6454302" y="2183930"/>
                <a:ext cx="4982926" cy="1938992"/>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𝑤</m:t>
                    </m:r>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1</m:t>
                    </m:r>
                    <m:r>
                      <a:rPr lang="en-US" altLang="zh-CN" sz="2000" b="0" i="1" smtClean="0">
                        <a:latin typeface="Cambria Math" panose="02040503050406030204" pitchFamily="18" charset="0"/>
                        <a:cs typeface="Times New Roman" panose="02020603050405020304" pitchFamily="18" charset="0"/>
                      </a:rPr>
                      <m:t>𝜎</m:t>
                    </m:r>
                  </m:oMath>
                </a14:m>
                <a:r>
                  <a:rPr lang="zh-CN" altLang="en-US" sz="2000" dirty="0">
                    <a:latin typeface="Times New Roman" panose="02020603050405020304" pitchFamily="18" charset="0"/>
                    <a:cs typeface="Times New Roman" panose="02020603050405020304" pitchFamily="18" charset="0"/>
                  </a:rPr>
                  <a:t>处的全宽</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FWHM——</a:t>
                </a:r>
                <a:r>
                  <a:rPr lang="zh-CN" altLang="en-US" sz="2000" dirty="0">
                    <a:latin typeface="Times New Roman" panose="02020603050405020304" pitchFamily="18" charset="0"/>
                    <a:cs typeface="Times New Roman" panose="02020603050405020304" pitchFamily="18" charset="0"/>
                  </a:rPr>
                  <a:t>半峰全宽</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𝑥</m:t>
                        </m:r>
                      </m:e>
                      <m:sub>
                        <m:r>
                          <a:rPr lang="en-US" altLang="zh-CN" sz="2000" b="0" i="1" smtClean="0">
                            <a:latin typeface="Cambria Math" panose="02040503050406030204" pitchFamily="18" charset="0"/>
                            <a:cs typeface="Times New Roman" panose="02020603050405020304" pitchFamily="18" charset="0"/>
                          </a:rPr>
                          <m:t>𝑐</m:t>
                        </m:r>
                      </m:sub>
                    </m:sSub>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中心轴</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26" name="矩形 25"/>
              <p:cNvSpPr>
                <a:spLocks noRot="1" noChangeAspect="1" noMove="1" noResize="1" noEditPoints="1" noAdjustHandles="1" noChangeArrowheads="1" noChangeShapeType="1" noTextEdit="1"/>
              </p:cNvSpPr>
              <p:nvPr/>
            </p:nvSpPr>
            <p:spPr>
              <a:xfrm>
                <a:off x="6454302" y="2183930"/>
                <a:ext cx="4982926" cy="1938992"/>
              </a:xfrm>
              <a:prstGeom prst="rect">
                <a:avLst/>
              </a:prstGeom>
              <a:blipFill rotWithShape="1">
                <a:blip r:embed="rId4"/>
                <a:stretch>
                  <a:fillRect l="-3" t="-9" r="5" b="26"/>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O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a:xfrm>
            <a:off x="10759494" y="6340156"/>
            <a:ext cx="729343" cy="365125"/>
          </a:xfrm>
        </p:spPr>
        <p:txBody>
          <a:bodyPr/>
          <a:lstStyle/>
          <a:p>
            <a:fld id="{ABB8F404-4D68-4CF1-A1D1-4545FFCFAAD6}"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228601" y="2846025"/>
            <a:ext cx="5037605" cy="3875450"/>
          </a:xfrm>
          <a:prstGeom prst="rect">
            <a:avLst/>
          </a:prstGeom>
        </p:spPr>
      </p:pic>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nvGraphicFramePr>
            <p:xfrm>
              <a:off x="354822" y="862967"/>
              <a:ext cx="11482356" cy="2021575"/>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𝒚</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dirty="0">
                              <a:solidFill>
                                <a:schemeClr val="tx1"/>
                              </a:solidFill>
                              <a:cs typeface="Times New Roman" panose="02020603050405020304" pitchFamily="18" charset="0"/>
                            </a:rPr>
                            <a:t>中心轴</a:t>
                          </a:r>
                          <a14:m>
                            <m:oMath xmlns:m="http://schemas.openxmlformats.org/officeDocument/2006/math">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CN" i="1" smtClean="0">
                                      <a:solidFill>
                                        <a:schemeClr val="tx1"/>
                                      </a:solidFill>
                                      <a:latin typeface="Cambria Math" panose="02040503050406030204" pitchFamily="18" charset="0"/>
                                      <a:cs typeface="Times New Roman" panose="02020603050405020304" pitchFamily="18" charset="0"/>
                                    </a:rPr>
                                    <m:t>x</m:t>
                                  </m:r>
                                </m:e>
                                <m:sub>
                                  <m:r>
                                    <m:rPr>
                                      <m:sty m:val="p"/>
                                    </m:rPr>
                                    <a:rPr lang="en-US" altLang="zh-CN" i="1" smtClean="0">
                                      <a:solidFill>
                                        <a:schemeClr val="tx1"/>
                                      </a:solidFill>
                                      <a:latin typeface="Cambria Math" panose="02040503050406030204" pitchFamily="18" charset="0"/>
                                      <a:cs typeface="Times New Roman" panose="02020603050405020304" pitchFamily="18" charset="0"/>
                                    </a:rPr>
                                    <m:t>c</m:t>
                                  </m:r>
                                </m:sub>
                              </m:sSub>
                            </m:oMath>
                          </a14:m>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(eV)</a:t>
                          </a:r>
                          <a:r>
                            <a:rPr lang="zh-CN" altLang="en-US" i="0" dirty="0">
                              <a:solidFill>
                                <a:schemeClr val="tx1"/>
                              </a:solidFill>
                              <a:latin typeface="Times New Roman" panose="02020603050405020304" pitchFamily="18" charset="0"/>
                              <a:cs typeface="Times New Roman" panose="02020603050405020304" pitchFamily="18" charset="0"/>
                            </a:rPr>
                            <a:t> </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Metal oxides</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Times New Roman" panose="02020603050405020304" pitchFamily="18" charset="0"/>
                              <a:ea typeface="+mn-ea"/>
                              <a:cs typeface="Times New Roman" panose="02020603050405020304" pitchFamily="18" charset="0"/>
                            </a:rPr>
                            <a:t>529–530</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123.80</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24686.66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1.080</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529.81</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26209.49616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Metal carbonates</a:t>
                          </a:r>
                          <a:endParaRPr lang="en-US" altLang="zh-CN" i="0" dirty="0">
                            <a:solidFill>
                              <a:srgbClr val="00B050"/>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 Organic C=O</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531.5-532</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123.80</a:t>
                          </a:r>
                          <a:endParaRPr lang="zh-CN" altLang="en-US" i="0" dirty="0">
                            <a:solidFill>
                              <a:schemeClr val="tx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8689.06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1.144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531.10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mn-lt"/>
                              <a:ea typeface="+mn-ea"/>
                              <a:cs typeface="+mn-cs"/>
                            </a:rPr>
                            <a:t>10213.05144</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Organic C-O / SiO</a:t>
                          </a:r>
                          <a:r>
                            <a:rPr lang="en-US" altLang="zh-CN" sz="1800" i="0" baseline="-25000" dirty="0">
                              <a:solidFill>
                                <a:srgbClr val="4886D8"/>
                              </a:solidFill>
                              <a:latin typeface="Times New Roman" panose="02020603050405020304" pitchFamily="18" charset="0"/>
                              <a:cs typeface="Times New Roman" panose="02020603050405020304" pitchFamily="18" charset="0"/>
                            </a:rPr>
                            <a:t>2 </a:t>
                          </a:r>
                          <a:endParaRPr lang="en-US" altLang="zh-CN" sz="1800" i="0" baseline="0" dirty="0">
                            <a:solidFill>
                              <a:srgbClr val="4886D8"/>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i="0" baseline="0" dirty="0">
                              <a:solidFill>
                                <a:srgbClr val="4886D8"/>
                              </a:solidFill>
                              <a:latin typeface="Times New Roman" panose="02020603050405020304" pitchFamily="18" charset="0"/>
                              <a:cs typeface="Times New Roman" panose="02020603050405020304" pitchFamily="18" charset="0"/>
                            </a:rPr>
                            <a:t>/Metal hydroxides</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533</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123.80</a:t>
                          </a:r>
                          <a:endParaRPr lang="zh-CN" altLang="en-US" i="0" dirty="0">
                            <a:solidFill>
                              <a:schemeClr val="tx1"/>
                            </a:solidFill>
                            <a:latin typeface="Times New Roman" panose="02020603050405020304" pitchFamily="18" charset="0"/>
                            <a:cs typeface="Times New Roman" panose="02020603050405020304" pitchFamily="18" charset="0"/>
                          </a:endParaRPr>
                        </a:p>
                        <a:p>
                          <a:pPr algn="ct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7407.33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1.742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532.11(-0.89)</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tx1"/>
                              </a:solidFill>
                              <a:latin typeface="+mn-lt"/>
                              <a:ea typeface="+mn-ea"/>
                              <a:cs typeface="+mn-cs"/>
                            </a:rPr>
                            <a:t>8929.75735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27" name="表格 26"/>
              <p:cNvGraphicFramePr>
                <a:graphicFrameLocks noGrp="1"/>
              </p:cNvGraphicFramePr>
              <p:nvPr/>
            </p:nvGraphicFramePr>
            <p:xfrm>
              <a:off x="354822" y="862967"/>
              <a:ext cx="11482356" cy="2021575"/>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36576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Metal oxides</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Times New Roman" panose="02020603050405020304" pitchFamily="18" charset="0"/>
                              <a:ea typeface="+mn-ea"/>
                              <a:cs typeface="Times New Roman" panose="02020603050405020304" pitchFamily="18" charset="0"/>
                            </a:rPr>
                            <a:t>529–530</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123.80</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24686.66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1.080</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529.81</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26209.49616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Metal carbonates</a:t>
                          </a:r>
                          <a:endParaRPr lang="en-US" altLang="zh-CN" i="0" dirty="0">
                            <a:solidFill>
                              <a:srgbClr val="00B050"/>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 Organic C=O</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531.5-532</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123.80</a:t>
                          </a:r>
                          <a:endParaRPr lang="zh-CN" altLang="en-US" i="0" dirty="0">
                            <a:solidFill>
                              <a:schemeClr val="tx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8689.06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1.144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531.10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mn-lt"/>
                              <a:ea typeface="+mn-ea"/>
                              <a:cs typeface="+mn-cs"/>
                            </a:rPr>
                            <a:t>10213.05144</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Organic C-O / SiO</a:t>
                          </a:r>
                          <a:r>
                            <a:rPr lang="en-US" altLang="zh-CN" sz="1800" i="0" baseline="-25000" dirty="0">
                              <a:solidFill>
                                <a:srgbClr val="4886D8"/>
                              </a:solidFill>
                              <a:latin typeface="Times New Roman" panose="02020603050405020304" pitchFamily="18" charset="0"/>
                              <a:cs typeface="Times New Roman" panose="02020603050405020304" pitchFamily="18" charset="0"/>
                            </a:rPr>
                            <a:t>2 </a:t>
                          </a:r>
                          <a:endParaRPr lang="en-US" altLang="zh-CN" sz="1800" i="0" baseline="0" dirty="0">
                            <a:solidFill>
                              <a:srgbClr val="4886D8"/>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i="0" baseline="0" dirty="0">
                              <a:solidFill>
                                <a:srgbClr val="4886D8"/>
                              </a:solidFill>
                              <a:latin typeface="Times New Roman" panose="02020603050405020304" pitchFamily="18" charset="0"/>
                              <a:cs typeface="Times New Roman" panose="02020603050405020304" pitchFamily="18" charset="0"/>
                            </a:rPr>
                            <a:t>/Metal hydroxides</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533</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123.80</a:t>
                          </a:r>
                          <a:endParaRPr lang="zh-CN" altLang="en-US" i="0" dirty="0">
                            <a:solidFill>
                              <a:schemeClr val="tx1"/>
                            </a:solidFill>
                            <a:latin typeface="Times New Roman" panose="02020603050405020304" pitchFamily="18" charset="0"/>
                            <a:cs typeface="Times New Roman" panose="02020603050405020304" pitchFamily="18" charset="0"/>
                          </a:endParaRPr>
                        </a:p>
                        <a:p>
                          <a:pPr algn="ct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7407.33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1.742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532.11(-0.89)</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tx1"/>
                              </a:solidFill>
                              <a:latin typeface="+mn-lt"/>
                              <a:ea typeface="+mn-ea"/>
                              <a:cs typeface="+mn-cs"/>
                            </a:rPr>
                            <a:t>8929.75735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pic>
        <p:nvPicPr>
          <p:cNvPr id="5" name="图片 4"/>
          <p:cNvPicPr>
            <a:picLocks noChangeAspect="1"/>
          </p:cNvPicPr>
          <p:nvPr/>
        </p:nvPicPr>
        <p:blipFill>
          <a:blip r:embed="rId3"/>
          <a:stretch>
            <a:fillRect/>
          </a:stretch>
        </p:blipFill>
        <p:spPr>
          <a:xfrm>
            <a:off x="5374459" y="2946127"/>
            <a:ext cx="2846699" cy="1779187"/>
          </a:xfrm>
          <a:prstGeom prst="rect">
            <a:avLst/>
          </a:prstGeom>
        </p:spPr>
      </p:pic>
      <p:pic>
        <p:nvPicPr>
          <p:cNvPr id="8" name="图片 7"/>
          <p:cNvPicPr>
            <a:picLocks noChangeAspect="1"/>
          </p:cNvPicPr>
          <p:nvPr/>
        </p:nvPicPr>
        <p:blipFill>
          <a:blip r:embed="rId4"/>
          <a:stretch>
            <a:fillRect/>
          </a:stretch>
        </p:blipFill>
        <p:spPr>
          <a:xfrm>
            <a:off x="8329410" y="2859142"/>
            <a:ext cx="2523045" cy="3784568"/>
          </a:xfrm>
          <a:prstGeom prst="rect">
            <a:avLst/>
          </a:prstGeom>
        </p:spPr>
      </p:pic>
      <p:pic>
        <p:nvPicPr>
          <p:cNvPr id="10" name="图片 9"/>
          <p:cNvPicPr>
            <a:picLocks noChangeAspect="1"/>
          </p:cNvPicPr>
          <p:nvPr/>
        </p:nvPicPr>
        <p:blipFill>
          <a:blip r:embed="rId5"/>
          <a:stretch>
            <a:fillRect/>
          </a:stretch>
        </p:blipFill>
        <p:spPr>
          <a:xfrm>
            <a:off x="5374459" y="4803093"/>
            <a:ext cx="2846698" cy="1897799"/>
          </a:xfrm>
          <a:prstGeom prst="rect">
            <a:avLst/>
          </a:prstGeom>
        </p:spPr>
      </p:pic>
      <p:sp>
        <p:nvSpPr>
          <p:cNvPr id="18" name="椭圆 17"/>
          <p:cNvSpPr/>
          <p:nvPr/>
        </p:nvSpPr>
        <p:spPr bwMode="auto">
          <a:xfrm>
            <a:off x="9763706" y="3020049"/>
            <a:ext cx="995788" cy="760550"/>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椭圆 18"/>
          <p:cNvSpPr/>
          <p:nvPr/>
        </p:nvSpPr>
        <p:spPr bwMode="auto">
          <a:xfrm>
            <a:off x="8961066" y="3650505"/>
            <a:ext cx="995788" cy="760550"/>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椭圆 19"/>
          <p:cNvSpPr/>
          <p:nvPr/>
        </p:nvSpPr>
        <p:spPr bwMode="auto">
          <a:xfrm>
            <a:off x="5985999" y="2957507"/>
            <a:ext cx="811809" cy="620033"/>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1" name="椭圆 20"/>
          <p:cNvSpPr/>
          <p:nvPr/>
        </p:nvSpPr>
        <p:spPr bwMode="auto">
          <a:xfrm>
            <a:off x="7495806" y="3020049"/>
            <a:ext cx="811809" cy="620033"/>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3" name="椭圆 22"/>
          <p:cNvSpPr/>
          <p:nvPr/>
        </p:nvSpPr>
        <p:spPr bwMode="auto">
          <a:xfrm>
            <a:off x="5580094" y="3872959"/>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4" name="椭圆 23"/>
          <p:cNvSpPr/>
          <p:nvPr/>
        </p:nvSpPr>
        <p:spPr bwMode="auto">
          <a:xfrm>
            <a:off x="7023559" y="3872959"/>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8" name="椭圆 27"/>
          <p:cNvSpPr/>
          <p:nvPr/>
        </p:nvSpPr>
        <p:spPr bwMode="auto">
          <a:xfrm>
            <a:off x="6462030" y="5419824"/>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7" name="灯片编号占位符 1"/>
          <p:cNvSpPr txBox="1"/>
          <p:nvPr/>
        </p:nvSpPr>
        <p:spPr bwMode="auto">
          <a:xfrm>
            <a:off x="11234056" y="6356350"/>
            <a:ext cx="729343" cy="365125"/>
          </a:xfrm>
          <a:prstGeom prst="rect">
            <a:avLst/>
          </a:prstGeom>
          <a:noFill/>
          <a:ln>
            <a:noFill/>
          </a:ln>
        </p:spPr>
        <p:txBody>
          <a:bodyPr vert="horz" wrap="square" lIns="91440" tIns="45720" rIns="91440" bIns="45720" numCol="1" anchor="ctr" anchorCtr="0" compatLnSpc="1"/>
          <a:lstStyle>
            <a:defPPr>
              <a:defRPr lang="zh-CN"/>
            </a:defPPr>
            <a:lvl1pPr algn="ctr" rtl="0" eaLnBrk="1" fontAlgn="base" hangingPunct="1">
              <a:spcBef>
                <a:spcPct val="0"/>
              </a:spcBef>
              <a:spcAft>
                <a:spcPct val="0"/>
              </a:spcAft>
              <a:buFont typeface="Arial" panose="020B0604020202020204" pitchFamily="34" charset="0"/>
              <a:defRPr sz="2400" kern="1200">
                <a:solidFill>
                  <a:srgbClr val="9A0000"/>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ABB8F404-4D68-4CF1-A1D1-4545FFCFAAD6}" type="slidenum">
              <a:rPr lang="zh-CN" altLang="en-US" smtClean="0"/>
            </a:fld>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C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graphicFrame>
        <p:nvGraphicFramePr>
          <p:cNvPr id="8" name="表格 7"/>
          <p:cNvGraphicFramePr>
            <a:graphicFrameLocks noGrp="1"/>
          </p:cNvGraphicFramePr>
          <p:nvPr/>
        </p:nvGraphicFramePr>
        <p:xfrm>
          <a:off x="6413719" y="855663"/>
          <a:ext cx="5701548" cy="1472935"/>
        </p:xfrm>
        <a:graphic>
          <a:graphicData uri="http://schemas.openxmlformats.org/drawingml/2006/table">
            <a:tbl>
              <a:tblPr firstRow="1" bandRow="1">
                <a:tableStyleId>{5C22544A-7EE6-4342-B048-85BDC9FD1C3A}</a:tableStyleId>
              </a:tblPr>
              <a:tblGrid>
                <a:gridCol w="2668981"/>
                <a:gridCol w="3032567"/>
              </a:tblGrid>
              <a:tr h="0">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Chemical state</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Binding</a:t>
                      </a:r>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energy C1s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C-C</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Times New Roman" panose="02020603050405020304" pitchFamily="18" charset="0"/>
                          <a:ea typeface="+mn-ea"/>
                          <a:cs typeface="Times New Roman" panose="02020603050405020304" pitchFamily="18" charset="0"/>
                        </a:rPr>
                        <a:t>284.8</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C-O-C</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286</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O-C=O</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288.5</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2" name="矩形 21"/>
          <p:cNvSpPr/>
          <p:nvPr/>
        </p:nvSpPr>
        <p:spPr>
          <a:xfrm>
            <a:off x="8388296" y="347185"/>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C1s </a:t>
            </a:r>
            <a:r>
              <a:rPr lang="zh-CN" altLang="en-US" sz="2400" b="1" dirty="0">
                <a:latin typeface="Times New Roman" panose="02020603050405020304" pitchFamily="18" charset="0"/>
                <a:cs typeface="Times New Roman" panose="02020603050405020304" pitchFamily="18" charset="0"/>
              </a:rPr>
              <a:t>结合能</a:t>
            </a:r>
            <a:endParaRPr lang="en-US" altLang="zh-C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6" name="矩形 25"/>
              <p:cNvSpPr/>
              <p:nvPr/>
            </p:nvSpPr>
            <p:spPr>
              <a:xfrm>
                <a:off x="455839" y="1133951"/>
                <a:ext cx="6677479" cy="1631216"/>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初步观察能谱的峰值，可以发现大致有三个峰</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BE(1)</a:t>
                </a:r>
                <a14:m>
                  <m:oMath xmlns:m="http://schemas.openxmlformats.org/officeDocument/2006/math">
                    <m:r>
                      <m:rPr>
                        <m:nor/>
                      </m:rPr>
                      <a:rPr lang="en-US" altLang="zh-CN" sz="2000" b="0" i="0" smtClean="0">
                        <a:solidFill>
                          <a:srgbClr val="FF0000"/>
                        </a:solidFill>
                        <a:latin typeface="Cambria Math" panose="02040503050406030204" pitchFamily="18" charset="0"/>
                        <a:cs typeface="Times New Roman" panose="02020603050405020304" pitchFamily="18" charset="0"/>
                      </a:rPr>
                      <m:t>≈</m:t>
                    </m:r>
                    <m:r>
                      <m:rPr>
                        <m:nor/>
                      </m:rPr>
                      <a:rPr lang="en-US" altLang="zh-CN" sz="2000" b="0" i="0" smtClean="0">
                        <a:solidFill>
                          <a:srgbClr val="FF0000"/>
                        </a:solidFill>
                        <a:latin typeface="Cambria Math" panose="02040503050406030204" pitchFamily="18" charset="0"/>
                        <a:cs typeface="Times New Roman" panose="02020603050405020304" pitchFamily="18" charset="0"/>
                      </a:rPr>
                      <m:t>284</m:t>
                    </m:r>
                  </m:oMath>
                </a14:m>
                <a:r>
                  <a:rPr lang="en-US" altLang="zh-CN" sz="2000" dirty="0">
                    <a:solidFill>
                      <a:srgbClr val="FF0000"/>
                    </a:solidFill>
                    <a:latin typeface="Times New Roman" panose="02020603050405020304" pitchFamily="18" charset="0"/>
                    <a:cs typeface="Times New Roman" panose="02020603050405020304" pitchFamily="18" charset="0"/>
                  </a:rPr>
                  <a:t>.7eV</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00B050"/>
                    </a:solidFill>
                    <a:latin typeface="Times New Roman" panose="02020603050405020304" pitchFamily="18" charset="0"/>
                    <a:cs typeface="Times New Roman" panose="02020603050405020304" pitchFamily="18" charset="0"/>
                  </a:rPr>
                  <a:t>BE(2)</a:t>
                </a:r>
                <a14:m>
                  <m:oMath xmlns:m="http://schemas.openxmlformats.org/officeDocument/2006/math">
                    <m:r>
                      <m:rPr>
                        <m:nor/>
                      </m:rPr>
                      <a:rPr lang="en-US" altLang="zh-CN" sz="2000" b="0" i="0" smtClean="0">
                        <a:solidFill>
                          <a:srgbClr val="00B050"/>
                        </a:solidFill>
                        <a:latin typeface="Cambria Math" panose="02040503050406030204" pitchFamily="18" charset="0"/>
                        <a:cs typeface="Times New Roman" panose="02020603050405020304" pitchFamily="18" charset="0"/>
                      </a:rPr>
                      <m:t>≈</m:t>
                    </m:r>
                    <m:r>
                      <m:rPr>
                        <m:nor/>
                      </m:rPr>
                      <a:rPr lang="en-US" altLang="zh-CN" sz="2000" b="0" i="0" smtClean="0">
                        <a:solidFill>
                          <a:srgbClr val="00B050"/>
                        </a:solidFill>
                        <a:latin typeface="Cambria Math" panose="02040503050406030204" pitchFamily="18" charset="0"/>
                        <a:cs typeface="Times New Roman" panose="02020603050405020304" pitchFamily="18" charset="0"/>
                      </a:rPr>
                      <m:t>286</m:t>
                    </m:r>
                  </m:oMath>
                </a14:m>
                <a:r>
                  <a:rPr lang="en-US" altLang="zh-CN" sz="2000" dirty="0">
                    <a:solidFill>
                      <a:srgbClr val="00B050"/>
                    </a:solidFill>
                    <a:latin typeface="Times New Roman" panose="02020603050405020304" pitchFamily="18" charset="0"/>
                    <a:cs typeface="Times New Roman" panose="02020603050405020304" pitchFamily="18" charset="0"/>
                  </a:rPr>
                  <a:t>.1eV</a:t>
                </a:r>
                <a:endParaRPr lang="en-US" altLang="zh-CN" sz="2000" dirty="0">
                  <a:solidFill>
                    <a:srgbClr val="00B05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4886D8"/>
                    </a:solidFill>
                    <a:latin typeface="Times New Roman" panose="02020603050405020304" pitchFamily="18" charset="0"/>
                    <a:cs typeface="Times New Roman" panose="02020603050405020304" pitchFamily="18" charset="0"/>
                  </a:rPr>
                  <a:t>BE(3)</a:t>
                </a:r>
                <a14:m>
                  <m:oMath xmlns:m="http://schemas.openxmlformats.org/officeDocument/2006/math">
                    <m:r>
                      <m:rPr>
                        <m:nor/>
                      </m:rPr>
                      <a:rPr lang="en-US" altLang="zh-CN" sz="2000" b="0" i="0" smtClean="0">
                        <a:solidFill>
                          <a:srgbClr val="4886D8"/>
                        </a:solidFill>
                        <a:latin typeface="Cambria Math" panose="02040503050406030204" pitchFamily="18" charset="0"/>
                        <a:cs typeface="Times New Roman" panose="02020603050405020304" pitchFamily="18" charset="0"/>
                      </a:rPr>
                      <m:t>≈</m:t>
                    </m:r>
                    <m:r>
                      <m:rPr>
                        <m:nor/>
                      </m:rPr>
                      <a:rPr lang="en-US" altLang="zh-CN" sz="2000" b="0" i="0" smtClean="0">
                        <a:solidFill>
                          <a:srgbClr val="4886D8"/>
                        </a:solidFill>
                        <a:latin typeface="Cambria Math" panose="02040503050406030204" pitchFamily="18" charset="0"/>
                        <a:cs typeface="Times New Roman" panose="02020603050405020304" pitchFamily="18" charset="0"/>
                      </a:rPr>
                      <m:t>288</m:t>
                    </m:r>
                  </m:oMath>
                </a14:m>
                <a:r>
                  <a:rPr lang="en-US" altLang="zh-CN" sz="2000" dirty="0">
                    <a:solidFill>
                      <a:srgbClr val="4886D8"/>
                    </a:solidFill>
                    <a:latin typeface="Times New Roman" panose="02020603050405020304" pitchFamily="18" charset="0"/>
                    <a:cs typeface="Times New Roman" panose="02020603050405020304" pitchFamily="18" charset="0"/>
                  </a:rPr>
                  <a:t>.0eV</a:t>
                </a:r>
                <a:endParaRPr lang="en-US" altLang="zh-CN" sz="2000" dirty="0">
                  <a:solidFill>
                    <a:srgbClr val="4886D8"/>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26" name="矩形 25"/>
              <p:cNvSpPr>
                <a:spLocks noRot="1" noChangeAspect="1" noMove="1" noResize="1" noEditPoints="1" noAdjustHandles="1" noChangeArrowheads="1" noChangeShapeType="1" noTextEdit="1"/>
              </p:cNvSpPr>
              <p:nvPr/>
            </p:nvSpPr>
            <p:spPr>
              <a:xfrm>
                <a:off x="455839" y="1133951"/>
                <a:ext cx="6677479" cy="1631216"/>
              </a:xfrm>
              <a:prstGeom prst="rect">
                <a:avLst/>
              </a:prstGeom>
              <a:blipFill rotWithShape="1">
                <a:blip r:embed="rId1"/>
                <a:stretch>
                  <a:fillRect l="-8" t="-29" r="5" b="23"/>
                </a:stretch>
              </a:blipFill>
            </p:spPr>
            <p:txBody>
              <a:bodyPr/>
              <a:lstStyle/>
              <a:p>
                <a:r>
                  <a:rPr lang="zh-CN" altLang="en-US">
                    <a:noFill/>
                  </a:rPr>
                  <a:t> </a:t>
                </a:r>
              </a:p>
            </p:txBody>
          </p:sp>
        </mc:Fallback>
      </mc:AlternateContent>
      <p:sp>
        <p:nvSpPr>
          <p:cNvPr id="27" name="矩形 26"/>
          <p:cNvSpPr/>
          <p:nvPr/>
        </p:nvSpPr>
        <p:spPr>
          <a:xfrm>
            <a:off x="4932519" y="2837076"/>
            <a:ext cx="7107081" cy="3170099"/>
          </a:xfrm>
          <a:prstGeom prst="rect">
            <a:avLst/>
          </a:prstGeom>
        </p:spPr>
        <p:txBody>
          <a:bodyPr wrap="square">
            <a:spAutoFit/>
          </a:bodyPr>
          <a:lstStyle/>
          <a:p>
            <a:pPr marL="742950" lvl="1"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C1s</a:t>
            </a:r>
            <a:r>
              <a:rPr lang="zh-CN" altLang="en-US" sz="2000" dirty="0">
                <a:latin typeface="Times New Roman" panose="02020603050405020304" pitchFamily="18" charset="0"/>
                <a:cs typeface="Times New Roman" panose="02020603050405020304" pitchFamily="18" charset="0"/>
              </a:rPr>
              <a:t>成分来自于</a:t>
            </a:r>
            <a:r>
              <a:rPr lang="en-US" altLang="zh-CN" sz="2000" dirty="0">
                <a:latin typeface="Times New Roman" panose="02020603050405020304" pitchFamily="18" charset="0"/>
                <a:cs typeface="Times New Roman" panose="02020603050405020304" pitchFamily="18" charset="0"/>
              </a:rPr>
              <a:t>XPS</a:t>
            </a:r>
            <a:r>
              <a:rPr lang="zh-CN" altLang="en-US" sz="2000" dirty="0">
                <a:latin typeface="Times New Roman" panose="02020603050405020304" pitchFamily="18" charset="0"/>
                <a:cs typeface="Times New Roman" panose="02020603050405020304" pitchFamily="18" charset="0"/>
              </a:rPr>
              <a:t>检测时的碳沾污</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C-C</a:t>
            </a:r>
            <a:r>
              <a:rPr lang="zh-CN" altLang="en-US" sz="2000" dirty="0">
                <a:solidFill>
                  <a:srgbClr val="FF0000"/>
                </a:solidFill>
                <a:latin typeface="Times New Roman" panose="02020603050405020304" pitchFamily="18" charset="0"/>
                <a:cs typeface="Times New Roman" panose="02020603050405020304" pitchFamily="18" charset="0"/>
              </a:rPr>
              <a:t>键</a:t>
            </a:r>
            <a:r>
              <a:rPr lang="zh-CN" altLang="en-US" sz="2000" dirty="0">
                <a:latin typeface="Times New Roman" panose="02020603050405020304" pitchFamily="18" charset="0"/>
                <a:cs typeface="Times New Roman" panose="02020603050405020304" pitchFamily="18" charset="0"/>
              </a:rPr>
              <a:t>的峰与其它化合态的峰相距较远（主峰），也有可能是</a:t>
            </a:r>
            <a:r>
              <a:rPr lang="en-US" altLang="zh-CN" sz="2000" dirty="0">
                <a:latin typeface="Times New Roman" panose="02020603050405020304" pitchFamily="18" charset="0"/>
                <a:cs typeface="Times New Roman" panose="02020603050405020304" pitchFamily="18" charset="0"/>
              </a:rPr>
              <a:t>C=C</a:t>
            </a:r>
            <a:r>
              <a:rPr lang="zh-CN" altLang="en-US" sz="2000" dirty="0">
                <a:latin typeface="Times New Roman" panose="02020603050405020304" pitchFamily="18" charset="0"/>
                <a:cs typeface="Times New Roman" panose="02020603050405020304" pitchFamily="18" charset="0"/>
              </a:rPr>
              <a:t>键（结合能为</a:t>
            </a:r>
            <a:r>
              <a:rPr lang="en-US" altLang="zh-CN" sz="2000" dirty="0">
                <a:latin typeface="Times New Roman" panose="02020603050405020304" pitchFamily="18" charset="0"/>
                <a:cs typeface="Times New Roman" panose="02020603050405020304" pitchFamily="18" charset="0"/>
              </a:rPr>
              <a:t>284.5eV</a:t>
            </a:r>
            <a:r>
              <a:rPr lang="zh-CN" altLang="en-US" sz="2000" dirty="0">
                <a:latin typeface="Times New Roman" panose="02020603050405020304" pitchFamily="18" charset="0"/>
                <a:cs typeface="Times New Roman" panose="02020603050405020304" pitchFamily="18" charset="0"/>
              </a:rPr>
              <a:t>），无法分辨。为了简化分析，只考虑离主峰能量</a:t>
            </a:r>
            <a:r>
              <a:rPr lang="en-US" altLang="zh-CN" sz="2000" dirty="0">
                <a:latin typeface="Times New Roman" panose="02020603050405020304" pitchFamily="18" charset="0"/>
                <a:cs typeface="Times New Roman" panose="02020603050405020304" pitchFamily="18" charset="0"/>
              </a:rPr>
              <a:t>(284.7eV)</a:t>
            </a:r>
            <a:r>
              <a:rPr lang="zh-CN" altLang="en-US" sz="2000" dirty="0">
                <a:latin typeface="Times New Roman" panose="02020603050405020304" pitchFamily="18" charset="0"/>
                <a:cs typeface="Times New Roman" panose="02020603050405020304" pitchFamily="18" charset="0"/>
              </a:rPr>
              <a:t>更近的</a:t>
            </a:r>
            <a:r>
              <a:rPr lang="en-US" altLang="zh-CN" sz="2000" dirty="0">
                <a:solidFill>
                  <a:srgbClr val="FF0000"/>
                </a:solidFill>
                <a:latin typeface="Times New Roman" panose="02020603050405020304" pitchFamily="18" charset="0"/>
                <a:cs typeface="Times New Roman" panose="02020603050405020304" pitchFamily="18" charset="0"/>
              </a:rPr>
              <a:t>C-C</a:t>
            </a:r>
            <a:r>
              <a:rPr lang="zh-CN" altLang="en-US" sz="2000" dirty="0">
                <a:solidFill>
                  <a:srgbClr val="FF0000"/>
                </a:solidFill>
                <a:latin typeface="Times New Roman" panose="02020603050405020304" pitchFamily="18" charset="0"/>
                <a:cs typeface="Times New Roman" panose="02020603050405020304" pitchFamily="18" charset="0"/>
              </a:rPr>
              <a:t>键</a:t>
            </a:r>
            <a:endParaRPr lang="en-US" altLang="zh-CN" sz="2000" dirty="0">
              <a:solidFill>
                <a:srgbClr val="FF0000"/>
              </a:solidFill>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推测</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级峰的成分为</a:t>
            </a:r>
            <a:r>
              <a:rPr lang="en-US" altLang="zh-CN" sz="2000" dirty="0">
                <a:solidFill>
                  <a:srgbClr val="00B050"/>
                </a:solidFill>
                <a:latin typeface="Times New Roman" panose="02020603050405020304" pitchFamily="18" charset="0"/>
                <a:cs typeface="Times New Roman" panose="02020603050405020304" pitchFamily="18" charset="0"/>
              </a:rPr>
              <a:t>C-O-C</a:t>
            </a:r>
            <a:r>
              <a:rPr lang="zh-CN" altLang="en-US" sz="2000" dirty="0">
                <a:solidFill>
                  <a:srgbClr val="00B050"/>
                </a:solidFill>
                <a:latin typeface="Times New Roman" panose="02020603050405020304" pitchFamily="18" charset="0"/>
                <a:cs typeface="Times New Roman" panose="02020603050405020304" pitchFamily="18" charset="0"/>
              </a:rPr>
              <a:t>键</a:t>
            </a:r>
            <a:endParaRPr lang="en-US" altLang="zh-CN" sz="2000" dirty="0">
              <a:solidFill>
                <a:srgbClr val="00B05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推测</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级峰的成分为</a:t>
            </a:r>
            <a:r>
              <a:rPr lang="en-US" altLang="zh-CN" sz="2000" dirty="0">
                <a:solidFill>
                  <a:srgbClr val="0070C0"/>
                </a:solidFill>
                <a:latin typeface="Times New Roman" panose="02020603050405020304" pitchFamily="18" charset="0"/>
                <a:cs typeface="Times New Roman" panose="02020603050405020304" pitchFamily="18" charset="0"/>
              </a:rPr>
              <a:t>C-O=C</a:t>
            </a:r>
            <a:r>
              <a:rPr lang="zh-CN" altLang="en-US" sz="2000" dirty="0">
                <a:solidFill>
                  <a:srgbClr val="0070C0"/>
                </a:solidFill>
                <a:latin typeface="Times New Roman" panose="02020603050405020304" pitchFamily="18" charset="0"/>
                <a:cs typeface="Times New Roman" panose="02020603050405020304" pitchFamily="18" charset="0"/>
              </a:rPr>
              <a:t>键</a:t>
            </a:r>
            <a:endParaRPr lang="en-US" altLang="zh-CN" sz="2000" dirty="0">
              <a:solidFill>
                <a:srgbClr val="0070C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47928" y="3135471"/>
            <a:ext cx="4476680" cy="3581344"/>
          </a:xfrm>
          <a:prstGeom prst="rect">
            <a:avLst/>
          </a:prstGeom>
        </p:spPr>
      </p:pic>
      <p:sp>
        <p:nvSpPr>
          <p:cNvPr id="15" name="矩形 14"/>
          <p:cNvSpPr/>
          <p:nvPr/>
        </p:nvSpPr>
        <p:spPr>
          <a:xfrm>
            <a:off x="2184566" y="3072943"/>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1</a:t>
            </a:r>
            <a:endParaRPr lang="en-US" altLang="zh-CN" sz="2400" b="1" dirty="0">
              <a:latin typeface="Times New Roman" panose="02020603050405020304" pitchFamily="18" charset="0"/>
              <a:cs typeface="Times New Roman" panose="02020603050405020304" pitchFamily="18" charset="0"/>
            </a:endParaRPr>
          </a:p>
        </p:txBody>
      </p:sp>
      <p:sp>
        <p:nvSpPr>
          <p:cNvPr id="16" name="矩形 15"/>
          <p:cNvSpPr/>
          <p:nvPr/>
        </p:nvSpPr>
        <p:spPr>
          <a:xfrm>
            <a:off x="2475835" y="3072942"/>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2</a:t>
            </a:r>
            <a:endParaRPr lang="en-US" altLang="zh-CN" sz="2400" b="1" dirty="0">
              <a:latin typeface="Times New Roman" panose="02020603050405020304" pitchFamily="18" charset="0"/>
              <a:cs typeface="Times New Roman" panose="02020603050405020304" pitchFamily="18" charset="0"/>
            </a:endParaRPr>
          </a:p>
        </p:txBody>
      </p:sp>
      <p:sp>
        <p:nvSpPr>
          <p:cNvPr id="17" name="矩形 16"/>
          <p:cNvSpPr/>
          <p:nvPr/>
        </p:nvSpPr>
        <p:spPr>
          <a:xfrm>
            <a:off x="2896231" y="3059263"/>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3</a:t>
            </a:r>
            <a:endParaRPr lang="en-US" altLang="zh-C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C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a:xfrm>
            <a:off x="10759494" y="6340156"/>
            <a:ext cx="729343" cy="365125"/>
          </a:xfrm>
        </p:spPr>
        <p:txBody>
          <a:bodyPr/>
          <a:lstStyle/>
          <a:p>
            <a:fld id="{ABB8F404-4D68-4CF1-A1D1-4545FFCFAAD6}" type="slidenum">
              <a:rPr lang="zh-CN" altLang="en-US" smtClean="0"/>
            </a:fld>
            <a:endParaRPr lang="zh-CN" altLang="en-US" dirty="0"/>
          </a:p>
        </p:txBody>
      </p:sp>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nvGraphicFramePr>
            <p:xfrm>
              <a:off x="354822" y="855663"/>
              <a:ext cx="11482356" cy="1472935"/>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𝒚</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dirty="0">
                              <a:solidFill>
                                <a:schemeClr val="tx1"/>
                              </a:solidFill>
                              <a:cs typeface="Times New Roman" panose="02020603050405020304" pitchFamily="18" charset="0"/>
                            </a:rPr>
                            <a:t>中心轴</a:t>
                          </a:r>
                          <a14:m>
                            <m:oMath xmlns:m="http://schemas.openxmlformats.org/officeDocument/2006/math">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CN" i="1" smtClean="0">
                                      <a:solidFill>
                                        <a:schemeClr val="tx1"/>
                                      </a:solidFill>
                                      <a:latin typeface="Cambria Math" panose="02040503050406030204" pitchFamily="18" charset="0"/>
                                      <a:cs typeface="Times New Roman" panose="02020603050405020304" pitchFamily="18" charset="0"/>
                                    </a:rPr>
                                    <m:t>x</m:t>
                                  </m:r>
                                </m:e>
                                <m:sub>
                                  <m:r>
                                    <m:rPr>
                                      <m:sty m:val="p"/>
                                    </m:rPr>
                                    <a:rPr lang="en-US" altLang="zh-CN" i="1" smtClean="0">
                                      <a:solidFill>
                                        <a:schemeClr val="tx1"/>
                                      </a:solidFill>
                                      <a:latin typeface="Cambria Math" panose="02040503050406030204" pitchFamily="18" charset="0"/>
                                      <a:cs typeface="Times New Roman" panose="02020603050405020304" pitchFamily="18" charset="0"/>
                                    </a:rPr>
                                    <m:t>c</m:t>
                                  </m:r>
                                </m:sub>
                              </m:sSub>
                            </m:oMath>
                          </a14:m>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(eV)</a:t>
                          </a:r>
                          <a:r>
                            <a:rPr lang="zh-CN" altLang="en-US" i="0" dirty="0">
                              <a:solidFill>
                                <a:schemeClr val="tx1"/>
                              </a:solidFill>
                              <a:latin typeface="Times New Roman" panose="02020603050405020304" pitchFamily="18" charset="0"/>
                              <a:cs typeface="Times New Roman" panose="02020603050405020304" pitchFamily="18" charset="0"/>
                            </a:rPr>
                            <a:t> </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C-C</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Times New Roman" panose="02020603050405020304" pitchFamily="18" charset="0"/>
                              <a:ea typeface="+mn-ea"/>
                              <a:cs typeface="Times New Roman" panose="02020603050405020304" pitchFamily="18" charset="0"/>
                            </a:rPr>
                            <a:t>284.8</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109.26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15562.52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1.154</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284.8</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16918.3535</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C-O-C</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286</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109.26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2345.62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0.885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286.18(+0.18)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3699.9781</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O-C=O</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288.5</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109.26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1166.60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1.842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287.63(-0.87)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2521.4792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27" name="表格 26"/>
              <p:cNvGraphicFramePr>
                <a:graphicFrameLocks noGrp="1"/>
              </p:cNvGraphicFramePr>
              <p:nvPr/>
            </p:nvGraphicFramePr>
            <p:xfrm>
              <a:off x="354822" y="855663"/>
              <a:ext cx="11482356" cy="1472935"/>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36576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C-C</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Times New Roman" panose="02020603050405020304" pitchFamily="18" charset="0"/>
                              <a:ea typeface="+mn-ea"/>
                              <a:cs typeface="Times New Roman" panose="02020603050405020304" pitchFamily="18" charset="0"/>
                            </a:rPr>
                            <a:t>284.8</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109.26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15562.52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1.154</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284.8</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16918.3535</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C-O-C</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286</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109.26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2345.62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0.885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286.18(+0.18)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3699.9781</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O-C=O</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288.5</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109.26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1166.60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1.842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287.63(-0.87)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2521.4792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pic>
        <p:nvPicPr>
          <p:cNvPr id="6" name="图片 5"/>
          <p:cNvPicPr>
            <a:picLocks noChangeAspect="1"/>
          </p:cNvPicPr>
          <p:nvPr/>
        </p:nvPicPr>
        <p:blipFill>
          <a:blip r:embed="rId2"/>
          <a:stretch>
            <a:fillRect/>
          </a:stretch>
        </p:blipFill>
        <p:spPr>
          <a:xfrm>
            <a:off x="408921" y="2663053"/>
            <a:ext cx="4927411" cy="3732700"/>
          </a:xfrm>
          <a:prstGeom prst="rect">
            <a:avLst/>
          </a:prstGeom>
        </p:spPr>
      </p:pic>
      <p:pic>
        <p:nvPicPr>
          <p:cNvPr id="9" name="图片 8"/>
          <p:cNvPicPr>
            <a:picLocks noChangeAspect="1"/>
          </p:cNvPicPr>
          <p:nvPr/>
        </p:nvPicPr>
        <p:blipFill>
          <a:blip r:embed="rId3"/>
          <a:stretch>
            <a:fillRect/>
          </a:stretch>
        </p:blipFill>
        <p:spPr>
          <a:xfrm>
            <a:off x="8414371" y="2549786"/>
            <a:ext cx="2526914" cy="3790370"/>
          </a:xfrm>
          <a:prstGeom prst="rect">
            <a:avLst/>
          </a:prstGeom>
        </p:spPr>
      </p:pic>
      <p:sp>
        <p:nvSpPr>
          <p:cNvPr id="25" name="椭圆 24"/>
          <p:cNvSpPr/>
          <p:nvPr/>
        </p:nvSpPr>
        <p:spPr bwMode="auto">
          <a:xfrm>
            <a:off x="9721379" y="2663053"/>
            <a:ext cx="995788" cy="760550"/>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0" name="椭圆 29"/>
          <p:cNvSpPr/>
          <p:nvPr/>
        </p:nvSpPr>
        <p:spPr bwMode="auto">
          <a:xfrm>
            <a:off x="9136839" y="5051519"/>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1" name="椭圆 30"/>
          <p:cNvSpPr/>
          <p:nvPr/>
        </p:nvSpPr>
        <p:spPr bwMode="auto">
          <a:xfrm>
            <a:off x="9677828" y="5051519"/>
            <a:ext cx="811809" cy="620033"/>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4" name="矩形 33"/>
          <p:cNvSpPr/>
          <p:nvPr/>
        </p:nvSpPr>
        <p:spPr>
          <a:xfrm>
            <a:off x="2372748" y="3786791"/>
            <a:ext cx="3162839" cy="954107"/>
          </a:xfrm>
          <a:prstGeom prst="rect">
            <a:avLst/>
          </a:prstGeom>
        </p:spPr>
        <p:txBody>
          <a:bodyPr wrap="square">
            <a:spAutoFit/>
          </a:bodyPr>
          <a:lstStyle/>
          <a:p>
            <a:pPr lvl="1"/>
            <a:r>
              <a:rPr lang="zh-CN" altLang="en-US" sz="1400" dirty="0">
                <a:latin typeface="Times New Roman" panose="02020603050405020304" pitchFamily="18" charset="0"/>
                <a:cs typeface="Times New Roman" panose="02020603050405020304" pitchFamily="18" charset="0"/>
              </a:rPr>
              <a:t>低能部分的拟合值较低，是因为先前的假设中忽略了</a:t>
            </a:r>
            <a:r>
              <a:rPr lang="en-US" altLang="zh-CN" sz="1400" dirty="0">
                <a:latin typeface="Times New Roman" panose="02020603050405020304" pitchFamily="18" charset="0"/>
                <a:cs typeface="Times New Roman" panose="02020603050405020304" pitchFamily="18" charset="0"/>
              </a:rPr>
              <a:t>sp2</a:t>
            </a:r>
            <a:r>
              <a:rPr lang="zh-CN" altLang="en-US" sz="1400" dirty="0">
                <a:latin typeface="Times New Roman" panose="02020603050405020304" pitchFamily="18" charset="0"/>
                <a:cs typeface="Times New Roman" panose="02020603050405020304" pitchFamily="18" charset="0"/>
              </a:rPr>
              <a:t>杂化</a:t>
            </a:r>
            <a:r>
              <a:rPr lang="en-US" altLang="zh-CN" sz="1400" dirty="0">
                <a:latin typeface="Times New Roman" panose="02020603050405020304" pitchFamily="18" charset="0"/>
                <a:cs typeface="Times New Roman" panose="02020603050405020304" pitchFamily="18" charset="0"/>
              </a:rPr>
              <a:t>C=C</a:t>
            </a:r>
            <a:r>
              <a:rPr lang="zh-CN" altLang="en-US" sz="1400" dirty="0">
                <a:latin typeface="Times New Roman" panose="02020603050405020304" pitchFamily="18" charset="0"/>
                <a:cs typeface="Times New Roman" panose="02020603050405020304" pitchFamily="18" charset="0"/>
              </a:rPr>
              <a:t>键的影响</a:t>
            </a:r>
            <a:endParaRPr lang="en-US" altLang="zh-CN" sz="1400" dirty="0">
              <a:latin typeface="Times New Roman" panose="02020603050405020304" pitchFamily="18" charset="0"/>
              <a:cs typeface="Times New Roman" panose="02020603050405020304" pitchFamily="18" charset="0"/>
            </a:endParaRPr>
          </a:p>
          <a:p>
            <a:pPr lvl="1"/>
            <a:endParaRPr lang="en-US" altLang="zh-CN" sz="1400"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4"/>
          <a:stretch>
            <a:fillRect/>
          </a:stretch>
        </p:blipFill>
        <p:spPr>
          <a:xfrm>
            <a:off x="5400868" y="2328598"/>
            <a:ext cx="2874960" cy="3717620"/>
          </a:xfrm>
          <a:prstGeom prst="rect">
            <a:avLst/>
          </a:prstGeom>
        </p:spPr>
      </p:pic>
      <p:sp>
        <p:nvSpPr>
          <p:cNvPr id="37" name="椭圆 36"/>
          <p:cNvSpPr/>
          <p:nvPr/>
        </p:nvSpPr>
        <p:spPr bwMode="auto">
          <a:xfrm>
            <a:off x="6402607" y="2682391"/>
            <a:ext cx="995788" cy="760550"/>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8" name="椭圆 37"/>
          <p:cNvSpPr/>
          <p:nvPr/>
        </p:nvSpPr>
        <p:spPr bwMode="auto">
          <a:xfrm>
            <a:off x="6402607" y="4674527"/>
            <a:ext cx="811809" cy="620033"/>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9" name="椭圆 38"/>
          <p:cNvSpPr/>
          <p:nvPr/>
        </p:nvSpPr>
        <p:spPr bwMode="auto">
          <a:xfrm>
            <a:off x="5989045" y="4984543"/>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0" name="椭圆 39"/>
          <p:cNvSpPr/>
          <p:nvPr/>
        </p:nvSpPr>
        <p:spPr bwMode="auto">
          <a:xfrm>
            <a:off x="1702363" y="4915106"/>
            <a:ext cx="811809" cy="620033"/>
          </a:xfrm>
          <a:prstGeom prst="ellipse">
            <a:avLst/>
          </a:prstGeom>
          <a:noFill/>
          <a:ln>
            <a:solidFill>
              <a:srgbClr val="7030A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cxnSp>
        <p:nvCxnSpPr>
          <p:cNvPr id="36" name="直接箭头连接符 35"/>
          <p:cNvCxnSpPr>
            <a:stCxn id="40" idx="6"/>
          </p:cNvCxnSpPr>
          <p:nvPr/>
        </p:nvCxnSpPr>
        <p:spPr bwMode="auto">
          <a:xfrm flipV="1">
            <a:off x="2514172" y="4444971"/>
            <a:ext cx="1600628" cy="780152"/>
          </a:xfrm>
          <a:prstGeom prst="straightConnector1">
            <a:avLst/>
          </a:prstGeom>
          <a:solidFill>
            <a:schemeClr val="accent1"/>
          </a:solidFill>
          <a:ln w="28575" cap="flat" cmpd="sng" algn="ctr">
            <a:solidFill>
              <a:srgbClr val="7030A0"/>
            </a:solidFill>
            <a:prstDash val="dash"/>
            <a:round/>
            <a:headEnd type="none" w="med" len="med"/>
            <a:tailEnd type="triangle"/>
          </a:ln>
        </p:spPr>
      </p:cxnSp>
      <p:cxnSp>
        <p:nvCxnSpPr>
          <p:cNvPr id="44" name="直接箭头连接符 43"/>
          <p:cNvCxnSpPr/>
          <p:nvPr/>
        </p:nvCxnSpPr>
        <p:spPr bwMode="auto">
          <a:xfrm flipH="1" flipV="1">
            <a:off x="4253343" y="4468722"/>
            <a:ext cx="3188240" cy="825837"/>
          </a:xfrm>
          <a:prstGeom prst="straightConnector1">
            <a:avLst/>
          </a:prstGeom>
          <a:solidFill>
            <a:schemeClr val="accent1"/>
          </a:solidFill>
          <a:ln w="28575" cap="flat" cmpd="sng" algn="ctr">
            <a:solidFill>
              <a:srgbClr val="7030A0"/>
            </a:solidFill>
            <a:prstDash val="dash"/>
            <a:round/>
            <a:headEnd type="none" w="med" len="med"/>
            <a:tailEnd type="triangle"/>
          </a:ln>
        </p:spPr>
      </p:cxnSp>
      <p:sp>
        <p:nvSpPr>
          <p:cNvPr id="47" name="椭圆 46"/>
          <p:cNvSpPr/>
          <p:nvPr/>
        </p:nvSpPr>
        <p:spPr bwMode="auto">
          <a:xfrm>
            <a:off x="7278952" y="4915106"/>
            <a:ext cx="811809" cy="620033"/>
          </a:xfrm>
          <a:prstGeom prst="ellipse">
            <a:avLst/>
          </a:prstGeom>
          <a:noFill/>
          <a:ln>
            <a:solidFill>
              <a:srgbClr val="7030A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1"/>
          <p:cNvSpPr txBox="1"/>
          <p:nvPr/>
        </p:nvSpPr>
        <p:spPr bwMode="auto">
          <a:xfrm>
            <a:off x="11234056" y="6356350"/>
            <a:ext cx="729343" cy="365125"/>
          </a:xfrm>
          <a:prstGeom prst="rect">
            <a:avLst/>
          </a:prstGeom>
          <a:noFill/>
          <a:ln>
            <a:noFill/>
          </a:ln>
        </p:spPr>
        <p:txBody>
          <a:bodyPr vert="horz" wrap="square" lIns="91440" tIns="45720" rIns="91440" bIns="45720" numCol="1" anchor="ctr" anchorCtr="0" compatLnSpc="1"/>
          <a:lstStyle>
            <a:defPPr>
              <a:defRPr lang="zh-CN"/>
            </a:defPPr>
            <a:lvl1pPr algn="ctr" rtl="0" eaLnBrk="1" fontAlgn="base" hangingPunct="1">
              <a:spcBef>
                <a:spcPct val="0"/>
              </a:spcBef>
              <a:spcAft>
                <a:spcPct val="0"/>
              </a:spcAft>
              <a:buFont typeface="Arial" panose="020B0604020202020204" pitchFamily="34" charset="0"/>
              <a:defRPr sz="2400" kern="1200">
                <a:solidFill>
                  <a:srgbClr val="9A0000"/>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ABB8F404-4D68-4CF1-A1D1-4545FFCFAAD6}" type="slidenum">
              <a:rPr lang="zh-CN" altLang="en-US" smtClean="0"/>
            </a:fld>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7133318" y="3325088"/>
            <a:ext cx="6688998" cy="2749921"/>
          </a:xfrm>
          <a:prstGeom prst="rect">
            <a:avLst/>
          </a:prstGeom>
        </p:spPr>
      </p:pic>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N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graphicFrame>
        <p:nvGraphicFramePr>
          <p:cNvPr id="8" name="表格 7"/>
          <p:cNvGraphicFramePr>
            <a:graphicFrameLocks noGrp="1"/>
          </p:cNvGraphicFramePr>
          <p:nvPr/>
        </p:nvGraphicFramePr>
        <p:xfrm>
          <a:off x="6420675" y="855663"/>
          <a:ext cx="5701548" cy="2204455"/>
        </p:xfrm>
        <a:graphic>
          <a:graphicData uri="http://schemas.openxmlformats.org/drawingml/2006/table">
            <a:tbl>
              <a:tblPr firstRow="1" bandRow="1">
                <a:tableStyleId>{5C22544A-7EE6-4342-B048-85BDC9FD1C3A}</a:tableStyleId>
              </a:tblPr>
              <a:tblGrid>
                <a:gridCol w="2668981"/>
                <a:gridCol w="3032567"/>
              </a:tblGrid>
              <a:tr h="0">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Chemical state</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Binding</a:t>
                      </a:r>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energy N1s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Oxidized TiN</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396.5</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B050"/>
                          </a:solidFill>
                          <a:effectLst/>
                          <a:latin typeface="+mn-lt"/>
                          <a:ea typeface="+mn-ea"/>
                          <a:cs typeface="+mn-cs"/>
                        </a:rPr>
                        <a:t>Metal nitrides</a:t>
                      </a:r>
                      <a:endParaRPr lang="en-US" altLang="zh-CN"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397</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70C0"/>
                          </a:solidFill>
                          <a:effectLst/>
                          <a:latin typeface="+mn-lt"/>
                          <a:ea typeface="+mn-ea"/>
                          <a:cs typeface="+mn-cs"/>
                        </a:rPr>
                        <a:t>NSi</a:t>
                      </a:r>
                      <a:r>
                        <a:rPr lang="en-US" altLang="zh-CN" sz="1800" b="0" i="0" kern="1200" baseline="-25000" dirty="0">
                          <a:solidFill>
                            <a:srgbClr val="0070C0"/>
                          </a:solidFill>
                          <a:effectLst/>
                          <a:latin typeface="+mn-lt"/>
                          <a:ea typeface="+mn-ea"/>
                          <a:cs typeface="+mn-cs"/>
                        </a:rPr>
                        <a:t>2</a:t>
                      </a:r>
                      <a:r>
                        <a:rPr lang="en-US" altLang="zh-CN" sz="1800" b="0" i="0" kern="1200" dirty="0">
                          <a:solidFill>
                            <a:srgbClr val="0070C0"/>
                          </a:solidFill>
                          <a:effectLst/>
                          <a:latin typeface="+mn-lt"/>
                          <a:ea typeface="+mn-ea"/>
                          <a:cs typeface="+mn-cs"/>
                        </a:rPr>
                        <a:t>O</a:t>
                      </a:r>
                      <a:endParaRPr lang="zh-CN" altLang="en-US" i="0" baseline="-25000" dirty="0">
                        <a:solidFill>
                          <a:srgbClr val="0070C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0070C0"/>
                          </a:solidFill>
                        </a:rPr>
                        <a:t>399.9</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FFC000"/>
                          </a:solidFill>
                          <a:effectLst/>
                          <a:latin typeface="+mn-lt"/>
                          <a:ea typeface="+mn-ea"/>
                          <a:cs typeface="+mn-cs"/>
                        </a:rPr>
                        <a:t>NSiO</a:t>
                      </a:r>
                      <a:r>
                        <a:rPr lang="en-US" altLang="zh-CN" sz="1800" b="0" i="0" kern="1200" baseline="-25000" dirty="0">
                          <a:solidFill>
                            <a:srgbClr val="FFC000"/>
                          </a:solidFill>
                          <a:effectLst/>
                          <a:latin typeface="+mn-lt"/>
                          <a:ea typeface="+mn-ea"/>
                          <a:cs typeface="+mn-cs"/>
                        </a:rPr>
                        <a:t>2</a:t>
                      </a:r>
                      <a:endParaRPr lang="zh-CN" altLang="en-US" i="0" baseline="-25000" dirty="0">
                        <a:solidFill>
                          <a:srgbClr val="FFC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FFC000"/>
                          </a:solidFill>
                        </a:rPr>
                        <a:t>402.5</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Si</a:t>
                      </a:r>
                      <a:r>
                        <a:rPr lang="en-US" altLang="zh-CN" i="0" baseline="-25000" dirty="0">
                          <a:solidFill>
                            <a:schemeClr val="tx1"/>
                          </a:solidFill>
                          <a:latin typeface="Times New Roman" panose="02020603050405020304" pitchFamily="18" charset="0"/>
                          <a:cs typeface="Times New Roman" panose="02020603050405020304" pitchFamily="18" charset="0"/>
                        </a:rPr>
                        <a:t>3</a:t>
                      </a:r>
                      <a:r>
                        <a:rPr lang="en-US" altLang="zh-CN" i="0" dirty="0">
                          <a:solidFill>
                            <a:schemeClr val="tx1"/>
                          </a:solidFill>
                          <a:latin typeface="Times New Roman" panose="02020603050405020304" pitchFamily="18" charset="0"/>
                          <a:cs typeface="Times New Roman" panose="02020603050405020304" pitchFamily="18" charset="0"/>
                        </a:rPr>
                        <a:t>N</a:t>
                      </a:r>
                      <a:r>
                        <a:rPr lang="en-US" altLang="zh-CN" i="0" baseline="-25000" dirty="0">
                          <a:solidFill>
                            <a:schemeClr val="tx1"/>
                          </a:solidFill>
                          <a:latin typeface="Times New Roman" panose="02020603050405020304" pitchFamily="18" charset="0"/>
                          <a:cs typeface="Times New Roman" panose="02020603050405020304" pitchFamily="18" charset="0"/>
                        </a:rPr>
                        <a:t>4</a:t>
                      </a:r>
                      <a:endParaRPr lang="zh-CN" altLang="en-US" i="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398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2" name="矩形 21"/>
          <p:cNvSpPr/>
          <p:nvPr/>
        </p:nvSpPr>
        <p:spPr>
          <a:xfrm>
            <a:off x="8388296" y="347185"/>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N1s </a:t>
            </a:r>
            <a:r>
              <a:rPr lang="zh-CN" altLang="en-US" sz="2400" b="1" dirty="0">
                <a:latin typeface="Times New Roman" panose="02020603050405020304" pitchFamily="18" charset="0"/>
                <a:cs typeface="Times New Roman" panose="02020603050405020304" pitchFamily="18" charset="0"/>
              </a:rPr>
              <a:t>结合能</a:t>
            </a:r>
            <a:endParaRPr lang="en-US" altLang="zh-C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6" name="矩形 25"/>
              <p:cNvSpPr/>
              <p:nvPr/>
            </p:nvSpPr>
            <p:spPr>
              <a:xfrm>
                <a:off x="455839" y="1133951"/>
                <a:ext cx="6677479" cy="2246769"/>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初步观察能谱的峰值，可以发现大致有四个峰</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BE(1)</a:t>
                </a:r>
                <a14:m>
                  <m:oMath xmlns:m="http://schemas.openxmlformats.org/officeDocument/2006/math">
                    <m:r>
                      <m:rPr>
                        <m:nor/>
                      </m:rPr>
                      <a:rPr lang="en-US" altLang="zh-CN" sz="2000" b="0" i="0" smtClean="0">
                        <a:solidFill>
                          <a:srgbClr val="FF0000"/>
                        </a:solidFill>
                        <a:latin typeface="Cambria Math" panose="02040503050406030204" pitchFamily="18" charset="0"/>
                        <a:cs typeface="Times New Roman" panose="02020603050405020304" pitchFamily="18" charset="0"/>
                      </a:rPr>
                      <m:t>≈</m:t>
                    </m:r>
                    <m:r>
                      <m:rPr>
                        <m:nor/>
                      </m:rPr>
                      <a:rPr lang="en-US" altLang="zh-CN" sz="2000" b="0" i="0" smtClean="0">
                        <a:solidFill>
                          <a:srgbClr val="FF0000"/>
                        </a:solidFill>
                        <a:latin typeface="Cambria Math" panose="02040503050406030204" pitchFamily="18" charset="0"/>
                        <a:cs typeface="Times New Roman" panose="02020603050405020304" pitchFamily="18" charset="0"/>
                      </a:rPr>
                      <m:t>396</m:t>
                    </m:r>
                  </m:oMath>
                </a14:m>
                <a:r>
                  <a:rPr lang="en-US" altLang="zh-CN" sz="2000" dirty="0">
                    <a:solidFill>
                      <a:srgbClr val="FF0000"/>
                    </a:solidFill>
                    <a:latin typeface="Times New Roman" panose="02020603050405020304" pitchFamily="18" charset="0"/>
                    <a:cs typeface="Times New Roman" panose="02020603050405020304" pitchFamily="18" charset="0"/>
                  </a:rPr>
                  <a:t>.2eV</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00B050"/>
                    </a:solidFill>
                    <a:latin typeface="Times New Roman" panose="02020603050405020304" pitchFamily="18" charset="0"/>
                    <a:cs typeface="Times New Roman" panose="02020603050405020304" pitchFamily="18" charset="0"/>
                  </a:rPr>
                  <a:t>BE(2)</a:t>
                </a:r>
                <a14:m>
                  <m:oMath xmlns:m="http://schemas.openxmlformats.org/officeDocument/2006/math">
                    <m:r>
                      <m:rPr>
                        <m:nor/>
                      </m:rPr>
                      <a:rPr lang="en-US" altLang="zh-CN" sz="2000" b="0" i="0" smtClean="0">
                        <a:solidFill>
                          <a:srgbClr val="00B050"/>
                        </a:solidFill>
                        <a:latin typeface="Cambria Math" panose="02040503050406030204" pitchFamily="18" charset="0"/>
                        <a:cs typeface="Times New Roman" panose="02020603050405020304" pitchFamily="18" charset="0"/>
                      </a:rPr>
                      <m:t>≈</m:t>
                    </m:r>
                    <m:r>
                      <m:rPr>
                        <m:nor/>
                      </m:rPr>
                      <a:rPr lang="en-US" altLang="zh-CN" sz="2000" b="0" i="0" smtClean="0">
                        <a:solidFill>
                          <a:srgbClr val="00B050"/>
                        </a:solidFill>
                        <a:latin typeface="Cambria Math" panose="02040503050406030204" pitchFamily="18" charset="0"/>
                        <a:cs typeface="Times New Roman" panose="02020603050405020304" pitchFamily="18" charset="0"/>
                      </a:rPr>
                      <m:t>397</m:t>
                    </m:r>
                    <m:r>
                      <m:rPr>
                        <m:nor/>
                      </m:rPr>
                      <a:rPr lang="en-US" altLang="zh-CN" sz="2000" b="0" i="0" smtClean="0">
                        <a:solidFill>
                          <a:srgbClr val="00B050"/>
                        </a:solidFill>
                        <a:latin typeface="Cambria Math" panose="02040503050406030204" pitchFamily="18" charset="0"/>
                        <a:cs typeface="Times New Roman" panose="02020603050405020304" pitchFamily="18" charset="0"/>
                      </a:rPr>
                      <m:t>.</m:t>
                    </m:r>
                    <m:r>
                      <m:rPr>
                        <m:nor/>
                      </m:rPr>
                      <a:rPr lang="en-US" altLang="zh-CN" sz="2000" b="0" i="0" smtClean="0">
                        <a:solidFill>
                          <a:srgbClr val="00B050"/>
                        </a:solidFill>
                        <a:latin typeface="Cambria Math" panose="02040503050406030204" pitchFamily="18" charset="0"/>
                        <a:cs typeface="Times New Roman" panose="02020603050405020304" pitchFamily="18" charset="0"/>
                      </a:rPr>
                      <m:t>1</m:t>
                    </m:r>
                  </m:oMath>
                </a14:m>
                <a:r>
                  <a:rPr lang="en-US" altLang="zh-CN" sz="2000" dirty="0">
                    <a:solidFill>
                      <a:srgbClr val="00B050"/>
                    </a:solidFill>
                    <a:latin typeface="Times New Roman" panose="02020603050405020304" pitchFamily="18" charset="0"/>
                    <a:cs typeface="Times New Roman" panose="02020603050405020304" pitchFamily="18" charset="0"/>
                  </a:rPr>
                  <a:t>eV</a:t>
                </a:r>
                <a:endParaRPr lang="en-US" altLang="zh-CN" sz="2000" dirty="0">
                  <a:solidFill>
                    <a:srgbClr val="00B05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4886D8"/>
                    </a:solidFill>
                    <a:latin typeface="Times New Roman" panose="02020603050405020304" pitchFamily="18" charset="0"/>
                    <a:cs typeface="Times New Roman" panose="02020603050405020304" pitchFamily="18" charset="0"/>
                  </a:rPr>
                  <a:t>BE(3)</a:t>
                </a:r>
                <a14:m>
                  <m:oMath xmlns:m="http://schemas.openxmlformats.org/officeDocument/2006/math">
                    <m:r>
                      <m:rPr>
                        <m:nor/>
                      </m:rPr>
                      <a:rPr lang="en-US" altLang="zh-CN" sz="2000" b="0" i="0" smtClean="0">
                        <a:solidFill>
                          <a:srgbClr val="4886D8"/>
                        </a:solidFill>
                        <a:latin typeface="Cambria Math" panose="02040503050406030204" pitchFamily="18" charset="0"/>
                        <a:cs typeface="Times New Roman" panose="02020603050405020304" pitchFamily="18" charset="0"/>
                      </a:rPr>
                      <m:t>≈</m:t>
                    </m:r>
                    <m:r>
                      <m:rPr>
                        <m:nor/>
                      </m:rPr>
                      <a:rPr lang="en-US" altLang="zh-CN" sz="2000" b="0" i="0" smtClean="0">
                        <a:solidFill>
                          <a:srgbClr val="4886D8"/>
                        </a:solidFill>
                        <a:latin typeface="Cambria Math" panose="02040503050406030204" pitchFamily="18" charset="0"/>
                        <a:cs typeface="Times New Roman" panose="02020603050405020304" pitchFamily="18" charset="0"/>
                      </a:rPr>
                      <m:t>398</m:t>
                    </m:r>
                  </m:oMath>
                </a14:m>
                <a:r>
                  <a:rPr lang="en-US" altLang="zh-CN" sz="2000" dirty="0">
                    <a:solidFill>
                      <a:srgbClr val="4886D8"/>
                    </a:solidFill>
                    <a:latin typeface="Times New Roman" panose="02020603050405020304" pitchFamily="18" charset="0"/>
                    <a:cs typeface="Times New Roman" panose="02020603050405020304" pitchFamily="18" charset="0"/>
                  </a:rPr>
                  <a:t>.4eV</a:t>
                </a:r>
                <a:endParaRPr lang="en-US" altLang="zh-CN" sz="2000" dirty="0">
                  <a:solidFill>
                    <a:srgbClr val="4886D8"/>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C000"/>
                    </a:solidFill>
                    <a:latin typeface="Times New Roman" panose="02020603050405020304" pitchFamily="18" charset="0"/>
                    <a:cs typeface="Times New Roman" panose="02020603050405020304" pitchFamily="18" charset="0"/>
                  </a:rPr>
                  <a:t>BE(4)</a:t>
                </a:r>
                <a14:m>
                  <m:oMath xmlns:m="http://schemas.openxmlformats.org/officeDocument/2006/math">
                    <m:r>
                      <m:rPr>
                        <m:nor/>
                      </m:rPr>
                      <a:rPr lang="en-US" altLang="zh-CN" sz="2000" b="0" i="0" smtClean="0">
                        <a:solidFill>
                          <a:srgbClr val="FFC000"/>
                        </a:solidFill>
                        <a:latin typeface="Cambria Math" panose="02040503050406030204" pitchFamily="18" charset="0"/>
                        <a:cs typeface="Times New Roman" panose="02020603050405020304" pitchFamily="18" charset="0"/>
                      </a:rPr>
                      <m:t>≈</m:t>
                    </m:r>
                    <m:r>
                      <m:rPr>
                        <m:nor/>
                      </m:rPr>
                      <a:rPr lang="en-US" altLang="zh-CN" sz="2000" b="0" i="0" smtClean="0">
                        <a:solidFill>
                          <a:srgbClr val="FFC000"/>
                        </a:solidFill>
                        <a:latin typeface="Cambria Math" panose="02040503050406030204" pitchFamily="18" charset="0"/>
                        <a:cs typeface="Times New Roman" panose="02020603050405020304" pitchFamily="18" charset="0"/>
                      </a:rPr>
                      <m:t>401</m:t>
                    </m:r>
                    <m:r>
                      <m:rPr>
                        <m:nor/>
                      </m:rPr>
                      <a:rPr lang="en-US" altLang="zh-CN" sz="2000" b="0" i="0" smtClean="0">
                        <a:solidFill>
                          <a:srgbClr val="FFC000"/>
                        </a:solidFill>
                        <a:latin typeface="Cambria Math" panose="02040503050406030204" pitchFamily="18" charset="0"/>
                        <a:cs typeface="Times New Roman" panose="02020603050405020304" pitchFamily="18" charset="0"/>
                      </a:rPr>
                      <m:t>.</m:t>
                    </m:r>
                    <m:r>
                      <m:rPr>
                        <m:nor/>
                      </m:rPr>
                      <a:rPr lang="en-US" altLang="zh-CN" sz="2000" b="0" i="0" smtClean="0">
                        <a:solidFill>
                          <a:srgbClr val="FFC000"/>
                        </a:solidFill>
                        <a:latin typeface="Cambria Math" panose="02040503050406030204" pitchFamily="18" charset="0"/>
                        <a:cs typeface="Times New Roman" panose="02020603050405020304" pitchFamily="18" charset="0"/>
                      </a:rPr>
                      <m:t>5</m:t>
                    </m:r>
                  </m:oMath>
                </a14:m>
                <a:r>
                  <a:rPr lang="en-US" altLang="zh-CN" sz="2000" dirty="0">
                    <a:solidFill>
                      <a:srgbClr val="FFC000"/>
                    </a:solidFill>
                    <a:latin typeface="Times New Roman" panose="02020603050405020304" pitchFamily="18" charset="0"/>
                    <a:cs typeface="Times New Roman" panose="02020603050405020304" pitchFamily="18" charset="0"/>
                  </a:rPr>
                  <a:t>eV</a:t>
                </a:r>
                <a:endParaRPr lang="en-US" altLang="zh-CN" sz="2000" dirty="0">
                  <a:solidFill>
                    <a:srgbClr val="FFC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solidFill>
                    <a:srgbClr val="4886D8"/>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26" name="矩形 25"/>
              <p:cNvSpPr>
                <a:spLocks noRot="1" noChangeAspect="1" noMove="1" noResize="1" noEditPoints="1" noAdjustHandles="1" noChangeArrowheads="1" noChangeShapeType="1" noTextEdit="1"/>
              </p:cNvSpPr>
              <p:nvPr/>
            </p:nvSpPr>
            <p:spPr>
              <a:xfrm>
                <a:off x="455839" y="1133951"/>
                <a:ext cx="6677479" cy="2246769"/>
              </a:xfrm>
              <a:prstGeom prst="rect">
                <a:avLst/>
              </a:prstGeom>
              <a:blipFill rotWithShape="1">
                <a:blip r:embed="rId2"/>
                <a:stretch>
                  <a:fillRect l="-8" t="-21" r="5" b="27"/>
                </a:stretch>
              </a:blipFill>
            </p:spPr>
            <p:txBody>
              <a:bodyPr/>
              <a:lstStyle/>
              <a:p>
                <a:r>
                  <a:rPr lang="zh-CN" altLang="en-US">
                    <a:noFill/>
                  </a:rPr>
                  <a:t> </a:t>
                </a:r>
              </a:p>
            </p:txBody>
          </p:sp>
        </mc:Fallback>
      </mc:AlternateContent>
      <p:pic>
        <p:nvPicPr>
          <p:cNvPr id="10" name="图片 9"/>
          <p:cNvPicPr>
            <a:picLocks noChangeAspect="1"/>
          </p:cNvPicPr>
          <p:nvPr/>
        </p:nvPicPr>
        <p:blipFill>
          <a:blip r:embed="rId3"/>
          <a:stretch>
            <a:fillRect/>
          </a:stretch>
        </p:blipFill>
        <p:spPr>
          <a:xfrm>
            <a:off x="309753" y="2694358"/>
            <a:ext cx="5044684" cy="3943347"/>
          </a:xfrm>
          <a:prstGeom prst="rect">
            <a:avLst/>
          </a:prstGeom>
        </p:spPr>
      </p:pic>
      <p:sp>
        <p:nvSpPr>
          <p:cNvPr id="25" name="矩形 24"/>
          <p:cNvSpPr/>
          <p:nvPr/>
        </p:nvSpPr>
        <p:spPr>
          <a:xfrm>
            <a:off x="2003314" y="2645777"/>
            <a:ext cx="58590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1</a:t>
            </a:r>
            <a:endParaRPr lang="en-US" altLang="zh-CN" sz="2400" b="1" dirty="0">
              <a:latin typeface="Times New Roman" panose="02020603050405020304" pitchFamily="18" charset="0"/>
              <a:cs typeface="Times New Roman" panose="02020603050405020304" pitchFamily="18" charset="0"/>
            </a:endParaRPr>
          </a:p>
        </p:txBody>
      </p:sp>
      <p:sp>
        <p:nvSpPr>
          <p:cNvPr id="28" name="矩形 27"/>
          <p:cNvSpPr/>
          <p:nvPr/>
        </p:nvSpPr>
        <p:spPr>
          <a:xfrm>
            <a:off x="2265475" y="2645777"/>
            <a:ext cx="58590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2</a:t>
            </a:r>
            <a:endParaRPr lang="en-US" altLang="zh-CN" sz="2400" b="1" dirty="0">
              <a:latin typeface="Times New Roman" panose="02020603050405020304" pitchFamily="18" charset="0"/>
              <a:cs typeface="Times New Roman" panose="02020603050405020304" pitchFamily="18" charset="0"/>
            </a:endParaRPr>
          </a:p>
        </p:txBody>
      </p:sp>
      <p:sp>
        <p:nvSpPr>
          <p:cNvPr id="29" name="矩形 28"/>
          <p:cNvSpPr/>
          <p:nvPr/>
        </p:nvSpPr>
        <p:spPr>
          <a:xfrm>
            <a:off x="2593970" y="2635775"/>
            <a:ext cx="40576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3</a:t>
            </a:r>
            <a:endParaRPr lang="en-US" altLang="zh-CN" sz="2400" b="1" dirty="0">
              <a:latin typeface="Times New Roman" panose="02020603050405020304" pitchFamily="18" charset="0"/>
              <a:cs typeface="Times New Roman" panose="02020603050405020304" pitchFamily="18" charset="0"/>
            </a:endParaRPr>
          </a:p>
        </p:txBody>
      </p:sp>
      <p:sp>
        <p:nvSpPr>
          <p:cNvPr id="30" name="矩形 29"/>
          <p:cNvSpPr/>
          <p:nvPr/>
        </p:nvSpPr>
        <p:spPr>
          <a:xfrm>
            <a:off x="3273839" y="2606243"/>
            <a:ext cx="40576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4</a:t>
            </a:r>
            <a:endParaRPr lang="en-US" altLang="zh-CN" sz="2400" b="1" dirty="0">
              <a:latin typeface="Times New Roman" panose="02020603050405020304" pitchFamily="18" charset="0"/>
              <a:cs typeface="Times New Roman" panose="02020603050405020304" pitchFamily="18" charset="0"/>
            </a:endParaRPr>
          </a:p>
        </p:txBody>
      </p:sp>
      <p:sp>
        <p:nvSpPr>
          <p:cNvPr id="27" name="矩形 26"/>
          <p:cNvSpPr/>
          <p:nvPr/>
        </p:nvSpPr>
        <p:spPr>
          <a:xfrm>
            <a:off x="4820337" y="3096073"/>
            <a:ext cx="4918134" cy="4401205"/>
          </a:xfrm>
          <a:prstGeom prst="rect">
            <a:avLst/>
          </a:prstGeom>
        </p:spPr>
        <p:txBody>
          <a:bodyPr wrap="square">
            <a:spAutoFit/>
          </a:bodyPr>
          <a:lstStyle/>
          <a:p>
            <a:pPr marL="742950" lvl="1" indent="-285750">
              <a:buFont typeface="Arial" panose="020B0604020202020204" pitchFamily="34" charset="0"/>
              <a:buChar char="•"/>
            </a:pPr>
            <a:r>
              <a:rPr lang="en-US" altLang="zh-CN" sz="2000" dirty="0">
                <a:solidFill>
                  <a:srgbClr val="00B050"/>
                </a:solidFill>
                <a:latin typeface="Times New Roman" panose="02020603050405020304" pitchFamily="18" charset="0"/>
                <a:cs typeface="Times New Roman" panose="02020603050405020304" pitchFamily="18" charset="0"/>
              </a:rPr>
              <a:t>TiN</a:t>
            </a:r>
            <a:r>
              <a:rPr lang="zh-CN" altLang="en-US" sz="2000" dirty="0">
                <a:latin typeface="Times New Roman" panose="02020603050405020304" pitchFamily="18" charset="0"/>
                <a:cs typeface="Times New Roman" panose="02020603050405020304" pitchFamily="18" charset="0"/>
              </a:rPr>
              <a:t>的本征峰在</a:t>
            </a:r>
            <a:r>
              <a:rPr lang="en-US" altLang="zh-CN" sz="2000" dirty="0">
                <a:latin typeface="Times New Roman" panose="02020603050405020304" pitchFamily="18" charset="0"/>
                <a:cs typeface="Times New Roman" panose="02020603050405020304" pitchFamily="18" charset="0"/>
              </a:rPr>
              <a:t>397eV</a:t>
            </a:r>
            <a:r>
              <a:rPr lang="zh-CN" altLang="en-US" sz="2000" dirty="0">
                <a:latin typeface="Times New Roman" panose="02020603050405020304" pitchFamily="18" charset="0"/>
                <a:cs typeface="Times New Roman" panose="02020603050405020304" pitchFamily="18" charset="0"/>
              </a:rPr>
              <a:t>左右，为主峰</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solidFill>
                  <a:srgbClr val="FF0000"/>
                </a:solidFill>
                <a:latin typeface="Times New Roman" panose="02020603050405020304" pitchFamily="18" charset="0"/>
                <a:cs typeface="Times New Roman" panose="02020603050405020304" pitchFamily="18" charset="0"/>
              </a:rPr>
              <a:t>被氧化的</a:t>
            </a:r>
            <a:r>
              <a:rPr lang="en-US" altLang="zh-CN" sz="2000" dirty="0">
                <a:solidFill>
                  <a:srgbClr val="FF0000"/>
                </a:solidFill>
                <a:latin typeface="Times New Roman" panose="02020603050405020304" pitchFamily="18" charset="0"/>
                <a:cs typeface="Times New Roman" panose="02020603050405020304" pitchFamily="18" charset="0"/>
              </a:rPr>
              <a:t>TiN</a:t>
            </a:r>
            <a:r>
              <a:rPr lang="zh-CN" altLang="en-US" sz="2000" dirty="0">
                <a:latin typeface="Times New Roman" panose="02020603050405020304" pitchFamily="18" charset="0"/>
                <a:cs typeface="Times New Roman" panose="02020603050405020304" pitchFamily="18" charset="0"/>
              </a:rPr>
              <a:t>的结合能比纯</a:t>
            </a:r>
            <a:r>
              <a:rPr lang="en-US" altLang="zh-CN" sz="2000" dirty="0">
                <a:latin typeface="Times New Roman" panose="02020603050405020304" pitchFamily="18" charset="0"/>
                <a:cs typeface="Times New Roman" panose="02020603050405020304" pitchFamily="18" charset="0"/>
              </a:rPr>
              <a:t>TiN</a:t>
            </a:r>
            <a:r>
              <a:rPr lang="zh-CN" altLang="en-US" sz="2000" dirty="0">
                <a:latin typeface="Times New Roman" panose="02020603050405020304" pitchFamily="18" charset="0"/>
                <a:cs typeface="Times New Roman" panose="02020603050405020304" pitchFamily="18" charset="0"/>
              </a:rPr>
              <a:t>要低，</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号峰为</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级峰</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推测</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号峰为</a:t>
            </a:r>
            <a:r>
              <a:rPr lang="en-US" altLang="zh-CN" sz="2000" b="0" i="0" kern="1200" dirty="0">
                <a:solidFill>
                  <a:srgbClr val="0070C0"/>
                </a:solidFill>
                <a:effectLst/>
                <a:latin typeface="+mn-lt"/>
                <a:ea typeface="+mn-ea"/>
                <a:cs typeface="+mn-cs"/>
              </a:rPr>
              <a:t>NSi</a:t>
            </a:r>
            <a:r>
              <a:rPr lang="en-US" altLang="zh-CN" sz="2000" b="0" i="0" kern="1200" baseline="-25000" dirty="0">
                <a:solidFill>
                  <a:srgbClr val="0070C0"/>
                </a:solidFill>
                <a:effectLst/>
                <a:latin typeface="+mn-lt"/>
                <a:ea typeface="+mn-ea"/>
                <a:cs typeface="+mn-cs"/>
              </a:rPr>
              <a:t>2</a:t>
            </a:r>
            <a:r>
              <a:rPr lang="en-US" altLang="zh-CN" sz="2000" b="0" i="0" kern="1200" dirty="0">
                <a:solidFill>
                  <a:srgbClr val="0070C0"/>
                </a:solidFill>
                <a:effectLst/>
                <a:latin typeface="+mn-lt"/>
                <a:ea typeface="+mn-ea"/>
                <a:cs typeface="+mn-cs"/>
              </a:rPr>
              <a:t>O</a:t>
            </a:r>
            <a:r>
              <a:rPr lang="zh-CN" altLang="en-US" sz="2000" dirty="0">
                <a:latin typeface="+mn-lt"/>
                <a:ea typeface="+mn-ea"/>
              </a:rPr>
              <a:t>，为</a:t>
            </a:r>
            <a:r>
              <a:rPr lang="en-US" altLang="zh-CN" sz="2000" dirty="0">
                <a:latin typeface="+mn-lt"/>
                <a:ea typeface="+mn-ea"/>
              </a:rPr>
              <a:t>3</a:t>
            </a:r>
            <a:r>
              <a:rPr lang="zh-CN" altLang="en-US" sz="2000" dirty="0">
                <a:latin typeface="+mn-lt"/>
                <a:ea typeface="+mn-ea"/>
              </a:rPr>
              <a:t>级峰</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推测</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峰为</a:t>
            </a:r>
            <a:r>
              <a:rPr lang="en-US" altLang="zh-CN" sz="2000" b="0" i="0" kern="1200" dirty="0">
                <a:solidFill>
                  <a:srgbClr val="FFC000"/>
                </a:solidFill>
                <a:effectLst/>
                <a:latin typeface="+mn-lt"/>
                <a:ea typeface="+mn-ea"/>
                <a:cs typeface="+mn-cs"/>
              </a:rPr>
              <a:t>NSiO</a:t>
            </a:r>
            <a:r>
              <a:rPr lang="en-US" altLang="zh-CN" sz="2000" b="0" i="0" kern="1200" baseline="-25000" dirty="0">
                <a:solidFill>
                  <a:srgbClr val="FFC000"/>
                </a:solidFill>
                <a:effectLst/>
                <a:latin typeface="+mn-lt"/>
                <a:ea typeface="+mn-ea"/>
                <a:cs typeface="+mn-cs"/>
              </a:rPr>
              <a:t>2</a:t>
            </a:r>
            <a:r>
              <a:rPr lang="zh-CN" altLang="en-US" sz="2000" dirty="0">
                <a:latin typeface="+mn-lt"/>
                <a:ea typeface="+mn-ea"/>
              </a:rPr>
              <a:t>，为</a:t>
            </a:r>
            <a:r>
              <a:rPr lang="en-US" altLang="zh-CN" sz="2000" dirty="0">
                <a:latin typeface="+mn-lt"/>
                <a:ea typeface="+mn-ea"/>
              </a:rPr>
              <a:t>4</a:t>
            </a:r>
            <a:r>
              <a:rPr lang="zh-CN" altLang="en-US" sz="2000" dirty="0">
                <a:latin typeface="+mn-lt"/>
                <a:ea typeface="+mn-ea"/>
              </a:rPr>
              <a:t>级峰</a:t>
            </a:r>
            <a:endParaRPr lang="en-US" altLang="zh-CN" sz="2000" dirty="0">
              <a:latin typeface="+mn-lt"/>
              <a:ea typeface="+mn-ea"/>
            </a:endParaRPr>
          </a:p>
          <a:p>
            <a:pPr marL="742950" lvl="1" indent="-285750">
              <a:buFont typeface="Arial" panose="020B0604020202020204" pitchFamily="34" charset="0"/>
              <a:buChar char="•"/>
            </a:pPr>
            <a:endParaRPr lang="en-US" altLang="zh-CN" sz="2000" dirty="0">
              <a:latin typeface="+mn-lt"/>
              <a:ea typeface="+mn-ea"/>
              <a:cs typeface="Times New Roman" panose="02020603050405020304" pitchFamily="18" charset="0"/>
            </a:endParaRPr>
          </a:p>
          <a:p>
            <a:pPr marL="742950" lvl="1" indent="-285750">
              <a:buFont typeface="Arial" panose="020B0604020202020204" pitchFamily="34" charset="0"/>
              <a:buChar char="•"/>
            </a:pPr>
            <a:r>
              <a:rPr lang="zh-CN" altLang="en-US" sz="2000" dirty="0">
                <a:latin typeface="+mn-lt"/>
                <a:ea typeface="+mn-ea"/>
                <a:cs typeface="Times New Roman" panose="02020603050405020304" pitchFamily="18" charset="0"/>
              </a:rPr>
              <a:t>根据其它仪器的分析，样品中一定含有</a:t>
            </a:r>
            <a:r>
              <a:rPr lang="en-US" altLang="zh-CN" sz="2000" i="0" dirty="0">
                <a:solidFill>
                  <a:schemeClr val="tx1"/>
                </a:solidFill>
                <a:latin typeface="Times New Roman" panose="02020603050405020304" pitchFamily="18" charset="0"/>
                <a:cs typeface="Times New Roman" panose="02020603050405020304" pitchFamily="18" charset="0"/>
              </a:rPr>
              <a:t>Si</a:t>
            </a:r>
            <a:r>
              <a:rPr lang="en-US" altLang="zh-CN" sz="2000" i="0" baseline="-25000" dirty="0">
                <a:solidFill>
                  <a:schemeClr val="tx1"/>
                </a:solidFill>
                <a:latin typeface="Times New Roman" panose="02020603050405020304" pitchFamily="18" charset="0"/>
                <a:cs typeface="Times New Roman" panose="02020603050405020304" pitchFamily="18" charset="0"/>
              </a:rPr>
              <a:t>3</a:t>
            </a:r>
            <a:r>
              <a:rPr lang="en-US" altLang="zh-CN" sz="2000" i="0" dirty="0">
                <a:solidFill>
                  <a:schemeClr val="tx1"/>
                </a:solidFill>
                <a:latin typeface="Times New Roman" panose="02020603050405020304" pitchFamily="18" charset="0"/>
                <a:cs typeface="Times New Roman" panose="02020603050405020304" pitchFamily="18" charset="0"/>
              </a:rPr>
              <a:t>N</a:t>
            </a:r>
            <a:r>
              <a:rPr lang="en-US" altLang="zh-CN" sz="2000" i="0" baseline="-25000" dirty="0">
                <a:solidFill>
                  <a:schemeClr val="tx1"/>
                </a:solidFill>
                <a:latin typeface="Times New Roman" panose="02020603050405020304" pitchFamily="18" charset="0"/>
                <a:cs typeface="Times New Roman" panose="02020603050405020304" pitchFamily="18" charset="0"/>
              </a:rPr>
              <a:t>4</a:t>
            </a:r>
            <a:r>
              <a:rPr lang="zh-CN" altLang="en-US" sz="2000" i="0" dirty="0">
                <a:solidFill>
                  <a:schemeClr val="tx1"/>
                </a:solidFill>
                <a:latin typeface="Times New Roman" panose="02020603050405020304" pitchFamily="18" charset="0"/>
                <a:cs typeface="Times New Roman" panose="02020603050405020304" pitchFamily="18" charset="0"/>
              </a:rPr>
              <a:t>，但与</a:t>
            </a:r>
            <a:r>
              <a:rPr lang="en-US" altLang="zh-CN" sz="2000" b="0" i="0" kern="1200" dirty="0">
                <a:solidFill>
                  <a:srgbClr val="0070C0"/>
                </a:solidFill>
                <a:effectLst/>
                <a:latin typeface="+mn-lt"/>
                <a:ea typeface="+mn-ea"/>
                <a:cs typeface="+mn-cs"/>
              </a:rPr>
              <a:t>NSi</a:t>
            </a:r>
            <a:r>
              <a:rPr lang="en-US" altLang="zh-CN" sz="2000" b="0" i="0" kern="1200" baseline="-25000" dirty="0">
                <a:solidFill>
                  <a:srgbClr val="0070C0"/>
                </a:solidFill>
                <a:effectLst/>
                <a:latin typeface="+mn-lt"/>
                <a:ea typeface="+mn-ea"/>
                <a:cs typeface="+mn-cs"/>
              </a:rPr>
              <a:t>2</a:t>
            </a:r>
            <a:r>
              <a:rPr lang="en-US" altLang="zh-CN" sz="2000" b="0" i="0" kern="1200" dirty="0">
                <a:solidFill>
                  <a:srgbClr val="0070C0"/>
                </a:solidFill>
                <a:effectLst/>
                <a:latin typeface="+mn-lt"/>
                <a:ea typeface="+mn-ea"/>
                <a:cs typeface="+mn-cs"/>
              </a:rPr>
              <a:t>O</a:t>
            </a:r>
            <a:r>
              <a:rPr lang="zh-CN" altLang="en-US" sz="2000" b="0" i="0" kern="1200" dirty="0">
                <a:effectLst/>
                <a:latin typeface="+mn-lt"/>
                <a:ea typeface="+mn-ea"/>
                <a:cs typeface="+mn-cs"/>
              </a:rPr>
              <a:t>的峰能量较接近，因此并入</a:t>
            </a:r>
            <a:r>
              <a:rPr lang="en-US" altLang="zh-CN" sz="2000" b="0" i="0" kern="1200" dirty="0">
                <a:solidFill>
                  <a:srgbClr val="0070C0"/>
                </a:solidFill>
                <a:effectLst/>
                <a:latin typeface="+mn-lt"/>
                <a:ea typeface="+mn-ea"/>
                <a:cs typeface="+mn-cs"/>
              </a:rPr>
              <a:t>NSi</a:t>
            </a:r>
            <a:r>
              <a:rPr lang="en-US" altLang="zh-CN" sz="2000" b="0" i="0" kern="1200" baseline="-25000" dirty="0">
                <a:solidFill>
                  <a:srgbClr val="0070C0"/>
                </a:solidFill>
                <a:effectLst/>
                <a:latin typeface="+mn-lt"/>
                <a:ea typeface="+mn-ea"/>
                <a:cs typeface="+mn-cs"/>
              </a:rPr>
              <a:t>2</a:t>
            </a:r>
            <a:r>
              <a:rPr lang="en-US" altLang="zh-CN" sz="2000" b="0" i="0" kern="1200" dirty="0">
                <a:solidFill>
                  <a:srgbClr val="0070C0"/>
                </a:solidFill>
                <a:effectLst/>
                <a:latin typeface="+mn-lt"/>
                <a:ea typeface="+mn-ea"/>
                <a:cs typeface="+mn-cs"/>
              </a:rPr>
              <a:t>O</a:t>
            </a:r>
            <a:r>
              <a:rPr lang="zh-CN" altLang="en-US" sz="2000" b="0" i="0" kern="1200" dirty="0">
                <a:effectLst/>
                <a:latin typeface="+mn-lt"/>
                <a:ea typeface="+mn-ea"/>
                <a:cs typeface="+mn-cs"/>
              </a:rPr>
              <a:t>的成分中</a:t>
            </a:r>
            <a:endParaRPr lang="zh-CN" altLang="en-US" sz="2000" i="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sp>
        <p:nvSpPr>
          <p:cNvPr id="31" name="椭圆 30"/>
          <p:cNvSpPr/>
          <p:nvPr/>
        </p:nvSpPr>
        <p:spPr bwMode="auto">
          <a:xfrm>
            <a:off x="11100833" y="3955869"/>
            <a:ext cx="995788" cy="760550"/>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cxnSp>
        <p:nvCxnSpPr>
          <p:cNvPr id="14" name="直接箭头连接符 13"/>
          <p:cNvCxnSpPr/>
          <p:nvPr/>
        </p:nvCxnSpPr>
        <p:spPr bwMode="auto">
          <a:xfrm>
            <a:off x="7721600" y="4124960"/>
            <a:ext cx="3292382" cy="211184"/>
          </a:xfrm>
          <a:prstGeom prst="straightConnector1">
            <a:avLst/>
          </a:prstGeom>
          <a:solidFill>
            <a:schemeClr val="accent1"/>
          </a:solidFill>
          <a:ln w="19050" cap="flat" cmpd="sng" algn="ctr">
            <a:solidFill>
              <a:srgbClr val="FF0000"/>
            </a:solidFill>
            <a:prstDash val="solid"/>
            <a:round/>
            <a:headEnd type="none" w="med" len="med"/>
            <a:tailEnd type="triangle"/>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6624320" y="2895599"/>
            <a:ext cx="7088358" cy="2914103"/>
          </a:xfrm>
          <a:prstGeom prst="rect">
            <a:avLst/>
          </a:prstGeom>
        </p:spPr>
      </p:pic>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N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a:xfrm>
            <a:off x="10759494" y="6340156"/>
            <a:ext cx="729343" cy="365125"/>
          </a:xfrm>
        </p:spPr>
        <p:txBody>
          <a:bodyPr/>
          <a:lstStyle/>
          <a:p>
            <a:fld id="{ABB8F404-4D68-4CF1-A1D1-4545FFCFAAD6}" type="slidenum">
              <a:rPr lang="zh-CN" altLang="en-US" smtClean="0"/>
            </a:fld>
            <a:endParaRPr lang="zh-CN" altLang="en-US" dirty="0"/>
          </a:p>
        </p:txBody>
      </p:sp>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nvGraphicFramePr>
            <p:xfrm>
              <a:off x="354822" y="855663"/>
              <a:ext cx="11482356" cy="1838695"/>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𝒚</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dirty="0">
                              <a:solidFill>
                                <a:schemeClr val="tx1"/>
                              </a:solidFill>
                              <a:cs typeface="Times New Roman" panose="02020603050405020304" pitchFamily="18" charset="0"/>
                            </a:rPr>
                            <a:t>中心轴</a:t>
                          </a:r>
                          <a14:m>
                            <m:oMath xmlns:m="http://schemas.openxmlformats.org/officeDocument/2006/math">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CN" i="1" smtClean="0">
                                      <a:solidFill>
                                        <a:schemeClr val="tx1"/>
                                      </a:solidFill>
                                      <a:latin typeface="Cambria Math" panose="02040503050406030204" pitchFamily="18" charset="0"/>
                                      <a:cs typeface="Times New Roman" panose="02020603050405020304" pitchFamily="18" charset="0"/>
                                    </a:rPr>
                                    <m:t>x</m:t>
                                  </m:r>
                                </m:e>
                                <m:sub>
                                  <m:r>
                                    <m:rPr>
                                      <m:sty m:val="p"/>
                                    </m:rPr>
                                    <a:rPr lang="en-US" altLang="zh-CN" i="1" smtClean="0">
                                      <a:solidFill>
                                        <a:schemeClr val="tx1"/>
                                      </a:solidFill>
                                      <a:latin typeface="Cambria Math" panose="02040503050406030204" pitchFamily="18" charset="0"/>
                                      <a:cs typeface="Times New Roman" panose="02020603050405020304" pitchFamily="18" charset="0"/>
                                    </a:rPr>
                                    <m:t>c</m:t>
                                  </m:r>
                                </m:sub>
                              </m:sSub>
                            </m:oMath>
                          </a14:m>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(eV)</a:t>
                          </a:r>
                          <a:r>
                            <a:rPr lang="zh-CN" altLang="en-US" i="0" dirty="0">
                              <a:solidFill>
                                <a:schemeClr val="tx1"/>
                              </a:solidFill>
                              <a:latin typeface="Times New Roman" panose="02020603050405020304" pitchFamily="18" charset="0"/>
                              <a:cs typeface="Times New Roman" panose="02020603050405020304" pitchFamily="18" charset="0"/>
                            </a:rPr>
                            <a:t> </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Oxidized TiN</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396.5</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30.53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8373.20</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1.115</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396.11(-0.39)</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8762.7434</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B050"/>
                              </a:solidFill>
                              <a:effectLst/>
                              <a:latin typeface="+mn-lt"/>
                              <a:ea typeface="+mn-ea"/>
                              <a:cs typeface="+mn-cs"/>
                            </a:rPr>
                            <a:t>Metal nitrides</a:t>
                          </a:r>
                          <a:endParaRPr lang="en-US" altLang="zh-CN"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397</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30.53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10383.57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0.702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397.10(+0.10)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10773.6736</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70C0"/>
                              </a:solidFill>
                              <a:effectLst/>
                              <a:latin typeface="+mn-lt"/>
                              <a:ea typeface="+mn-ea"/>
                              <a:cs typeface="+mn-cs"/>
                            </a:rPr>
                            <a:t>NSi</a:t>
                          </a:r>
                          <a:r>
                            <a:rPr lang="en-US" altLang="zh-CN" sz="1800" b="0" i="0" kern="1200" baseline="-25000" dirty="0">
                              <a:solidFill>
                                <a:srgbClr val="0070C0"/>
                              </a:solidFill>
                              <a:effectLst/>
                              <a:latin typeface="+mn-lt"/>
                              <a:ea typeface="+mn-ea"/>
                              <a:cs typeface="+mn-cs"/>
                            </a:rPr>
                            <a:t>2</a:t>
                          </a:r>
                          <a:r>
                            <a:rPr lang="en-US" altLang="zh-CN" sz="1800" b="0" i="0" kern="1200" dirty="0">
                              <a:solidFill>
                                <a:srgbClr val="0070C0"/>
                              </a:solidFill>
                              <a:effectLst/>
                              <a:latin typeface="+mn-lt"/>
                              <a:ea typeface="+mn-ea"/>
                              <a:cs typeface="+mn-cs"/>
                            </a:rPr>
                            <a:t>O(Si3N4)</a:t>
                          </a:r>
                          <a:endParaRPr lang="zh-CN" altLang="en-US" i="0" baseline="-25000" dirty="0">
                            <a:solidFill>
                              <a:srgbClr val="0070C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0070C0"/>
                              </a:solidFill>
                            </a:rPr>
                            <a:t>399.9</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30.53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5414.17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2.001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398.37(-1.12)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5803.6395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FFC000"/>
                              </a:solidFill>
                              <a:effectLst/>
                              <a:latin typeface="+mn-lt"/>
                              <a:ea typeface="+mn-ea"/>
                              <a:cs typeface="+mn-cs"/>
                            </a:rPr>
                            <a:t>NSiO</a:t>
                          </a:r>
                          <a:r>
                            <a:rPr lang="en-US" altLang="zh-CN" sz="1800" b="0" i="0" kern="1200" baseline="-25000" dirty="0">
                              <a:solidFill>
                                <a:srgbClr val="FFC000"/>
                              </a:solidFill>
                              <a:effectLst/>
                              <a:latin typeface="+mn-lt"/>
                              <a:ea typeface="+mn-ea"/>
                              <a:cs typeface="+mn-cs"/>
                            </a:rPr>
                            <a:t>2</a:t>
                          </a:r>
                          <a:endParaRPr lang="zh-CN" altLang="en-US" i="0" baseline="-25000" dirty="0">
                            <a:solidFill>
                              <a:srgbClr val="FFC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FFC000"/>
                              </a:solidFill>
                            </a:rPr>
                            <a:t>402.5</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30.53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737.91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1.452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401.38(-1.62)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1127.3031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27" name="表格 26"/>
              <p:cNvGraphicFramePr>
                <a:graphicFrameLocks noGrp="1"/>
              </p:cNvGraphicFramePr>
              <p:nvPr/>
            </p:nvGraphicFramePr>
            <p:xfrm>
              <a:off x="354822" y="855663"/>
              <a:ext cx="11482356" cy="1838695"/>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36576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Oxidized TiN</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396.5</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30.53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8373.20</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1.115</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396.11(-0.39)</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8762.7434</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B050"/>
                              </a:solidFill>
                              <a:effectLst/>
                              <a:latin typeface="+mn-lt"/>
                              <a:ea typeface="+mn-ea"/>
                              <a:cs typeface="+mn-cs"/>
                            </a:rPr>
                            <a:t>Metal nitrides</a:t>
                          </a:r>
                          <a:endParaRPr lang="en-US" altLang="zh-CN"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397</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30.53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10383.57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0.702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397.10(+0.10)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10773.6736</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70C0"/>
                              </a:solidFill>
                              <a:effectLst/>
                              <a:latin typeface="+mn-lt"/>
                              <a:ea typeface="+mn-ea"/>
                              <a:cs typeface="+mn-cs"/>
                            </a:rPr>
                            <a:t>NSi</a:t>
                          </a:r>
                          <a:r>
                            <a:rPr lang="en-US" altLang="zh-CN" sz="1800" b="0" i="0" kern="1200" baseline="-25000" dirty="0">
                              <a:solidFill>
                                <a:srgbClr val="0070C0"/>
                              </a:solidFill>
                              <a:effectLst/>
                              <a:latin typeface="+mn-lt"/>
                              <a:ea typeface="+mn-ea"/>
                              <a:cs typeface="+mn-cs"/>
                            </a:rPr>
                            <a:t>2</a:t>
                          </a:r>
                          <a:r>
                            <a:rPr lang="en-US" altLang="zh-CN" sz="1800" b="0" i="0" kern="1200" dirty="0">
                              <a:solidFill>
                                <a:srgbClr val="0070C0"/>
                              </a:solidFill>
                              <a:effectLst/>
                              <a:latin typeface="+mn-lt"/>
                              <a:ea typeface="+mn-ea"/>
                              <a:cs typeface="+mn-cs"/>
                            </a:rPr>
                            <a:t>O(Si3N4)</a:t>
                          </a:r>
                          <a:endParaRPr lang="zh-CN" altLang="en-US" i="0" baseline="-25000" dirty="0">
                            <a:solidFill>
                              <a:srgbClr val="0070C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0070C0"/>
                              </a:solidFill>
                            </a:rPr>
                            <a:t>399.9</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30.53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5414.17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2.001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398.37(-1.12)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5803.6395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FFC000"/>
                              </a:solidFill>
                              <a:effectLst/>
                              <a:latin typeface="+mn-lt"/>
                              <a:ea typeface="+mn-ea"/>
                              <a:cs typeface="+mn-cs"/>
                            </a:rPr>
                            <a:t>NSiO</a:t>
                          </a:r>
                          <a:r>
                            <a:rPr lang="en-US" altLang="zh-CN" sz="1800" b="0" i="0" kern="1200" baseline="-25000" dirty="0">
                              <a:solidFill>
                                <a:srgbClr val="FFC000"/>
                              </a:solidFill>
                              <a:effectLst/>
                              <a:latin typeface="+mn-lt"/>
                              <a:ea typeface="+mn-ea"/>
                              <a:cs typeface="+mn-cs"/>
                            </a:rPr>
                            <a:t>2</a:t>
                          </a:r>
                          <a:endParaRPr lang="zh-CN" altLang="en-US" i="0" baseline="-25000" dirty="0">
                            <a:solidFill>
                              <a:srgbClr val="FFC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FFC000"/>
                              </a:solidFill>
                            </a:rPr>
                            <a:t>402.5</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30.53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737.91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1.452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401.38(-1.62)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1127.3031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pic>
        <p:nvPicPr>
          <p:cNvPr id="4" name="图片 3"/>
          <p:cNvPicPr>
            <a:picLocks noChangeAspect="1"/>
          </p:cNvPicPr>
          <p:nvPr/>
        </p:nvPicPr>
        <p:blipFill>
          <a:blip r:embed="rId3"/>
          <a:stretch>
            <a:fillRect/>
          </a:stretch>
        </p:blipFill>
        <p:spPr>
          <a:xfrm>
            <a:off x="218277" y="2895599"/>
            <a:ext cx="4853615" cy="3809681"/>
          </a:xfrm>
          <a:prstGeom prst="rect">
            <a:avLst/>
          </a:prstGeom>
        </p:spPr>
      </p:pic>
      <p:pic>
        <p:nvPicPr>
          <p:cNvPr id="7" name="图片 6"/>
          <p:cNvPicPr>
            <a:picLocks noChangeAspect="1"/>
          </p:cNvPicPr>
          <p:nvPr/>
        </p:nvPicPr>
        <p:blipFill>
          <a:blip r:embed="rId4"/>
          <a:stretch>
            <a:fillRect/>
          </a:stretch>
        </p:blipFill>
        <p:spPr>
          <a:xfrm>
            <a:off x="5043539" y="3049009"/>
            <a:ext cx="3343901" cy="2229267"/>
          </a:xfrm>
          <a:prstGeom prst="rect">
            <a:avLst/>
          </a:prstGeom>
        </p:spPr>
      </p:pic>
      <p:sp>
        <p:nvSpPr>
          <p:cNvPr id="28" name="椭圆 27"/>
          <p:cNvSpPr/>
          <p:nvPr/>
        </p:nvSpPr>
        <p:spPr bwMode="auto">
          <a:xfrm>
            <a:off x="10444480" y="3048725"/>
            <a:ext cx="812908" cy="659675"/>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9" name="椭圆 28"/>
          <p:cNvSpPr/>
          <p:nvPr/>
        </p:nvSpPr>
        <p:spPr bwMode="auto">
          <a:xfrm>
            <a:off x="10871200" y="3782497"/>
            <a:ext cx="812908" cy="659675"/>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2" name="椭圆 31"/>
          <p:cNvSpPr/>
          <p:nvPr/>
        </p:nvSpPr>
        <p:spPr bwMode="auto">
          <a:xfrm>
            <a:off x="6501851" y="4693642"/>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3" name="椭圆 32"/>
          <p:cNvSpPr/>
          <p:nvPr/>
        </p:nvSpPr>
        <p:spPr bwMode="auto">
          <a:xfrm>
            <a:off x="5751276" y="4553916"/>
            <a:ext cx="811809" cy="620033"/>
          </a:xfrm>
          <a:prstGeom prst="ellipse">
            <a:avLst/>
          </a:prstGeom>
          <a:noFill/>
          <a:ln>
            <a:solidFill>
              <a:srgbClr val="FFC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1" name="矩形 40"/>
          <p:cNvSpPr/>
          <p:nvPr/>
        </p:nvSpPr>
        <p:spPr>
          <a:xfrm>
            <a:off x="4650882" y="5642224"/>
            <a:ext cx="5793598" cy="1015663"/>
          </a:xfrm>
          <a:prstGeom prst="rect">
            <a:avLst/>
          </a:prstGeom>
        </p:spPr>
        <p:txBody>
          <a:bodyPr wrap="square">
            <a:spAutoFit/>
          </a:bodyPr>
          <a:lstStyle/>
          <a:p>
            <a:pPr marL="742950" lvl="1"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样品容易被氧化，可以观察到多种氮的化合态</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较高的结合能态（氧化程度更高）在热力学上是不稳定的，退火后含量很少</a:t>
            </a:r>
            <a:endParaRPr lang="en-US" altLang="zh-CN" sz="2000" dirty="0">
              <a:latin typeface="Times New Roman" panose="02020603050405020304" pitchFamily="18" charset="0"/>
              <a:cs typeface="Times New Roman" panose="02020603050405020304" pitchFamily="18" charset="0"/>
            </a:endParaRPr>
          </a:p>
        </p:txBody>
      </p:sp>
      <p:sp>
        <p:nvSpPr>
          <p:cNvPr id="42" name="椭圆 41"/>
          <p:cNvSpPr/>
          <p:nvPr/>
        </p:nvSpPr>
        <p:spPr bwMode="auto">
          <a:xfrm>
            <a:off x="6715490" y="3297039"/>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3" name="椭圆 42"/>
          <p:cNvSpPr/>
          <p:nvPr/>
        </p:nvSpPr>
        <p:spPr bwMode="auto">
          <a:xfrm>
            <a:off x="2926796" y="5499685"/>
            <a:ext cx="811809" cy="620033"/>
          </a:xfrm>
          <a:prstGeom prst="ellipse">
            <a:avLst/>
          </a:prstGeom>
          <a:noFill/>
          <a:ln>
            <a:solidFill>
              <a:srgbClr val="FFC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cxnSp>
        <p:nvCxnSpPr>
          <p:cNvPr id="45" name="直接箭头连接符 44"/>
          <p:cNvCxnSpPr/>
          <p:nvPr/>
        </p:nvCxnSpPr>
        <p:spPr bwMode="auto">
          <a:xfrm>
            <a:off x="3555849" y="5870852"/>
            <a:ext cx="1889911" cy="450107"/>
          </a:xfrm>
          <a:prstGeom prst="straightConnector1">
            <a:avLst/>
          </a:prstGeom>
          <a:solidFill>
            <a:schemeClr val="accent1"/>
          </a:solidFill>
          <a:ln w="19050" cap="flat" cmpd="sng" algn="ctr">
            <a:solidFill>
              <a:srgbClr val="FFC000"/>
            </a:solidFill>
            <a:prstDash val="solid"/>
            <a:round/>
            <a:headEnd type="none" w="med" len="med"/>
            <a:tailEnd type="triangle"/>
          </a:ln>
        </p:spPr>
      </p:cxnSp>
      <p:sp>
        <p:nvSpPr>
          <p:cNvPr id="17" name="灯片编号占位符 1"/>
          <p:cNvSpPr txBox="1"/>
          <p:nvPr/>
        </p:nvSpPr>
        <p:spPr bwMode="auto">
          <a:xfrm>
            <a:off x="11234056" y="6356350"/>
            <a:ext cx="729343" cy="365125"/>
          </a:xfrm>
          <a:prstGeom prst="rect">
            <a:avLst/>
          </a:prstGeom>
          <a:noFill/>
          <a:ln>
            <a:noFill/>
          </a:ln>
        </p:spPr>
        <p:txBody>
          <a:bodyPr vert="horz" wrap="square" lIns="91440" tIns="45720" rIns="91440" bIns="45720" numCol="1" anchor="ctr" anchorCtr="0" compatLnSpc="1"/>
          <a:lstStyle>
            <a:defPPr>
              <a:defRPr lang="zh-CN"/>
            </a:defPPr>
            <a:lvl1pPr algn="ctr" rtl="0" eaLnBrk="1" fontAlgn="base" hangingPunct="1">
              <a:spcBef>
                <a:spcPct val="0"/>
              </a:spcBef>
              <a:spcAft>
                <a:spcPct val="0"/>
              </a:spcAft>
              <a:buFont typeface="Arial" panose="020B0604020202020204" pitchFamily="34" charset="0"/>
              <a:defRPr sz="2400" kern="1200">
                <a:solidFill>
                  <a:srgbClr val="9A0000"/>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ABB8F404-4D68-4CF1-A1D1-4545FFCFAAD6}" type="slidenum">
              <a:rPr lang="zh-CN" altLang="en-US" smtClean="0"/>
            </a:fld>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单层膜</a:t>
            </a:r>
            <a:r>
              <a:rPr lang="en-US" altLang="zh-CN" sz="2800" b="1" dirty="0" err="1">
                <a:latin typeface="微软雅黑" panose="020B0503020204020204" pitchFamily="34" charset="-122"/>
                <a:ea typeface="微软雅黑" panose="020B0503020204020204" pitchFamily="34" charset="-122"/>
              </a:rPr>
              <a:t>Ti</a:t>
            </a:r>
            <a:r>
              <a:rPr lang="en-US" altLang="zh-CN" sz="2800" b="1" dirty="0">
                <a:latin typeface="微软雅黑" panose="020B0503020204020204" pitchFamily="34" charset="-122"/>
                <a:ea typeface="微软雅黑" panose="020B0503020204020204" pitchFamily="34" charset="-122"/>
              </a:rPr>
              <a:t> 2p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graphicFrame>
        <p:nvGraphicFramePr>
          <p:cNvPr id="8" name="表格 7"/>
          <p:cNvGraphicFramePr>
            <a:graphicFrameLocks noGrp="1"/>
          </p:cNvGraphicFramePr>
          <p:nvPr/>
        </p:nvGraphicFramePr>
        <p:xfrm>
          <a:off x="6401639" y="708317"/>
          <a:ext cx="5701548" cy="2204455"/>
        </p:xfrm>
        <a:graphic>
          <a:graphicData uri="http://schemas.openxmlformats.org/drawingml/2006/table">
            <a:tbl>
              <a:tblPr firstRow="1" bandRow="1">
                <a:tableStyleId>{5C22544A-7EE6-4342-B048-85BDC9FD1C3A}</a:tableStyleId>
              </a:tblPr>
              <a:tblGrid>
                <a:gridCol w="2658779"/>
                <a:gridCol w="3042769"/>
              </a:tblGrid>
              <a:tr h="0">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Chemical state</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Binding</a:t>
                      </a:r>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energy N1s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TiN(p</a:t>
                      </a:r>
                      <a:r>
                        <a:rPr lang="en-US" altLang="zh-CN" i="0" baseline="-25000" dirty="0">
                          <a:solidFill>
                            <a:srgbClr val="FF0000"/>
                          </a:solidFill>
                          <a:latin typeface="Times New Roman" panose="02020603050405020304" pitchFamily="18" charset="0"/>
                          <a:cs typeface="Times New Roman" panose="02020603050405020304" pitchFamily="18" charset="0"/>
                        </a:rPr>
                        <a:t>3/2</a:t>
                      </a:r>
                      <a:r>
                        <a:rPr lang="en-US" altLang="zh-CN" i="0" dirty="0">
                          <a:solidFill>
                            <a:srgbClr val="FF0000"/>
                          </a:solidFill>
                          <a:latin typeface="Times New Roman" panose="02020603050405020304" pitchFamily="18" charset="0"/>
                          <a:cs typeface="Times New Roman" panose="02020603050405020304" pitchFamily="18" charset="0"/>
                        </a:rPr>
                        <a:t>)</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454.9</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B050"/>
                          </a:solidFill>
                          <a:effectLst/>
                          <a:latin typeface="+mn-lt"/>
                          <a:ea typeface="+mn-ea"/>
                          <a:cs typeface="+mn-cs"/>
                        </a:rPr>
                        <a:t>TiO</a:t>
                      </a:r>
                      <a:r>
                        <a:rPr lang="en-US" altLang="zh-CN" sz="1800" b="0" i="0" kern="1200" baseline="-25000" dirty="0">
                          <a:solidFill>
                            <a:srgbClr val="00B050"/>
                          </a:solidFill>
                          <a:effectLst/>
                          <a:latin typeface="+mn-lt"/>
                          <a:ea typeface="+mn-ea"/>
                          <a:cs typeface="+mn-cs"/>
                        </a:rPr>
                        <a:t>2</a:t>
                      </a:r>
                      <a:r>
                        <a:rPr lang="en-US" altLang="zh-CN" sz="1800" b="0" i="0" kern="1200" baseline="0" dirty="0">
                          <a:solidFill>
                            <a:srgbClr val="00B050"/>
                          </a:solidFill>
                          <a:effectLst/>
                          <a:latin typeface="+mn-lt"/>
                          <a:ea typeface="+mn-ea"/>
                          <a:cs typeface="+mn-cs"/>
                        </a:rPr>
                        <a:t>(p</a:t>
                      </a:r>
                      <a:r>
                        <a:rPr lang="en-US" altLang="zh-CN" sz="1800" b="0" i="0" kern="1200" baseline="-25000" dirty="0">
                          <a:solidFill>
                            <a:srgbClr val="00B050"/>
                          </a:solidFill>
                          <a:effectLst/>
                          <a:latin typeface="+mn-lt"/>
                          <a:ea typeface="+mn-ea"/>
                          <a:cs typeface="+mn-cs"/>
                        </a:rPr>
                        <a:t>3/2</a:t>
                      </a:r>
                      <a:r>
                        <a:rPr lang="en-US" altLang="zh-CN" sz="1800" b="0" i="0" kern="1200" baseline="0" dirty="0">
                          <a:solidFill>
                            <a:srgbClr val="00B050"/>
                          </a:solidFill>
                          <a:effectLst/>
                          <a:latin typeface="+mn-lt"/>
                          <a:ea typeface="+mn-ea"/>
                          <a:cs typeface="+mn-cs"/>
                        </a:rPr>
                        <a:t>)</a:t>
                      </a:r>
                      <a:endParaRPr lang="en-US" altLang="zh-CN" i="0" baseline="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458.5</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FF0000"/>
                          </a:solidFill>
                          <a:latin typeface="Times New Roman" panose="02020603050405020304" pitchFamily="18" charset="0"/>
                          <a:cs typeface="Times New Roman" panose="02020603050405020304" pitchFamily="18" charset="0"/>
                        </a:rPr>
                        <a:t>TiN(p</a:t>
                      </a:r>
                      <a:r>
                        <a:rPr lang="en-US" altLang="zh-CN" i="0" baseline="-25000" dirty="0">
                          <a:solidFill>
                            <a:srgbClr val="FF0000"/>
                          </a:solidFill>
                          <a:latin typeface="Times New Roman" panose="02020603050405020304" pitchFamily="18" charset="0"/>
                          <a:cs typeface="Times New Roman" panose="02020603050405020304" pitchFamily="18" charset="0"/>
                        </a:rPr>
                        <a:t>1/2</a:t>
                      </a:r>
                      <a:r>
                        <a:rPr lang="en-US" altLang="zh-CN" i="0" dirty="0">
                          <a:solidFill>
                            <a:srgbClr val="FF0000"/>
                          </a:solidFill>
                          <a:latin typeface="Times New Roman" panose="02020603050405020304" pitchFamily="18" charset="0"/>
                          <a:cs typeface="Times New Roman" panose="02020603050405020304" pitchFamily="18" charset="0"/>
                        </a:rPr>
                        <a:t>)</a:t>
                      </a:r>
                      <a:endParaRPr lang="zh-CN" altLang="en-US" i="0" baseline="-25000" dirty="0">
                        <a:solidFill>
                          <a:srgbClr val="0070C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454.9+6.0=460.9</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B050"/>
                          </a:solidFill>
                          <a:effectLst/>
                          <a:latin typeface="+mn-lt"/>
                          <a:ea typeface="+mn-ea"/>
                          <a:cs typeface="+mn-cs"/>
                        </a:rPr>
                        <a:t>TiO</a:t>
                      </a:r>
                      <a:r>
                        <a:rPr lang="en-US" altLang="zh-CN" sz="1800" b="0" i="0" kern="1200" baseline="-25000" dirty="0">
                          <a:solidFill>
                            <a:srgbClr val="00B050"/>
                          </a:solidFill>
                          <a:effectLst/>
                          <a:latin typeface="+mn-lt"/>
                          <a:ea typeface="+mn-ea"/>
                          <a:cs typeface="+mn-cs"/>
                        </a:rPr>
                        <a:t>2</a:t>
                      </a:r>
                      <a:r>
                        <a:rPr lang="en-US" altLang="zh-CN" sz="1800" b="0" i="0" kern="1200" baseline="0" dirty="0">
                          <a:solidFill>
                            <a:srgbClr val="00B050"/>
                          </a:solidFill>
                          <a:effectLst/>
                          <a:latin typeface="+mn-lt"/>
                          <a:ea typeface="+mn-ea"/>
                          <a:cs typeface="+mn-cs"/>
                        </a:rPr>
                        <a:t>(p</a:t>
                      </a:r>
                      <a:r>
                        <a:rPr lang="en-US" altLang="zh-CN" sz="1800" b="0" i="0" kern="1200" baseline="-25000" dirty="0">
                          <a:solidFill>
                            <a:srgbClr val="00B050"/>
                          </a:solidFill>
                          <a:effectLst/>
                          <a:latin typeface="+mn-lt"/>
                          <a:ea typeface="+mn-ea"/>
                          <a:cs typeface="+mn-cs"/>
                        </a:rPr>
                        <a:t>1/2</a:t>
                      </a:r>
                      <a:r>
                        <a:rPr lang="en-US" altLang="zh-CN" sz="1800" b="0" i="0" kern="1200" baseline="0" dirty="0">
                          <a:solidFill>
                            <a:srgbClr val="00B050"/>
                          </a:solidFill>
                          <a:effectLst/>
                          <a:latin typeface="+mn-lt"/>
                          <a:ea typeface="+mn-ea"/>
                          <a:cs typeface="+mn-cs"/>
                        </a:rPr>
                        <a:t>)</a:t>
                      </a:r>
                      <a:endParaRPr lang="zh-CN" altLang="en-US" i="0" baseline="0" dirty="0">
                        <a:solidFill>
                          <a:srgbClr val="FFC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00B050"/>
                          </a:solidFill>
                        </a:rPr>
                        <a:t>458.5+5.7=464.2</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err="1">
                          <a:solidFill>
                            <a:srgbClr val="0070C0"/>
                          </a:solidFill>
                          <a:effectLst/>
                          <a:latin typeface="+mn-lt"/>
                          <a:ea typeface="+mn-ea"/>
                          <a:cs typeface="+mn-cs"/>
                        </a:rPr>
                        <a:t>TiON</a:t>
                      </a:r>
                      <a:endParaRPr lang="zh-CN" altLang="en-US" i="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0070C0"/>
                          </a:solidFill>
                        </a:rPr>
                        <a:t>457(p</a:t>
                      </a:r>
                      <a:r>
                        <a:rPr lang="en-US" altLang="zh-CN" baseline="-25000" dirty="0">
                          <a:solidFill>
                            <a:srgbClr val="0070C0"/>
                          </a:solidFill>
                        </a:rPr>
                        <a:t>3/2</a:t>
                      </a:r>
                      <a:r>
                        <a:rPr lang="en-US" altLang="zh-CN" dirty="0">
                          <a:solidFill>
                            <a:srgbClr val="0070C0"/>
                          </a:solidFill>
                        </a:rPr>
                        <a:t>) &amp; 464(p</a:t>
                      </a:r>
                      <a:r>
                        <a:rPr lang="en-US" altLang="zh-CN" baseline="-25000" dirty="0">
                          <a:solidFill>
                            <a:srgbClr val="0070C0"/>
                          </a:solidFill>
                        </a:rPr>
                        <a:t>1/2</a:t>
                      </a:r>
                      <a:r>
                        <a:rPr lang="en-US" altLang="zh-CN" dirty="0">
                          <a:solidFill>
                            <a:srgbClr val="0070C0"/>
                          </a:solidFill>
                        </a:rPr>
                        <a:t>)</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2" name="矩形 21"/>
          <p:cNvSpPr/>
          <p:nvPr/>
        </p:nvSpPr>
        <p:spPr>
          <a:xfrm>
            <a:off x="8347809" y="197436"/>
            <a:ext cx="2456684" cy="461665"/>
          </a:xfrm>
          <a:prstGeom prst="rect">
            <a:avLst/>
          </a:prstGeom>
        </p:spPr>
        <p:txBody>
          <a:bodyPr wrap="square">
            <a:spAutoFit/>
          </a:bodyPr>
          <a:lstStyle/>
          <a:p>
            <a:r>
              <a:rPr lang="en-US" altLang="zh-CN" sz="2400" b="1" dirty="0" err="1">
                <a:latin typeface="Times New Roman" panose="02020603050405020304" pitchFamily="18" charset="0"/>
                <a:cs typeface="Times New Roman" panose="02020603050405020304" pitchFamily="18" charset="0"/>
              </a:rPr>
              <a:t>Ti</a:t>
            </a:r>
            <a:r>
              <a:rPr lang="en-US" altLang="zh-CN" sz="2400" b="1" dirty="0">
                <a:latin typeface="Times New Roman" panose="02020603050405020304" pitchFamily="18" charset="0"/>
                <a:cs typeface="Times New Roman" panose="02020603050405020304" pitchFamily="18" charset="0"/>
              </a:rPr>
              <a:t> 2p </a:t>
            </a:r>
            <a:r>
              <a:rPr lang="zh-CN" altLang="en-US" sz="2400" b="1" dirty="0">
                <a:latin typeface="Times New Roman" panose="02020603050405020304" pitchFamily="18" charset="0"/>
                <a:cs typeface="Times New Roman" panose="02020603050405020304" pitchFamily="18" charset="0"/>
              </a:rPr>
              <a:t>结合能</a:t>
            </a:r>
            <a:endParaRPr lang="en-US" altLang="zh-C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6" name="矩形 25"/>
              <p:cNvSpPr/>
              <p:nvPr/>
            </p:nvSpPr>
            <p:spPr>
              <a:xfrm>
                <a:off x="455839" y="1133951"/>
                <a:ext cx="6677479" cy="2246769"/>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初步观察能谱的峰值，可以发现大致有四个峰</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BE(1)</a:t>
                </a:r>
                <a14:m>
                  <m:oMath xmlns:m="http://schemas.openxmlformats.org/officeDocument/2006/math">
                    <m:r>
                      <m:rPr>
                        <m:nor/>
                      </m:rPr>
                      <a:rPr lang="en-US" altLang="zh-CN" sz="2000" b="0" i="0" smtClean="0">
                        <a:solidFill>
                          <a:srgbClr val="FF0000"/>
                        </a:solidFill>
                        <a:latin typeface="Cambria Math" panose="02040503050406030204" pitchFamily="18" charset="0"/>
                        <a:cs typeface="Times New Roman" panose="02020603050405020304" pitchFamily="18" charset="0"/>
                      </a:rPr>
                      <m:t>≈</m:t>
                    </m:r>
                    <m:r>
                      <m:rPr>
                        <m:nor/>
                      </m:rPr>
                      <a:rPr lang="en-US" altLang="zh-CN" sz="2000" b="0" i="0" smtClean="0">
                        <a:solidFill>
                          <a:srgbClr val="FF0000"/>
                        </a:solidFill>
                        <a:latin typeface="Cambria Math" panose="02040503050406030204" pitchFamily="18" charset="0"/>
                        <a:cs typeface="Times New Roman" panose="02020603050405020304" pitchFamily="18" charset="0"/>
                      </a:rPr>
                      <m:t>455</m:t>
                    </m:r>
                  </m:oMath>
                </a14:m>
                <a:r>
                  <a:rPr lang="en-US" altLang="zh-CN" sz="2000" dirty="0">
                    <a:solidFill>
                      <a:srgbClr val="FF0000"/>
                    </a:solidFill>
                    <a:latin typeface="Times New Roman" panose="02020603050405020304" pitchFamily="18" charset="0"/>
                    <a:cs typeface="Times New Roman" panose="02020603050405020304" pitchFamily="18" charset="0"/>
                  </a:rPr>
                  <a:t>.0eV</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00B050"/>
                    </a:solidFill>
                    <a:latin typeface="Times New Roman" panose="02020603050405020304" pitchFamily="18" charset="0"/>
                    <a:cs typeface="Times New Roman" panose="02020603050405020304" pitchFamily="18" charset="0"/>
                  </a:rPr>
                  <a:t>BE(2)</a:t>
                </a:r>
                <a14:m>
                  <m:oMath xmlns:m="http://schemas.openxmlformats.org/officeDocument/2006/math">
                    <m:r>
                      <m:rPr>
                        <m:nor/>
                      </m:rPr>
                      <a:rPr lang="en-US" altLang="zh-CN" sz="2000" b="0" i="0" smtClean="0">
                        <a:solidFill>
                          <a:srgbClr val="00B050"/>
                        </a:solidFill>
                        <a:latin typeface="Cambria Math" panose="02040503050406030204" pitchFamily="18" charset="0"/>
                        <a:cs typeface="Times New Roman" panose="02020603050405020304" pitchFamily="18" charset="0"/>
                      </a:rPr>
                      <m:t>≈</m:t>
                    </m:r>
                    <m:r>
                      <m:rPr>
                        <m:nor/>
                      </m:rPr>
                      <a:rPr lang="en-US" altLang="zh-CN" sz="2000" b="0" i="0" smtClean="0">
                        <a:solidFill>
                          <a:srgbClr val="00B050"/>
                        </a:solidFill>
                        <a:latin typeface="Cambria Math" panose="02040503050406030204" pitchFamily="18" charset="0"/>
                        <a:cs typeface="Times New Roman" panose="02020603050405020304" pitchFamily="18" charset="0"/>
                      </a:rPr>
                      <m:t>458</m:t>
                    </m:r>
                    <m:r>
                      <m:rPr>
                        <m:nor/>
                      </m:rPr>
                      <a:rPr lang="en-US" altLang="zh-CN" sz="2000" b="0" i="0" smtClean="0">
                        <a:solidFill>
                          <a:srgbClr val="00B050"/>
                        </a:solidFill>
                        <a:latin typeface="Cambria Math" panose="02040503050406030204" pitchFamily="18" charset="0"/>
                        <a:cs typeface="Times New Roman" panose="02020603050405020304" pitchFamily="18" charset="0"/>
                      </a:rPr>
                      <m:t>.</m:t>
                    </m:r>
                    <m:r>
                      <m:rPr>
                        <m:nor/>
                      </m:rPr>
                      <a:rPr lang="en-US" altLang="zh-CN" sz="2000" b="0" i="0" smtClean="0">
                        <a:solidFill>
                          <a:srgbClr val="00B050"/>
                        </a:solidFill>
                        <a:latin typeface="Cambria Math" panose="02040503050406030204" pitchFamily="18" charset="0"/>
                        <a:cs typeface="Times New Roman" panose="02020603050405020304" pitchFamily="18" charset="0"/>
                      </a:rPr>
                      <m:t>1</m:t>
                    </m:r>
                    <m:r>
                      <m:rPr>
                        <m:nor/>
                      </m:rPr>
                      <a:rPr lang="en-US" altLang="zh-CN" sz="2000" b="0" i="0" smtClean="0">
                        <a:solidFill>
                          <a:srgbClr val="00B050"/>
                        </a:solidFill>
                        <a:latin typeface="Cambria Math" panose="02040503050406030204" pitchFamily="18" charset="0"/>
                        <a:cs typeface="Times New Roman" panose="02020603050405020304" pitchFamily="18" charset="0"/>
                      </a:rPr>
                      <m:t>.</m:t>
                    </m:r>
                  </m:oMath>
                </a14:m>
                <a:r>
                  <a:rPr lang="en-US" altLang="zh-CN" sz="2000" dirty="0">
                    <a:solidFill>
                      <a:srgbClr val="00B050"/>
                    </a:solidFill>
                    <a:latin typeface="Times New Roman" panose="02020603050405020304" pitchFamily="18" charset="0"/>
                    <a:cs typeface="Times New Roman" panose="02020603050405020304" pitchFamily="18" charset="0"/>
                  </a:rPr>
                  <a:t>eV</a:t>
                </a:r>
                <a:endParaRPr lang="en-US" altLang="zh-CN" sz="2000" dirty="0">
                  <a:solidFill>
                    <a:srgbClr val="00B05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4886D8"/>
                    </a:solidFill>
                    <a:latin typeface="Times New Roman" panose="02020603050405020304" pitchFamily="18" charset="0"/>
                    <a:cs typeface="Times New Roman" panose="02020603050405020304" pitchFamily="18" charset="0"/>
                  </a:rPr>
                  <a:t>BE(3)</a:t>
                </a:r>
                <a14:m>
                  <m:oMath xmlns:m="http://schemas.openxmlformats.org/officeDocument/2006/math">
                    <m:r>
                      <m:rPr>
                        <m:nor/>
                      </m:rPr>
                      <a:rPr lang="en-US" altLang="zh-CN" sz="2000" b="0" i="0" smtClean="0">
                        <a:solidFill>
                          <a:srgbClr val="4886D8"/>
                        </a:solidFill>
                        <a:latin typeface="Cambria Math" panose="02040503050406030204" pitchFamily="18" charset="0"/>
                        <a:cs typeface="Times New Roman" panose="02020603050405020304" pitchFamily="18" charset="0"/>
                      </a:rPr>
                      <m:t>≈</m:t>
                    </m:r>
                    <m:r>
                      <m:rPr>
                        <m:nor/>
                      </m:rPr>
                      <a:rPr lang="en-US" altLang="zh-CN" sz="2000" b="0" i="0" smtClean="0">
                        <a:solidFill>
                          <a:srgbClr val="4886D8"/>
                        </a:solidFill>
                        <a:latin typeface="Cambria Math" panose="02040503050406030204" pitchFamily="18" charset="0"/>
                        <a:cs typeface="Times New Roman" panose="02020603050405020304" pitchFamily="18" charset="0"/>
                      </a:rPr>
                      <m:t>460</m:t>
                    </m:r>
                  </m:oMath>
                </a14:m>
                <a:r>
                  <a:rPr lang="en-US" altLang="zh-CN" sz="2000" dirty="0">
                    <a:solidFill>
                      <a:srgbClr val="4886D8"/>
                    </a:solidFill>
                    <a:latin typeface="Times New Roman" panose="02020603050405020304" pitchFamily="18" charset="0"/>
                    <a:cs typeface="Times New Roman" panose="02020603050405020304" pitchFamily="18" charset="0"/>
                  </a:rPr>
                  <a:t>.9eV</a:t>
                </a:r>
                <a:endParaRPr lang="en-US" altLang="zh-CN" sz="2000" dirty="0">
                  <a:solidFill>
                    <a:srgbClr val="4886D8"/>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C000"/>
                    </a:solidFill>
                    <a:latin typeface="Times New Roman" panose="02020603050405020304" pitchFamily="18" charset="0"/>
                    <a:cs typeface="Times New Roman" panose="02020603050405020304" pitchFamily="18" charset="0"/>
                  </a:rPr>
                  <a:t>BE(4)</a:t>
                </a:r>
                <a14:m>
                  <m:oMath xmlns:m="http://schemas.openxmlformats.org/officeDocument/2006/math">
                    <m:r>
                      <m:rPr>
                        <m:nor/>
                      </m:rPr>
                      <a:rPr lang="en-US" altLang="zh-CN" sz="2000" b="0" i="0" smtClean="0">
                        <a:solidFill>
                          <a:srgbClr val="FFC000"/>
                        </a:solidFill>
                        <a:latin typeface="Cambria Math" panose="02040503050406030204" pitchFamily="18" charset="0"/>
                        <a:cs typeface="Times New Roman" panose="02020603050405020304" pitchFamily="18" charset="0"/>
                      </a:rPr>
                      <m:t>≈</m:t>
                    </m:r>
                    <m:r>
                      <m:rPr>
                        <m:nor/>
                      </m:rPr>
                      <a:rPr lang="en-US" altLang="zh-CN" sz="2000" b="0" i="0" smtClean="0">
                        <a:solidFill>
                          <a:srgbClr val="FFC000"/>
                        </a:solidFill>
                        <a:latin typeface="Cambria Math" panose="02040503050406030204" pitchFamily="18" charset="0"/>
                        <a:cs typeface="Times New Roman" panose="02020603050405020304" pitchFamily="18" charset="0"/>
                      </a:rPr>
                      <m:t>463</m:t>
                    </m:r>
                    <m:r>
                      <m:rPr>
                        <m:nor/>
                      </m:rPr>
                      <a:rPr lang="en-US" altLang="zh-CN" sz="2000" b="0" i="0" smtClean="0">
                        <a:solidFill>
                          <a:srgbClr val="FFC000"/>
                        </a:solidFill>
                        <a:latin typeface="Cambria Math" panose="02040503050406030204" pitchFamily="18" charset="0"/>
                        <a:cs typeface="Times New Roman" panose="02020603050405020304" pitchFamily="18" charset="0"/>
                      </a:rPr>
                      <m:t>.</m:t>
                    </m:r>
                    <m:r>
                      <m:rPr>
                        <m:nor/>
                      </m:rPr>
                      <a:rPr lang="en-US" altLang="zh-CN" sz="2000" b="0" i="0" smtClean="0">
                        <a:solidFill>
                          <a:srgbClr val="FFC000"/>
                        </a:solidFill>
                        <a:latin typeface="Cambria Math" panose="02040503050406030204" pitchFamily="18" charset="0"/>
                        <a:cs typeface="Times New Roman" panose="02020603050405020304" pitchFamily="18" charset="0"/>
                      </a:rPr>
                      <m:t>7</m:t>
                    </m:r>
                  </m:oMath>
                </a14:m>
                <a:r>
                  <a:rPr lang="en-US" altLang="zh-CN" sz="2000" dirty="0">
                    <a:solidFill>
                      <a:srgbClr val="FFC000"/>
                    </a:solidFill>
                    <a:latin typeface="Times New Roman" panose="02020603050405020304" pitchFamily="18" charset="0"/>
                    <a:cs typeface="Times New Roman" panose="02020603050405020304" pitchFamily="18" charset="0"/>
                  </a:rPr>
                  <a:t>eV</a:t>
                </a:r>
                <a:endParaRPr lang="en-US" altLang="zh-CN" sz="2000" dirty="0">
                  <a:solidFill>
                    <a:srgbClr val="FFC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solidFill>
                    <a:srgbClr val="4886D8"/>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26" name="矩形 25"/>
              <p:cNvSpPr>
                <a:spLocks noRot="1" noChangeAspect="1" noMove="1" noResize="1" noEditPoints="1" noAdjustHandles="1" noChangeArrowheads="1" noChangeShapeType="1" noTextEdit="1"/>
              </p:cNvSpPr>
              <p:nvPr/>
            </p:nvSpPr>
            <p:spPr>
              <a:xfrm>
                <a:off x="455839" y="1133951"/>
                <a:ext cx="6677479" cy="2246769"/>
              </a:xfrm>
              <a:prstGeom prst="rect">
                <a:avLst/>
              </a:prstGeom>
              <a:blipFill rotWithShape="1">
                <a:blip r:embed="rId1"/>
                <a:stretch>
                  <a:fillRect l="-8" t="-21" r="5" b="27"/>
                </a:stretch>
              </a:blipFill>
            </p:spPr>
            <p:txBody>
              <a:bodyPr/>
              <a:lstStyle/>
              <a:p>
                <a:r>
                  <a:rPr lang="zh-CN" altLang="en-US">
                    <a:noFill/>
                  </a:rPr>
                  <a:t> </a:t>
                </a:r>
              </a:p>
            </p:txBody>
          </p:sp>
        </mc:Fallback>
      </mc:AlternateContent>
      <p:sp>
        <p:nvSpPr>
          <p:cNvPr id="27" name="矩形 26"/>
          <p:cNvSpPr/>
          <p:nvPr/>
        </p:nvSpPr>
        <p:spPr>
          <a:xfrm>
            <a:off x="4681088" y="2864469"/>
            <a:ext cx="7333441" cy="5631180"/>
          </a:xfrm>
          <a:prstGeom prst="rect">
            <a:avLst/>
          </a:prstGeom>
        </p:spPr>
        <p:txBody>
          <a:bodyPr wrap="square">
            <a:spAutoFit/>
          </a:bodyPr>
          <a:lstStyle/>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考虑</a:t>
            </a:r>
            <a:r>
              <a:rPr lang="zh-CN" altLang="en-US" sz="2000" b="1" dirty="0">
                <a:latin typeface="Times New Roman" panose="02020603050405020304" pitchFamily="18" charset="0"/>
                <a:cs typeface="Times New Roman" panose="02020603050405020304" pitchFamily="18" charset="0"/>
              </a:rPr>
              <a:t>自旋轨道耦合</a:t>
            </a:r>
            <a:r>
              <a:rPr lang="en-US" altLang="zh-CN" sz="2000" b="1" dirty="0">
                <a:latin typeface="Times New Roman" panose="02020603050405020304" pitchFamily="18" charset="0"/>
                <a:cs typeface="Times New Roman" panose="02020603050405020304" pitchFamily="18" charset="0"/>
              </a:rPr>
              <a:t>(spin-orbit coupling)</a:t>
            </a:r>
            <a:r>
              <a:rPr lang="zh-CN" altLang="en-US" sz="2000" b="1" dirty="0">
                <a:latin typeface="Times New Roman" panose="02020603050405020304" pitchFamily="18" charset="0"/>
                <a:cs typeface="Times New Roman" panose="02020603050405020304" pitchFamily="18" charset="0"/>
              </a:rPr>
              <a:t>效应</a:t>
            </a:r>
            <a:r>
              <a:rPr lang="zh-CN" altLang="en-US" sz="2000" dirty="0">
                <a:latin typeface="Times New Roman" panose="02020603050405020304" pitchFamily="18" charset="0"/>
                <a:cs typeface="Times New Roman" panose="02020603050405020304" pitchFamily="18" charset="0"/>
              </a:rPr>
              <a:t>后，除</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轨道外的简并轨道都会发生能级劈裂，分裂为总角动量量子数</a:t>
            </a:r>
            <a:r>
              <a:rPr lang="en-US" altLang="zh-CN" sz="2000"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依次差</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的两个能级。能量从低到高为（括号内为简并度）：</a:t>
            </a:r>
            <a:r>
              <a:rPr lang="en-US" altLang="zh-CN" sz="2000" dirty="0">
                <a:latin typeface="Times New Roman" panose="02020603050405020304" pitchFamily="18" charset="0"/>
                <a:cs typeface="Times New Roman" panose="02020603050405020304" pitchFamily="18" charset="0"/>
              </a:rPr>
              <a:t>	s(2)—p</a:t>
            </a:r>
            <a:r>
              <a:rPr lang="en-US" altLang="zh-CN" sz="2000" baseline="-25000" dirty="0">
                <a:latin typeface="Times New Roman" panose="02020603050405020304" pitchFamily="18" charset="0"/>
                <a:cs typeface="Times New Roman" panose="02020603050405020304" pitchFamily="18" charset="0"/>
              </a:rPr>
              <a:t>1/2</a:t>
            </a:r>
            <a:r>
              <a:rPr lang="en-US" altLang="zh-CN" sz="2000" dirty="0">
                <a:latin typeface="Times New Roman" panose="02020603050405020304" pitchFamily="18" charset="0"/>
                <a:cs typeface="Times New Roman" panose="02020603050405020304" pitchFamily="18" charset="0"/>
              </a:rPr>
              <a:t>(2)—p</a:t>
            </a:r>
            <a:r>
              <a:rPr lang="en-US" altLang="zh-CN" sz="2000" baseline="-25000" dirty="0">
                <a:latin typeface="Times New Roman" panose="02020603050405020304" pitchFamily="18" charset="0"/>
                <a:cs typeface="Times New Roman" panose="02020603050405020304" pitchFamily="18" charset="0"/>
              </a:rPr>
              <a:t>3/2</a:t>
            </a:r>
            <a:r>
              <a:rPr lang="en-US" altLang="zh-CN" sz="2000" dirty="0">
                <a:latin typeface="Times New Roman" panose="02020603050405020304" pitchFamily="18" charset="0"/>
                <a:cs typeface="Times New Roman" panose="02020603050405020304" pitchFamily="18" charset="0"/>
              </a:rPr>
              <a:t>(4)—d</a:t>
            </a:r>
            <a:r>
              <a:rPr lang="en-US" altLang="zh-CN" sz="2000" baseline="-25000" dirty="0">
                <a:latin typeface="Times New Roman" panose="02020603050405020304" pitchFamily="18" charset="0"/>
                <a:cs typeface="Times New Roman" panose="02020603050405020304" pitchFamily="18" charset="0"/>
              </a:rPr>
              <a:t>3/2</a:t>
            </a:r>
            <a:r>
              <a:rPr lang="en-US" altLang="zh-CN" sz="2000" dirty="0">
                <a:latin typeface="Times New Roman" panose="02020603050405020304" pitchFamily="18" charset="0"/>
                <a:cs typeface="Times New Roman" panose="02020603050405020304" pitchFamily="18" charset="0"/>
              </a:rPr>
              <a:t>(4)—d</a:t>
            </a:r>
            <a:r>
              <a:rPr lang="en-US" altLang="zh-CN" sz="2000" baseline="-25000" dirty="0">
                <a:latin typeface="Times New Roman" panose="02020603050405020304" pitchFamily="18" charset="0"/>
                <a:cs typeface="Times New Roman" panose="02020603050405020304" pitchFamily="18" charset="0"/>
              </a:rPr>
              <a:t>5/2</a:t>
            </a:r>
            <a:r>
              <a:rPr lang="en-US" altLang="zh-CN" sz="2000" dirty="0">
                <a:latin typeface="Times New Roman" panose="02020603050405020304" pitchFamily="18" charset="0"/>
                <a:cs typeface="Times New Roman" panose="02020603050405020304" pitchFamily="18" charset="0"/>
              </a:rPr>
              <a:t>(6)—f</a:t>
            </a:r>
            <a:r>
              <a:rPr lang="en-US" altLang="zh-CN" sz="2000" baseline="-25000" dirty="0">
                <a:latin typeface="Times New Roman" panose="02020603050405020304" pitchFamily="18" charset="0"/>
                <a:cs typeface="Times New Roman" panose="02020603050405020304" pitchFamily="18" charset="0"/>
              </a:rPr>
              <a:t>5/2</a:t>
            </a:r>
            <a:r>
              <a:rPr lang="en-US" altLang="zh-CN" sz="2000" dirty="0">
                <a:latin typeface="Times New Roman" panose="02020603050405020304" pitchFamily="18" charset="0"/>
                <a:cs typeface="Times New Roman" panose="02020603050405020304" pitchFamily="18" charset="0"/>
              </a:rPr>
              <a:t>(6)—f</a:t>
            </a:r>
            <a:r>
              <a:rPr lang="en-US" altLang="zh-CN" sz="2000" baseline="-25000" dirty="0">
                <a:latin typeface="Times New Roman" panose="02020603050405020304" pitchFamily="18" charset="0"/>
                <a:cs typeface="Times New Roman" panose="02020603050405020304" pitchFamily="18" charset="0"/>
              </a:rPr>
              <a:t>7/2</a:t>
            </a:r>
            <a:r>
              <a:rPr lang="en-US" altLang="zh-CN" sz="2000" dirty="0">
                <a:latin typeface="Times New Roman" panose="02020603050405020304" pitchFamily="18" charset="0"/>
                <a:cs typeface="Times New Roman" panose="02020603050405020304" pitchFamily="18" charset="0"/>
              </a:rPr>
              <a:t>(8)</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对于</a:t>
            </a:r>
            <a:r>
              <a:rPr lang="en-US" altLang="zh-CN" sz="2000" dirty="0" err="1">
                <a:latin typeface="Times New Roman" panose="02020603050405020304" pitchFamily="18" charset="0"/>
                <a:cs typeface="Times New Roman" panose="02020603050405020304" pitchFamily="18" charset="0"/>
              </a:rPr>
              <a:t>Ti</a:t>
            </a:r>
            <a:r>
              <a:rPr lang="en-US" altLang="zh-CN" sz="2000" dirty="0">
                <a:latin typeface="Times New Roman" panose="02020603050405020304" pitchFamily="18" charset="0"/>
                <a:cs typeface="Times New Roman" panose="02020603050405020304" pitchFamily="18" charset="0"/>
              </a:rPr>
              <a:t> 2p</a:t>
            </a:r>
            <a:r>
              <a:rPr lang="zh-CN" altLang="en-US" sz="2000" dirty="0">
                <a:latin typeface="Times New Roman" panose="02020603050405020304" pitchFamily="18" charset="0"/>
                <a:cs typeface="Times New Roman" panose="02020603050405020304" pitchFamily="18" charset="0"/>
              </a:rPr>
              <a:t>能级，有显著能量分裂的自旋轨道</a:t>
            </a:r>
            <a:r>
              <a:rPr lang="en-US" altLang="zh-CN" sz="2000"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1/2</a:t>
            </a:r>
            <a:endParaRPr lang="en-US" altLang="zh-CN" sz="2000" baseline="-25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对于</a:t>
            </a:r>
            <a:r>
              <a:rPr lang="en-US" altLang="zh-CN" sz="2000" i="0" dirty="0">
                <a:solidFill>
                  <a:srgbClr val="FF0000"/>
                </a:solidFill>
                <a:latin typeface="Times New Roman" panose="02020603050405020304" pitchFamily="18" charset="0"/>
                <a:cs typeface="Times New Roman" panose="02020603050405020304" pitchFamily="18" charset="0"/>
              </a:rPr>
              <a:t>TiN</a:t>
            </a:r>
            <a:r>
              <a:rPr lang="zh-CN" altLang="en-US" sz="2000" i="0" dirty="0">
                <a:latin typeface="Times New Roman" panose="02020603050405020304" pitchFamily="18" charset="0"/>
                <a:cs typeface="Times New Roman" panose="02020603050405020304" pitchFamily="18" charset="0"/>
              </a:rPr>
              <a:t>，</a:t>
            </a:r>
            <a:r>
              <a:rPr lang="en-US" altLang="zh-CN" sz="2000" i="0" dirty="0">
                <a:latin typeface="Times New Roman" panose="02020603050405020304" pitchFamily="18" charset="0"/>
                <a:cs typeface="Times New Roman" panose="02020603050405020304" pitchFamily="18" charset="0"/>
              </a:rPr>
              <a:t>2p</a:t>
            </a:r>
            <a:r>
              <a:rPr lang="zh-CN" altLang="en-US" sz="2000" dirty="0">
                <a:latin typeface="Times New Roman" panose="02020603050405020304" pitchFamily="18" charset="0"/>
                <a:cs typeface="Times New Roman" panose="02020603050405020304" pitchFamily="18" charset="0"/>
              </a:rPr>
              <a:t>两个简并轨道</a:t>
            </a:r>
            <a:r>
              <a:rPr lang="zh-CN" altLang="en-US" sz="2000" i="0" dirty="0">
                <a:latin typeface="Times New Roman" panose="02020603050405020304" pitchFamily="18" charset="0"/>
                <a:cs typeface="Times New Roman" panose="02020603050405020304" pitchFamily="18" charset="0"/>
              </a:rPr>
              <a:t>能量差为</a:t>
            </a:r>
            <a:r>
              <a:rPr lang="en-US" altLang="zh-CN" sz="2000" i="0" dirty="0">
                <a:latin typeface="Times New Roman" panose="02020603050405020304" pitchFamily="18" charset="0"/>
                <a:cs typeface="Times New Roman" panose="02020603050405020304" pitchFamily="18" charset="0"/>
              </a:rPr>
              <a:t>6.0eV</a:t>
            </a:r>
            <a:r>
              <a:rPr lang="zh-CN" altLang="en-US" sz="2000" i="0" dirty="0">
                <a:latin typeface="Times New Roman" panose="02020603050405020304" pitchFamily="18" charset="0"/>
                <a:cs typeface="Times New Roman" panose="02020603050405020304" pitchFamily="18" charset="0"/>
              </a:rPr>
              <a:t>，对应图中</a:t>
            </a:r>
            <a:r>
              <a:rPr lang="en-US" altLang="zh-CN" sz="2000" i="0" dirty="0">
                <a:latin typeface="Times New Roman" panose="02020603050405020304" pitchFamily="18" charset="0"/>
                <a:cs typeface="Times New Roman" panose="02020603050405020304" pitchFamily="18" charset="0"/>
              </a:rPr>
              <a:t>1</a:t>
            </a:r>
            <a:r>
              <a:rPr lang="zh-CN" altLang="en-US" sz="2000" i="0" dirty="0">
                <a:latin typeface="Times New Roman" panose="02020603050405020304" pitchFamily="18" charset="0"/>
                <a:cs typeface="Times New Roman" panose="02020603050405020304" pitchFamily="18" charset="0"/>
              </a:rPr>
              <a:t>号峰和</a:t>
            </a:r>
            <a:r>
              <a:rPr lang="en-US" altLang="zh-CN" sz="2000" i="0" dirty="0">
                <a:latin typeface="Times New Roman" panose="02020603050405020304" pitchFamily="18" charset="0"/>
                <a:cs typeface="Times New Roman" panose="02020603050405020304" pitchFamily="18" charset="0"/>
              </a:rPr>
              <a:t>3</a:t>
            </a:r>
            <a:r>
              <a:rPr lang="zh-CN" altLang="en-US" sz="2000" i="0" dirty="0">
                <a:latin typeface="Times New Roman" panose="02020603050405020304" pitchFamily="18" charset="0"/>
                <a:cs typeface="Times New Roman" panose="02020603050405020304" pitchFamily="18" charset="0"/>
              </a:rPr>
              <a:t>号峰</a:t>
            </a:r>
            <a:endParaRPr lang="en-US" altLang="zh-CN"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对于</a:t>
            </a:r>
            <a:r>
              <a:rPr lang="en-US" altLang="zh-CN" sz="2000" b="0" i="0" kern="1200" dirty="0">
                <a:solidFill>
                  <a:srgbClr val="00B050"/>
                </a:solidFill>
                <a:effectLst/>
                <a:latin typeface="+mn-lt"/>
                <a:ea typeface="+mn-ea"/>
                <a:cs typeface="+mn-cs"/>
              </a:rPr>
              <a:t>TiO</a:t>
            </a:r>
            <a:r>
              <a:rPr lang="en-US" altLang="zh-CN" sz="2000" b="0" i="0" kern="1200" baseline="-25000" dirty="0">
                <a:solidFill>
                  <a:srgbClr val="00B050"/>
                </a:solidFill>
                <a:effectLst/>
                <a:latin typeface="+mn-lt"/>
                <a:ea typeface="+mn-ea"/>
                <a:cs typeface="+mn-cs"/>
              </a:rPr>
              <a:t>2</a:t>
            </a:r>
            <a:r>
              <a:rPr lang="zh-CN" altLang="en-US" sz="2000" i="0" dirty="0">
                <a:latin typeface="Times New Roman" panose="02020603050405020304" pitchFamily="18" charset="0"/>
                <a:cs typeface="Times New Roman" panose="02020603050405020304" pitchFamily="18" charset="0"/>
              </a:rPr>
              <a:t>，</a:t>
            </a:r>
            <a:r>
              <a:rPr lang="en-US" altLang="zh-CN" sz="2000" i="0" dirty="0">
                <a:latin typeface="Times New Roman" panose="02020603050405020304" pitchFamily="18" charset="0"/>
                <a:cs typeface="Times New Roman" panose="02020603050405020304" pitchFamily="18" charset="0"/>
              </a:rPr>
              <a:t>2p</a:t>
            </a:r>
            <a:r>
              <a:rPr lang="zh-CN" altLang="en-US" sz="2000" dirty="0">
                <a:latin typeface="Times New Roman" panose="02020603050405020304" pitchFamily="18" charset="0"/>
                <a:cs typeface="Times New Roman" panose="02020603050405020304" pitchFamily="18" charset="0"/>
              </a:rPr>
              <a:t>两个简并轨道</a:t>
            </a:r>
            <a:r>
              <a:rPr lang="zh-CN" altLang="en-US" sz="2000" i="0" dirty="0">
                <a:latin typeface="Times New Roman" panose="02020603050405020304" pitchFamily="18" charset="0"/>
                <a:cs typeface="Times New Roman" panose="02020603050405020304" pitchFamily="18" charset="0"/>
              </a:rPr>
              <a:t>能量差为</a:t>
            </a:r>
            <a:r>
              <a:rPr lang="en-US" altLang="zh-CN" sz="2000" dirty="0">
                <a:latin typeface="Times New Roman" panose="02020603050405020304" pitchFamily="18" charset="0"/>
                <a:cs typeface="Times New Roman" panose="02020603050405020304" pitchFamily="18" charset="0"/>
              </a:rPr>
              <a:t>5</a:t>
            </a:r>
            <a:r>
              <a:rPr lang="en-US" altLang="zh-CN" sz="2000" i="0" dirty="0">
                <a:latin typeface="Times New Roman" panose="02020603050405020304" pitchFamily="18" charset="0"/>
                <a:cs typeface="Times New Roman" panose="02020603050405020304" pitchFamily="18" charset="0"/>
              </a:rPr>
              <a:t>.7eV</a:t>
            </a:r>
            <a:r>
              <a:rPr lang="zh-CN" altLang="en-US" sz="2000" i="0" dirty="0">
                <a:latin typeface="Times New Roman" panose="02020603050405020304" pitchFamily="18" charset="0"/>
                <a:cs typeface="Times New Roman" panose="02020603050405020304" pitchFamily="18" charset="0"/>
              </a:rPr>
              <a:t>，对应图中</a:t>
            </a:r>
            <a:r>
              <a:rPr lang="en-US" altLang="zh-CN" sz="2000" dirty="0">
                <a:latin typeface="Times New Roman" panose="02020603050405020304" pitchFamily="18" charset="0"/>
                <a:cs typeface="Times New Roman" panose="02020603050405020304" pitchFamily="18" charset="0"/>
              </a:rPr>
              <a:t>2</a:t>
            </a:r>
            <a:r>
              <a:rPr lang="zh-CN" altLang="en-US" sz="2000" i="0" dirty="0">
                <a:latin typeface="Times New Roman" panose="02020603050405020304" pitchFamily="18" charset="0"/>
                <a:cs typeface="Times New Roman" panose="02020603050405020304" pitchFamily="18" charset="0"/>
              </a:rPr>
              <a:t>号峰和</a:t>
            </a:r>
            <a:r>
              <a:rPr lang="en-US" altLang="zh-CN" sz="2000" dirty="0">
                <a:latin typeface="Times New Roman" panose="02020603050405020304" pitchFamily="18" charset="0"/>
                <a:cs typeface="Times New Roman" panose="02020603050405020304" pitchFamily="18" charset="0"/>
              </a:rPr>
              <a:t>4</a:t>
            </a:r>
            <a:r>
              <a:rPr lang="zh-CN" altLang="en-US" sz="2000" i="0" dirty="0">
                <a:latin typeface="Times New Roman" panose="02020603050405020304" pitchFamily="18" charset="0"/>
                <a:cs typeface="Times New Roman" panose="02020603050405020304" pitchFamily="18" charset="0"/>
              </a:rPr>
              <a:t>号峰</a:t>
            </a:r>
            <a:endParaRPr lang="en-US" altLang="zh-CN" sz="2000" baseline="-25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b="0" i="0" kern="1200" dirty="0" err="1">
                <a:solidFill>
                  <a:srgbClr val="0070C0"/>
                </a:solidFill>
                <a:effectLst/>
                <a:latin typeface="+mn-lt"/>
                <a:ea typeface="+mn-ea"/>
                <a:cs typeface="+mn-cs"/>
              </a:rPr>
              <a:t>TiON</a:t>
            </a:r>
            <a:r>
              <a:rPr lang="zh-CN" altLang="en-US" sz="2000" b="0" i="0" kern="1200" dirty="0">
                <a:effectLst/>
                <a:latin typeface="+mn-lt"/>
                <a:ea typeface="+mn-ea"/>
                <a:cs typeface="+mn-cs"/>
              </a:rPr>
              <a:t>的峰被</a:t>
            </a:r>
            <a:r>
              <a:rPr lang="en-US" altLang="zh-CN" sz="2000" i="0" dirty="0">
                <a:solidFill>
                  <a:srgbClr val="FF0000"/>
                </a:solidFill>
                <a:latin typeface="Times New Roman" panose="02020603050405020304" pitchFamily="18" charset="0"/>
                <a:cs typeface="Times New Roman" panose="02020603050405020304" pitchFamily="18" charset="0"/>
              </a:rPr>
              <a:t>TiN</a:t>
            </a:r>
            <a:r>
              <a:rPr lang="zh-CN" altLang="en-US" sz="2000" i="0" dirty="0">
                <a:latin typeface="Times New Roman" panose="02020603050405020304" pitchFamily="18" charset="0"/>
                <a:cs typeface="Times New Roman" panose="02020603050405020304" pitchFamily="18" charset="0"/>
              </a:rPr>
              <a:t>和</a:t>
            </a:r>
            <a:r>
              <a:rPr lang="en-US" altLang="zh-CN" sz="2000" b="0" i="0" kern="1200" dirty="0">
                <a:solidFill>
                  <a:srgbClr val="00B050"/>
                </a:solidFill>
                <a:effectLst/>
                <a:latin typeface="+mn-lt"/>
                <a:ea typeface="+mn-ea"/>
                <a:cs typeface="+mn-cs"/>
              </a:rPr>
              <a:t>TiO</a:t>
            </a:r>
            <a:r>
              <a:rPr lang="en-US" altLang="zh-CN" sz="2000" b="0" i="0" kern="1200" baseline="-25000" dirty="0">
                <a:solidFill>
                  <a:srgbClr val="00B050"/>
                </a:solidFill>
                <a:effectLst/>
                <a:latin typeface="+mn-lt"/>
                <a:ea typeface="+mn-ea"/>
                <a:cs typeface="+mn-cs"/>
              </a:rPr>
              <a:t>2</a:t>
            </a:r>
            <a:r>
              <a:rPr lang="zh-CN" altLang="en-US" sz="2000" dirty="0">
                <a:latin typeface="+mn-lt"/>
                <a:ea typeface="+mn-ea"/>
              </a:rPr>
              <a:t>的峰掩盖，不能忽略，作为拟合曲线的微调项</a:t>
            </a:r>
            <a:endParaRPr lang="en-US" altLang="zh-CN" sz="2000" i="0" baseline="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226559" y="2860247"/>
            <a:ext cx="4796881" cy="3543929"/>
          </a:xfrm>
          <a:prstGeom prst="rect">
            <a:avLst/>
          </a:prstGeom>
        </p:spPr>
      </p:pic>
      <p:sp>
        <p:nvSpPr>
          <p:cNvPr id="19" name="矩形 18"/>
          <p:cNvSpPr/>
          <p:nvPr/>
        </p:nvSpPr>
        <p:spPr>
          <a:xfrm>
            <a:off x="1670331" y="2832275"/>
            <a:ext cx="58590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1</a:t>
            </a:r>
            <a:endParaRPr lang="en-US" altLang="zh-CN" sz="2400" b="1" dirty="0">
              <a:latin typeface="Times New Roman" panose="02020603050405020304" pitchFamily="18" charset="0"/>
              <a:cs typeface="Times New Roman" panose="02020603050405020304" pitchFamily="18" charset="0"/>
            </a:endParaRPr>
          </a:p>
        </p:txBody>
      </p:sp>
      <p:sp>
        <p:nvSpPr>
          <p:cNvPr id="20" name="矩形 19"/>
          <p:cNvSpPr/>
          <p:nvPr/>
        </p:nvSpPr>
        <p:spPr>
          <a:xfrm>
            <a:off x="2163472" y="2829285"/>
            <a:ext cx="58590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2</a:t>
            </a:r>
            <a:endParaRPr lang="en-US" altLang="zh-CN" sz="2400" b="1" dirty="0">
              <a:latin typeface="Times New Roman" panose="02020603050405020304" pitchFamily="18" charset="0"/>
              <a:cs typeface="Times New Roman" panose="02020603050405020304" pitchFamily="18" charset="0"/>
            </a:endParaRPr>
          </a:p>
        </p:txBody>
      </p:sp>
      <p:sp>
        <p:nvSpPr>
          <p:cNvPr id="21" name="矩形 20"/>
          <p:cNvSpPr/>
          <p:nvPr/>
        </p:nvSpPr>
        <p:spPr>
          <a:xfrm>
            <a:off x="2624556" y="2796289"/>
            <a:ext cx="40576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3</a:t>
            </a:r>
            <a:endParaRPr lang="en-US" altLang="zh-CN" sz="2400" b="1" dirty="0">
              <a:latin typeface="Times New Roman" panose="02020603050405020304" pitchFamily="18" charset="0"/>
              <a:cs typeface="Times New Roman" panose="02020603050405020304" pitchFamily="18" charset="0"/>
            </a:endParaRPr>
          </a:p>
        </p:txBody>
      </p:sp>
      <p:sp>
        <p:nvSpPr>
          <p:cNvPr id="23" name="矩形 22"/>
          <p:cNvSpPr/>
          <p:nvPr/>
        </p:nvSpPr>
        <p:spPr>
          <a:xfrm>
            <a:off x="3030325" y="2834802"/>
            <a:ext cx="40576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4</a:t>
            </a:r>
            <a:endParaRPr lang="en-US" altLang="zh-C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矩形 6"/>
          <p:cNvSpPr>
            <a:spLocks noChangeArrowheads="1"/>
          </p:cNvSpPr>
          <p:nvPr/>
        </p:nvSpPr>
        <p:spPr bwMode="auto">
          <a:xfrm>
            <a:off x="0" y="4902200"/>
            <a:ext cx="12192000" cy="195580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100" name="文本框 8"/>
          <p:cNvSpPr txBox="1">
            <a:spLocks noChangeArrowheads="1"/>
          </p:cNvSpPr>
          <p:nvPr/>
        </p:nvSpPr>
        <p:spPr bwMode="auto">
          <a:xfrm>
            <a:off x="548820" y="1581150"/>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400" b="1" dirty="0">
                <a:solidFill>
                  <a:srgbClr val="9A0000"/>
                </a:solidFill>
                <a:latin typeface="微软雅黑" panose="020B0503020204020204" pitchFamily="34" charset="-122"/>
                <a:ea typeface="微软雅黑" panose="020B0503020204020204" pitchFamily="34" charset="-122"/>
              </a:rPr>
              <a:t>1</a:t>
            </a:r>
            <a:endParaRPr lang="zh-CN" altLang="en-US" sz="34400" b="1" dirty="0">
              <a:solidFill>
                <a:srgbClr val="9A0000"/>
              </a:solidFill>
              <a:latin typeface="微软雅黑" panose="020B0503020204020204" pitchFamily="34" charset="-122"/>
              <a:ea typeface="微软雅黑" panose="020B0503020204020204" pitchFamily="34" charset="-122"/>
            </a:endParaRPr>
          </a:p>
        </p:txBody>
      </p:sp>
      <p:sp>
        <p:nvSpPr>
          <p:cNvPr id="4104" name="文本框 19"/>
          <p:cNvSpPr/>
          <p:nvPr/>
        </p:nvSpPr>
        <p:spPr bwMode="auto">
          <a:xfrm>
            <a:off x="1120847" y="4911725"/>
            <a:ext cx="2063750" cy="915988"/>
          </a:xfrm>
          <a:custGeom>
            <a:avLst/>
            <a:gdLst>
              <a:gd name="T0" fmla="*/ 688967 w 2064307"/>
              <a:gd name="T1" fmla="*/ 0 h 916126"/>
              <a:gd name="T2" fmla="*/ 1377935 w 2064307"/>
              <a:gd name="T3" fmla="*/ 0 h 916126"/>
              <a:gd name="T4" fmla="*/ 1377935 w 2064307"/>
              <a:gd name="T5" fmla="*/ 367329 h 916126"/>
              <a:gd name="T6" fmla="*/ 2062636 w 2064307"/>
              <a:gd name="T7" fmla="*/ 367329 h 916126"/>
              <a:gd name="T8" fmla="*/ 2062636 w 2064307"/>
              <a:gd name="T9" fmla="*/ 915712 h 916126"/>
              <a:gd name="T10" fmla="*/ 0 w 2064307"/>
              <a:gd name="T11" fmla="*/ 915712 h 916126"/>
              <a:gd name="T12" fmla="*/ 0 w 2064307"/>
              <a:gd name="T13" fmla="*/ 367329 h 916126"/>
              <a:gd name="T14" fmla="*/ 688967 w 2064307"/>
              <a:gd name="T15" fmla="*/ 367329 h 916126"/>
              <a:gd name="T16" fmla="*/ 688967 w 2064307"/>
              <a:gd name="T17" fmla="*/ 0 h 916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64307"/>
              <a:gd name="T28" fmla="*/ 0 h 916126"/>
              <a:gd name="T29" fmla="*/ 2064307 w 2064307"/>
              <a:gd name="T30" fmla="*/ 916126 h 9161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64307" h="916126">
                <a:moveTo>
                  <a:pt x="689525" y="0"/>
                </a:moveTo>
                <a:lnTo>
                  <a:pt x="1379051" y="0"/>
                </a:lnTo>
                <a:lnTo>
                  <a:pt x="1379051" y="367494"/>
                </a:lnTo>
                <a:lnTo>
                  <a:pt x="2064307" y="367494"/>
                </a:lnTo>
                <a:lnTo>
                  <a:pt x="2064307" y="916126"/>
                </a:lnTo>
                <a:lnTo>
                  <a:pt x="0" y="916126"/>
                </a:lnTo>
                <a:lnTo>
                  <a:pt x="0" y="367494"/>
                </a:lnTo>
                <a:lnTo>
                  <a:pt x="689525" y="367494"/>
                </a:lnTo>
                <a:lnTo>
                  <a:pt x="689525"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16756" y="384017"/>
            <a:ext cx="2079539" cy="584101"/>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6342" y="3195847"/>
            <a:ext cx="5260154" cy="3412704"/>
          </a:xfrm>
          <a:prstGeom prst="rect">
            <a:avLst/>
          </a:prstGeom>
        </p:spPr>
      </p:pic>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sp>
        <p:nvSpPr>
          <p:cNvPr id="9" name="Rectangle 6"/>
          <p:cNvSpPr>
            <a:spLocks noChangeArrowheads="1"/>
          </p:cNvSpPr>
          <p:nvPr/>
        </p:nvSpPr>
        <p:spPr bwMode="auto">
          <a:xfrm>
            <a:off x="3184597" y="2629465"/>
            <a:ext cx="5260154" cy="90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en-US" altLang="zh-CN" sz="4000" b="1" dirty="0">
                <a:solidFill>
                  <a:srgbClr val="9A0000"/>
                </a:solidFill>
                <a:latin typeface="微软雅黑" panose="020B0503020204020204" pitchFamily="34" charset="-122"/>
                <a:ea typeface="微软雅黑" panose="020B0503020204020204" pitchFamily="34" charset="-122"/>
              </a:rPr>
              <a:t>TiN</a:t>
            </a:r>
            <a:r>
              <a:rPr lang="zh-CN" altLang="en-US" sz="4000" b="1" dirty="0">
                <a:solidFill>
                  <a:srgbClr val="9A0000"/>
                </a:solidFill>
                <a:latin typeface="微软雅黑" panose="020B0503020204020204" pitchFamily="34" charset="-122"/>
                <a:ea typeface="微软雅黑" panose="020B0503020204020204" pitchFamily="34" charset="-122"/>
              </a:rPr>
              <a:t>薄膜材料表征分析</a:t>
            </a:r>
            <a:endParaRPr lang="zh-CN" altLang="en-US" sz="4000" b="1" dirty="0">
              <a:solidFill>
                <a:srgbClr val="9A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单层膜</a:t>
            </a:r>
            <a:r>
              <a:rPr lang="en-US" altLang="zh-CN" sz="2800" b="1" dirty="0" err="1">
                <a:latin typeface="微软雅黑" panose="020B0503020204020204" pitchFamily="34" charset="-122"/>
                <a:ea typeface="微软雅黑" panose="020B0503020204020204" pitchFamily="34" charset="-122"/>
              </a:rPr>
              <a:t>Ti</a:t>
            </a:r>
            <a:r>
              <a:rPr lang="en-US" altLang="zh-CN" sz="2800" b="1" dirty="0">
                <a:latin typeface="微软雅黑" panose="020B0503020204020204" pitchFamily="34" charset="-122"/>
                <a:ea typeface="微软雅黑" panose="020B0503020204020204" pitchFamily="34" charset="-122"/>
              </a:rPr>
              <a:t> 2p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nvGraphicFramePr>
            <p:xfrm>
              <a:off x="354822" y="855663"/>
              <a:ext cx="11482356" cy="1838695"/>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𝒚</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dirty="0">
                              <a:solidFill>
                                <a:schemeClr val="tx1"/>
                              </a:solidFill>
                              <a:cs typeface="Times New Roman" panose="02020603050405020304" pitchFamily="18" charset="0"/>
                            </a:rPr>
                            <a:t>中心轴</a:t>
                          </a:r>
                          <a14:m>
                            <m:oMath xmlns:m="http://schemas.openxmlformats.org/officeDocument/2006/math">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CN" i="1" smtClean="0">
                                      <a:solidFill>
                                        <a:schemeClr val="tx1"/>
                                      </a:solidFill>
                                      <a:latin typeface="Cambria Math" panose="02040503050406030204" pitchFamily="18" charset="0"/>
                                      <a:cs typeface="Times New Roman" panose="02020603050405020304" pitchFamily="18" charset="0"/>
                                    </a:rPr>
                                    <m:t>x</m:t>
                                  </m:r>
                                </m:e>
                                <m:sub>
                                  <m:r>
                                    <m:rPr>
                                      <m:sty m:val="p"/>
                                    </m:rPr>
                                    <a:rPr lang="en-US" altLang="zh-CN" i="1" smtClean="0">
                                      <a:solidFill>
                                        <a:schemeClr val="tx1"/>
                                      </a:solidFill>
                                      <a:latin typeface="Cambria Math" panose="02040503050406030204" pitchFamily="18" charset="0"/>
                                      <a:cs typeface="Times New Roman" panose="02020603050405020304" pitchFamily="18" charset="0"/>
                                    </a:rPr>
                                    <m:t>c</m:t>
                                  </m:r>
                                </m:sub>
                              </m:sSub>
                            </m:oMath>
                          </a14:m>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(eV)</a:t>
                          </a:r>
                          <a:r>
                            <a:rPr lang="zh-CN" altLang="en-US" i="0" dirty="0">
                              <a:solidFill>
                                <a:schemeClr val="tx1"/>
                              </a:solidFill>
                              <a:latin typeface="Times New Roman" panose="02020603050405020304" pitchFamily="18" charset="0"/>
                              <a:cs typeface="Times New Roman" panose="02020603050405020304" pitchFamily="18" charset="0"/>
                            </a:rPr>
                            <a:t> </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TiN(p</a:t>
                          </a:r>
                          <a:r>
                            <a:rPr lang="en-US" altLang="zh-CN" i="0" baseline="-25000" dirty="0">
                              <a:solidFill>
                                <a:srgbClr val="FF0000"/>
                              </a:solidFill>
                              <a:latin typeface="Times New Roman" panose="02020603050405020304" pitchFamily="18" charset="0"/>
                              <a:cs typeface="Times New Roman" panose="02020603050405020304" pitchFamily="18" charset="0"/>
                            </a:rPr>
                            <a:t>3/2</a:t>
                          </a:r>
                          <a:r>
                            <a:rPr lang="en-US" altLang="zh-CN" i="0" dirty="0">
                              <a:solidFill>
                                <a:srgbClr val="FF0000"/>
                              </a:solidFill>
                              <a:latin typeface="Times New Roman" panose="02020603050405020304" pitchFamily="18" charset="0"/>
                              <a:cs typeface="Times New Roman" panose="02020603050405020304" pitchFamily="18" charset="0"/>
                            </a:rPr>
                            <a:t>)</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454.9</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-47.87</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26138.29</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1.360</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455.27(+0.37)</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25319.2061</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B050"/>
                              </a:solidFill>
                              <a:effectLst/>
                              <a:latin typeface="+mn-lt"/>
                              <a:ea typeface="+mn-ea"/>
                              <a:cs typeface="+mn-cs"/>
                            </a:rPr>
                            <a:t>TiO</a:t>
                          </a:r>
                          <a:r>
                            <a:rPr lang="en-US" altLang="zh-CN" sz="1800" b="0" i="0" kern="1200" baseline="-25000" dirty="0">
                              <a:solidFill>
                                <a:srgbClr val="00B050"/>
                              </a:solidFill>
                              <a:effectLst/>
                              <a:latin typeface="+mn-lt"/>
                              <a:ea typeface="+mn-ea"/>
                              <a:cs typeface="+mn-cs"/>
                            </a:rPr>
                            <a:t>2</a:t>
                          </a:r>
                          <a:r>
                            <a:rPr lang="en-US" altLang="zh-CN" sz="1800" b="0" i="0" kern="1200" baseline="0" dirty="0">
                              <a:solidFill>
                                <a:srgbClr val="00B050"/>
                              </a:solidFill>
                              <a:effectLst/>
                              <a:latin typeface="+mn-lt"/>
                              <a:ea typeface="+mn-ea"/>
                              <a:cs typeface="+mn-cs"/>
                            </a:rPr>
                            <a:t>(p</a:t>
                          </a:r>
                          <a:r>
                            <a:rPr lang="en-US" altLang="zh-CN" sz="1800" b="0" i="0" kern="1200" baseline="-25000" dirty="0">
                              <a:solidFill>
                                <a:srgbClr val="00B050"/>
                              </a:solidFill>
                              <a:effectLst/>
                              <a:latin typeface="+mn-lt"/>
                              <a:ea typeface="+mn-ea"/>
                              <a:cs typeface="+mn-cs"/>
                            </a:rPr>
                            <a:t>3/2</a:t>
                          </a:r>
                          <a:r>
                            <a:rPr lang="en-US" altLang="zh-CN" sz="1800" b="0" i="0" kern="1200" baseline="0" dirty="0">
                              <a:solidFill>
                                <a:srgbClr val="00B050"/>
                              </a:solidFill>
                              <a:effectLst/>
                              <a:latin typeface="+mn-lt"/>
                              <a:ea typeface="+mn-ea"/>
                              <a:cs typeface="+mn-cs"/>
                            </a:rPr>
                            <a:t>)</a:t>
                          </a:r>
                          <a:endParaRPr lang="en-US" altLang="zh-CN" i="0" baseline="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458.5</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-47.87</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38459.14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1.463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458.06(-0.44)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37638.8707</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FF0000"/>
                              </a:solidFill>
                              <a:latin typeface="Times New Roman" panose="02020603050405020304" pitchFamily="18" charset="0"/>
                              <a:cs typeface="Times New Roman" panose="02020603050405020304" pitchFamily="18" charset="0"/>
                            </a:rPr>
                            <a:t>TiN(p</a:t>
                          </a:r>
                          <a:r>
                            <a:rPr lang="en-US" altLang="zh-CN" i="0" baseline="-25000" dirty="0">
                              <a:solidFill>
                                <a:srgbClr val="FF0000"/>
                              </a:solidFill>
                              <a:latin typeface="Times New Roman" panose="02020603050405020304" pitchFamily="18" charset="0"/>
                              <a:cs typeface="Times New Roman" panose="02020603050405020304" pitchFamily="18" charset="0"/>
                            </a:rPr>
                            <a:t>1/2</a:t>
                          </a:r>
                          <a:r>
                            <a:rPr lang="en-US" altLang="zh-CN" i="0" dirty="0">
                              <a:solidFill>
                                <a:srgbClr val="FF0000"/>
                              </a:solidFill>
                              <a:latin typeface="Times New Roman" panose="02020603050405020304" pitchFamily="18" charset="0"/>
                              <a:cs typeface="Times New Roman" panose="02020603050405020304" pitchFamily="18" charset="0"/>
                            </a:rPr>
                            <a:t>)</a:t>
                          </a:r>
                          <a:endParaRPr lang="zh-CN" altLang="en-US" i="0" baseline="-25000" dirty="0">
                            <a:solidFill>
                              <a:srgbClr val="0070C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454.9+6.0=460.9</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-47.87</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11454.98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1.341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460.88(-0.02)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10636.3541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B050"/>
                              </a:solidFill>
                              <a:effectLst/>
                              <a:latin typeface="+mn-lt"/>
                              <a:ea typeface="+mn-ea"/>
                              <a:cs typeface="+mn-cs"/>
                            </a:rPr>
                            <a:t>TiO</a:t>
                          </a:r>
                          <a:r>
                            <a:rPr lang="en-US" altLang="zh-CN" sz="1800" b="0" i="0" kern="1200" baseline="-25000" dirty="0">
                              <a:solidFill>
                                <a:srgbClr val="00B050"/>
                              </a:solidFill>
                              <a:effectLst/>
                              <a:latin typeface="+mn-lt"/>
                              <a:ea typeface="+mn-ea"/>
                              <a:cs typeface="+mn-cs"/>
                            </a:rPr>
                            <a:t>2</a:t>
                          </a:r>
                          <a:r>
                            <a:rPr lang="en-US" altLang="zh-CN" sz="1800" b="0" i="0" kern="1200" baseline="0" dirty="0">
                              <a:solidFill>
                                <a:srgbClr val="00B050"/>
                              </a:solidFill>
                              <a:effectLst/>
                              <a:latin typeface="+mn-lt"/>
                              <a:ea typeface="+mn-ea"/>
                              <a:cs typeface="+mn-cs"/>
                            </a:rPr>
                            <a:t>(p</a:t>
                          </a:r>
                          <a:r>
                            <a:rPr lang="en-US" altLang="zh-CN" sz="1800" b="0" i="0" kern="1200" baseline="-25000" dirty="0">
                              <a:solidFill>
                                <a:srgbClr val="00B050"/>
                              </a:solidFill>
                              <a:effectLst/>
                              <a:latin typeface="+mn-lt"/>
                              <a:ea typeface="+mn-ea"/>
                              <a:cs typeface="+mn-cs"/>
                            </a:rPr>
                            <a:t>1/2</a:t>
                          </a:r>
                          <a:r>
                            <a:rPr lang="en-US" altLang="zh-CN" sz="1800" b="0" i="0" kern="1200" baseline="0" dirty="0">
                              <a:solidFill>
                                <a:srgbClr val="00B050"/>
                              </a:solidFill>
                              <a:effectLst/>
                              <a:latin typeface="+mn-lt"/>
                              <a:ea typeface="+mn-ea"/>
                              <a:cs typeface="+mn-cs"/>
                            </a:rPr>
                            <a:t>)</a:t>
                          </a:r>
                          <a:endParaRPr lang="zh-CN" altLang="en-US" i="0" baseline="0" dirty="0">
                            <a:solidFill>
                              <a:srgbClr val="FFC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00B050"/>
                              </a:solidFill>
                            </a:rPr>
                            <a:t>458.5+5.7=464.2</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-47.87</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15111.81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1.821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463.72(-0.48)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14293.2927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27" name="表格 26"/>
              <p:cNvGraphicFramePr>
                <a:graphicFrameLocks noGrp="1"/>
              </p:cNvGraphicFramePr>
              <p:nvPr/>
            </p:nvGraphicFramePr>
            <p:xfrm>
              <a:off x="354822" y="855663"/>
              <a:ext cx="11482356" cy="1838695"/>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36576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TiN(p</a:t>
                          </a:r>
                          <a:r>
                            <a:rPr lang="en-US" altLang="zh-CN" i="0" baseline="-25000" dirty="0">
                              <a:solidFill>
                                <a:srgbClr val="FF0000"/>
                              </a:solidFill>
                              <a:latin typeface="Times New Roman" panose="02020603050405020304" pitchFamily="18" charset="0"/>
                              <a:cs typeface="Times New Roman" panose="02020603050405020304" pitchFamily="18" charset="0"/>
                            </a:rPr>
                            <a:t>3/2</a:t>
                          </a:r>
                          <a:r>
                            <a:rPr lang="en-US" altLang="zh-CN" i="0" dirty="0">
                              <a:solidFill>
                                <a:srgbClr val="FF0000"/>
                              </a:solidFill>
                              <a:latin typeface="Times New Roman" panose="02020603050405020304" pitchFamily="18" charset="0"/>
                              <a:cs typeface="Times New Roman" panose="02020603050405020304" pitchFamily="18" charset="0"/>
                            </a:rPr>
                            <a:t>)</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454.9</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-47.87</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26138.29</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1.360</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455.27(+0.37)</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25319.2061</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B050"/>
                              </a:solidFill>
                              <a:effectLst/>
                              <a:latin typeface="+mn-lt"/>
                              <a:ea typeface="+mn-ea"/>
                              <a:cs typeface="+mn-cs"/>
                            </a:rPr>
                            <a:t>TiO</a:t>
                          </a:r>
                          <a:r>
                            <a:rPr lang="en-US" altLang="zh-CN" sz="1800" b="0" i="0" kern="1200" baseline="-25000" dirty="0">
                              <a:solidFill>
                                <a:srgbClr val="00B050"/>
                              </a:solidFill>
                              <a:effectLst/>
                              <a:latin typeface="+mn-lt"/>
                              <a:ea typeface="+mn-ea"/>
                              <a:cs typeface="+mn-cs"/>
                            </a:rPr>
                            <a:t>2</a:t>
                          </a:r>
                          <a:r>
                            <a:rPr lang="en-US" altLang="zh-CN" sz="1800" b="0" i="0" kern="1200" baseline="0" dirty="0">
                              <a:solidFill>
                                <a:srgbClr val="00B050"/>
                              </a:solidFill>
                              <a:effectLst/>
                              <a:latin typeface="+mn-lt"/>
                              <a:ea typeface="+mn-ea"/>
                              <a:cs typeface="+mn-cs"/>
                            </a:rPr>
                            <a:t>(p</a:t>
                          </a:r>
                          <a:r>
                            <a:rPr lang="en-US" altLang="zh-CN" sz="1800" b="0" i="0" kern="1200" baseline="-25000" dirty="0">
                              <a:solidFill>
                                <a:srgbClr val="00B050"/>
                              </a:solidFill>
                              <a:effectLst/>
                              <a:latin typeface="+mn-lt"/>
                              <a:ea typeface="+mn-ea"/>
                              <a:cs typeface="+mn-cs"/>
                            </a:rPr>
                            <a:t>3/2</a:t>
                          </a:r>
                          <a:r>
                            <a:rPr lang="en-US" altLang="zh-CN" sz="1800" b="0" i="0" kern="1200" baseline="0" dirty="0">
                              <a:solidFill>
                                <a:srgbClr val="00B050"/>
                              </a:solidFill>
                              <a:effectLst/>
                              <a:latin typeface="+mn-lt"/>
                              <a:ea typeface="+mn-ea"/>
                              <a:cs typeface="+mn-cs"/>
                            </a:rPr>
                            <a:t>)</a:t>
                          </a:r>
                          <a:endParaRPr lang="en-US" altLang="zh-CN" i="0" baseline="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458.5</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-47.87</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38459.14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1.463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458.06(-0.44)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37638.8707</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FF0000"/>
                              </a:solidFill>
                              <a:latin typeface="Times New Roman" panose="02020603050405020304" pitchFamily="18" charset="0"/>
                              <a:cs typeface="Times New Roman" panose="02020603050405020304" pitchFamily="18" charset="0"/>
                            </a:rPr>
                            <a:t>TiN(p</a:t>
                          </a:r>
                          <a:r>
                            <a:rPr lang="en-US" altLang="zh-CN" i="0" baseline="-25000" dirty="0">
                              <a:solidFill>
                                <a:srgbClr val="FF0000"/>
                              </a:solidFill>
                              <a:latin typeface="Times New Roman" panose="02020603050405020304" pitchFamily="18" charset="0"/>
                              <a:cs typeface="Times New Roman" panose="02020603050405020304" pitchFamily="18" charset="0"/>
                            </a:rPr>
                            <a:t>1/2</a:t>
                          </a:r>
                          <a:r>
                            <a:rPr lang="en-US" altLang="zh-CN" i="0" dirty="0">
                              <a:solidFill>
                                <a:srgbClr val="FF0000"/>
                              </a:solidFill>
                              <a:latin typeface="Times New Roman" panose="02020603050405020304" pitchFamily="18" charset="0"/>
                              <a:cs typeface="Times New Roman" panose="02020603050405020304" pitchFamily="18" charset="0"/>
                            </a:rPr>
                            <a:t>)</a:t>
                          </a:r>
                          <a:endParaRPr lang="zh-CN" altLang="en-US" i="0" baseline="-25000" dirty="0">
                            <a:solidFill>
                              <a:srgbClr val="0070C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454.9+6.0=460.9</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-47.87</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11454.98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1.341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460.88(-0.02)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10636.3541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rgbClr val="00B050"/>
                              </a:solidFill>
                              <a:effectLst/>
                              <a:latin typeface="+mn-lt"/>
                              <a:ea typeface="+mn-ea"/>
                              <a:cs typeface="+mn-cs"/>
                            </a:rPr>
                            <a:t>TiO</a:t>
                          </a:r>
                          <a:r>
                            <a:rPr lang="en-US" altLang="zh-CN" sz="1800" b="0" i="0" kern="1200" baseline="-25000" dirty="0">
                              <a:solidFill>
                                <a:srgbClr val="00B050"/>
                              </a:solidFill>
                              <a:effectLst/>
                              <a:latin typeface="+mn-lt"/>
                              <a:ea typeface="+mn-ea"/>
                              <a:cs typeface="+mn-cs"/>
                            </a:rPr>
                            <a:t>2</a:t>
                          </a:r>
                          <a:r>
                            <a:rPr lang="en-US" altLang="zh-CN" sz="1800" b="0" i="0" kern="1200" baseline="0" dirty="0">
                              <a:solidFill>
                                <a:srgbClr val="00B050"/>
                              </a:solidFill>
                              <a:effectLst/>
                              <a:latin typeface="+mn-lt"/>
                              <a:ea typeface="+mn-ea"/>
                              <a:cs typeface="+mn-cs"/>
                            </a:rPr>
                            <a:t>(p</a:t>
                          </a:r>
                          <a:r>
                            <a:rPr lang="en-US" altLang="zh-CN" sz="1800" b="0" i="0" kern="1200" baseline="-25000" dirty="0">
                              <a:solidFill>
                                <a:srgbClr val="00B050"/>
                              </a:solidFill>
                              <a:effectLst/>
                              <a:latin typeface="+mn-lt"/>
                              <a:ea typeface="+mn-ea"/>
                              <a:cs typeface="+mn-cs"/>
                            </a:rPr>
                            <a:t>1/2</a:t>
                          </a:r>
                          <a:r>
                            <a:rPr lang="en-US" altLang="zh-CN" sz="1800" b="0" i="0" kern="1200" baseline="0" dirty="0">
                              <a:solidFill>
                                <a:srgbClr val="00B050"/>
                              </a:solidFill>
                              <a:effectLst/>
                              <a:latin typeface="+mn-lt"/>
                              <a:ea typeface="+mn-ea"/>
                              <a:cs typeface="+mn-cs"/>
                            </a:rPr>
                            <a:t>)</a:t>
                          </a:r>
                          <a:endParaRPr lang="zh-CN" altLang="en-US" i="0" baseline="0" dirty="0">
                            <a:solidFill>
                              <a:srgbClr val="FFC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00B050"/>
                              </a:solidFill>
                            </a:rPr>
                            <a:t>458.5+5.7=464.2</a:t>
                          </a:r>
                          <a:endParaRPr lang="zh-CN" alt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-47.87</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15111.81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1.821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463.72(-0.48)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14293.2927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pic>
        <p:nvPicPr>
          <p:cNvPr id="21" name="图片 20"/>
          <p:cNvPicPr>
            <a:picLocks noChangeAspect="1"/>
          </p:cNvPicPr>
          <p:nvPr/>
        </p:nvPicPr>
        <p:blipFill>
          <a:blip r:embed="rId2"/>
          <a:stretch>
            <a:fillRect/>
          </a:stretch>
        </p:blipFill>
        <p:spPr>
          <a:xfrm>
            <a:off x="8889426" y="2919106"/>
            <a:ext cx="3180381" cy="2120254"/>
          </a:xfrm>
          <a:prstGeom prst="rect">
            <a:avLst/>
          </a:prstGeom>
        </p:spPr>
      </p:pic>
      <p:pic>
        <p:nvPicPr>
          <p:cNvPr id="11" name="图片 10"/>
          <p:cNvPicPr>
            <a:picLocks noChangeAspect="1"/>
          </p:cNvPicPr>
          <p:nvPr/>
        </p:nvPicPr>
        <p:blipFill>
          <a:blip r:embed="rId3"/>
          <a:stretch>
            <a:fillRect/>
          </a:stretch>
        </p:blipFill>
        <p:spPr>
          <a:xfrm>
            <a:off x="268942" y="2919106"/>
            <a:ext cx="4709934" cy="3674734"/>
          </a:xfrm>
          <a:prstGeom prst="rect">
            <a:avLst/>
          </a:prstGeom>
        </p:spPr>
      </p:pic>
      <p:pic>
        <p:nvPicPr>
          <p:cNvPr id="13" name="图片 12"/>
          <p:cNvPicPr>
            <a:picLocks noChangeAspect="1"/>
          </p:cNvPicPr>
          <p:nvPr/>
        </p:nvPicPr>
        <p:blipFill>
          <a:blip r:embed="rId4"/>
          <a:stretch>
            <a:fillRect/>
          </a:stretch>
        </p:blipFill>
        <p:spPr>
          <a:xfrm>
            <a:off x="5178178" y="2919104"/>
            <a:ext cx="3904288" cy="2602859"/>
          </a:xfrm>
          <a:prstGeom prst="rect">
            <a:avLst/>
          </a:prstGeom>
        </p:spPr>
      </p:pic>
      <p:sp>
        <p:nvSpPr>
          <p:cNvPr id="30" name="椭圆 29"/>
          <p:cNvSpPr/>
          <p:nvPr/>
        </p:nvSpPr>
        <p:spPr bwMode="auto">
          <a:xfrm>
            <a:off x="7802513" y="3627119"/>
            <a:ext cx="776958" cy="593415"/>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1" name="椭圆 30"/>
          <p:cNvSpPr/>
          <p:nvPr/>
        </p:nvSpPr>
        <p:spPr bwMode="auto">
          <a:xfrm>
            <a:off x="7199227" y="3835873"/>
            <a:ext cx="503635" cy="384660"/>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4" name="椭圆 33"/>
          <p:cNvSpPr/>
          <p:nvPr/>
        </p:nvSpPr>
        <p:spPr bwMode="auto">
          <a:xfrm>
            <a:off x="7296957" y="2725039"/>
            <a:ext cx="811809" cy="620033"/>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5" name="椭圆 34"/>
          <p:cNvSpPr/>
          <p:nvPr/>
        </p:nvSpPr>
        <p:spPr bwMode="auto">
          <a:xfrm>
            <a:off x="6715214" y="3835873"/>
            <a:ext cx="657721" cy="502346"/>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6" name="椭圆 35"/>
          <p:cNvSpPr/>
          <p:nvPr/>
        </p:nvSpPr>
        <p:spPr bwMode="auto">
          <a:xfrm>
            <a:off x="11050170" y="2751657"/>
            <a:ext cx="776958" cy="593415"/>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7" name="椭圆 36"/>
          <p:cNvSpPr/>
          <p:nvPr/>
        </p:nvSpPr>
        <p:spPr bwMode="auto">
          <a:xfrm>
            <a:off x="10164689" y="3132292"/>
            <a:ext cx="776958" cy="593415"/>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8" name="椭圆 37"/>
          <p:cNvSpPr/>
          <p:nvPr/>
        </p:nvSpPr>
        <p:spPr bwMode="auto">
          <a:xfrm>
            <a:off x="10593881" y="3672653"/>
            <a:ext cx="657721" cy="502346"/>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9" name="椭圆 38"/>
          <p:cNvSpPr/>
          <p:nvPr/>
        </p:nvSpPr>
        <p:spPr bwMode="auto">
          <a:xfrm>
            <a:off x="9994596" y="4014895"/>
            <a:ext cx="657721" cy="502346"/>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0" name="椭圆 39"/>
          <p:cNvSpPr/>
          <p:nvPr/>
        </p:nvSpPr>
        <p:spPr bwMode="auto">
          <a:xfrm>
            <a:off x="6874051" y="4338219"/>
            <a:ext cx="597886" cy="490801"/>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4" name="椭圆 43"/>
          <p:cNvSpPr/>
          <p:nvPr/>
        </p:nvSpPr>
        <p:spPr bwMode="auto">
          <a:xfrm>
            <a:off x="7593633" y="4380446"/>
            <a:ext cx="597886" cy="490801"/>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6" name="矩形 45"/>
          <p:cNvSpPr/>
          <p:nvPr/>
        </p:nvSpPr>
        <p:spPr>
          <a:xfrm>
            <a:off x="4852252" y="5455237"/>
            <a:ext cx="6677479" cy="1323439"/>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峰面积比</a:t>
            </a:r>
            <a:endParaRPr lang="en-US" altLang="zh-CN" sz="2000" dirty="0">
              <a:latin typeface="Times New Roman" panose="02020603050405020304" pitchFamily="18" charset="0"/>
              <a:cs typeface="Times New Roman" panose="02020603050405020304" pitchFamily="18" charset="0"/>
            </a:endParaRPr>
          </a:p>
          <a:p>
            <a:pPr lvl="1"/>
            <a:r>
              <a:rPr lang="en-US" altLang="zh-CN" sz="2000" i="0" dirty="0">
                <a:solidFill>
                  <a:srgbClr val="FF0000"/>
                </a:solidFill>
                <a:latin typeface="Times New Roman" panose="02020603050405020304" pitchFamily="18" charset="0"/>
                <a:cs typeface="Times New Roman" panose="02020603050405020304" pitchFamily="18" charset="0"/>
              </a:rPr>
              <a:t>TiN(p</a:t>
            </a:r>
            <a:r>
              <a:rPr lang="en-US" altLang="zh-CN" sz="2000" i="0" baseline="-25000" dirty="0">
                <a:solidFill>
                  <a:srgbClr val="FF0000"/>
                </a:solidFill>
                <a:latin typeface="Times New Roman" panose="02020603050405020304" pitchFamily="18" charset="0"/>
                <a:cs typeface="Times New Roman" panose="02020603050405020304" pitchFamily="18" charset="0"/>
              </a:rPr>
              <a:t>3/2</a:t>
            </a:r>
            <a:r>
              <a:rPr lang="en-US" altLang="zh-CN" sz="2000" i="0" dirty="0">
                <a:solidFill>
                  <a:srgbClr val="FF0000"/>
                </a:solidFill>
                <a:latin typeface="Times New Roman" panose="02020603050405020304" pitchFamily="18" charset="0"/>
                <a:cs typeface="Times New Roman" panose="02020603050405020304" pitchFamily="18" charset="0"/>
              </a:rPr>
              <a:t>) : TiN(p</a:t>
            </a:r>
            <a:r>
              <a:rPr lang="en-US" altLang="zh-CN" sz="2000" i="0" baseline="-25000" dirty="0">
                <a:solidFill>
                  <a:srgbClr val="FF0000"/>
                </a:solidFill>
                <a:latin typeface="Times New Roman" panose="02020603050405020304" pitchFamily="18" charset="0"/>
                <a:cs typeface="Times New Roman" panose="02020603050405020304" pitchFamily="18" charset="0"/>
              </a:rPr>
              <a:t>1/2</a:t>
            </a:r>
            <a:r>
              <a:rPr lang="en-US" altLang="zh-CN" sz="2000" i="0" dirty="0">
                <a:solidFill>
                  <a:srgbClr val="FF0000"/>
                </a:solidFill>
                <a:latin typeface="Times New Roman" panose="02020603050405020304" pitchFamily="18" charset="0"/>
                <a:cs typeface="Times New Roman" panose="02020603050405020304" pitchFamily="18" charset="0"/>
              </a:rPr>
              <a:t>) = 2.38 &gt; 2</a:t>
            </a:r>
            <a:endParaRPr lang="zh-CN" altLang="en-US" sz="2000" i="0" baseline="-25000" dirty="0">
              <a:solidFill>
                <a:srgbClr val="0070C0"/>
              </a:solidFill>
              <a:latin typeface="Times New Roman" panose="02020603050405020304" pitchFamily="18" charset="0"/>
              <a:cs typeface="Times New Roman" panose="02020603050405020304" pitchFamily="18" charset="0"/>
            </a:endParaRPr>
          </a:p>
          <a:p>
            <a:pPr lvl="1"/>
            <a:r>
              <a:rPr lang="en-US" altLang="zh-CN" sz="2000" b="0" i="0" kern="1200" dirty="0">
                <a:solidFill>
                  <a:srgbClr val="00B050"/>
                </a:solidFill>
                <a:effectLst/>
                <a:latin typeface="+mn-lt"/>
                <a:ea typeface="+mn-ea"/>
                <a:cs typeface="+mn-cs"/>
              </a:rPr>
              <a:t>TiO</a:t>
            </a:r>
            <a:r>
              <a:rPr lang="en-US" altLang="zh-CN" sz="2000" b="0" i="0" kern="1200" baseline="-25000" dirty="0">
                <a:solidFill>
                  <a:srgbClr val="00B050"/>
                </a:solidFill>
                <a:effectLst/>
                <a:latin typeface="+mn-lt"/>
                <a:ea typeface="+mn-ea"/>
                <a:cs typeface="+mn-cs"/>
              </a:rPr>
              <a:t>2</a:t>
            </a:r>
            <a:r>
              <a:rPr lang="en-US" altLang="zh-CN" sz="2000" b="0" i="0" kern="1200" baseline="0" dirty="0">
                <a:solidFill>
                  <a:srgbClr val="00B050"/>
                </a:solidFill>
                <a:effectLst/>
                <a:latin typeface="+mn-lt"/>
                <a:ea typeface="+mn-ea"/>
                <a:cs typeface="+mn-cs"/>
              </a:rPr>
              <a:t>(p</a:t>
            </a:r>
            <a:r>
              <a:rPr lang="en-US" altLang="zh-CN" sz="2000" b="0" i="0" kern="1200" baseline="-25000" dirty="0">
                <a:solidFill>
                  <a:srgbClr val="00B050"/>
                </a:solidFill>
                <a:effectLst/>
                <a:latin typeface="+mn-lt"/>
                <a:ea typeface="+mn-ea"/>
                <a:cs typeface="+mn-cs"/>
              </a:rPr>
              <a:t>3/2</a:t>
            </a:r>
            <a:r>
              <a:rPr lang="en-US" altLang="zh-CN" sz="2000" b="0" i="0" kern="1200" baseline="0" dirty="0">
                <a:solidFill>
                  <a:srgbClr val="00B050"/>
                </a:solidFill>
                <a:effectLst/>
                <a:latin typeface="+mn-lt"/>
                <a:ea typeface="+mn-ea"/>
                <a:cs typeface="+mn-cs"/>
              </a:rPr>
              <a:t>) : </a:t>
            </a:r>
            <a:r>
              <a:rPr lang="en-US" altLang="zh-CN" sz="2000" b="0" i="0" kern="1200" dirty="0">
                <a:solidFill>
                  <a:srgbClr val="00B050"/>
                </a:solidFill>
                <a:effectLst/>
                <a:latin typeface="+mn-lt"/>
                <a:ea typeface="+mn-ea"/>
                <a:cs typeface="+mn-cs"/>
              </a:rPr>
              <a:t>TiO</a:t>
            </a:r>
            <a:r>
              <a:rPr lang="en-US" altLang="zh-CN" sz="2000" b="0" i="0" kern="1200" baseline="-25000" dirty="0">
                <a:solidFill>
                  <a:srgbClr val="00B050"/>
                </a:solidFill>
                <a:effectLst/>
                <a:latin typeface="+mn-lt"/>
                <a:ea typeface="+mn-ea"/>
                <a:cs typeface="+mn-cs"/>
              </a:rPr>
              <a:t>2</a:t>
            </a:r>
            <a:r>
              <a:rPr lang="en-US" altLang="zh-CN" sz="2000" b="0" i="0" kern="1200" baseline="0" dirty="0">
                <a:solidFill>
                  <a:srgbClr val="00B050"/>
                </a:solidFill>
                <a:effectLst/>
                <a:latin typeface="+mn-lt"/>
                <a:ea typeface="+mn-ea"/>
                <a:cs typeface="+mn-cs"/>
              </a:rPr>
              <a:t>(p</a:t>
            </a:r>
            <a:r>
              <a:rPr lang="en-US" altLang="zh-CN" sz="2000" b="0" i="0" kern="1200" baseline="-25000" dirty="0">
                <a:solidFill>
                  <a:srgbClr val="00B050"/>
                </a:solidFill>
                <a:effectLst/>
                <a:latin typeface="+mn-lt"/>
                <a:ea typeface="+mn-ea"/>
                <a:cs typeface="+mn-cs"/>
              </a:rPr>
              <a:t>1/2</a:t>
            </a:r>
            <a:r>
              <a:rPr lang="en-US" altLang="zh-CN" sz="2000" b="0" i="0" kern="1200" baseline="0" dirty="0">
                <a:solidFill>
                  <a:srgbClr val="00B050"/>
                </a:solidFill>
                <a:effectLst/>
                <a:latin typeface="+mn-lt"/>
                <a:ea typeface="+mn-ea"/>
                <a:cs typeface="+mn-cs"/>
              </a:rPr>
              <a:t>) = 2.63 &gt; 2</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3/2</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的比例偏高，可能是</a:t>
            </a:r>
            <a:r>
              <a:rPr lang="en-US" altLang="zh-CN" sz="2000" dirty="0" err="1">
                <a:latin typeface="Times New Roman" panose="02020603050405020304" pitchFamily="18" charset="0"/>
                <a:cs typeface="Times New Roman" panose="02020603050405020304" pitchFamily="18" charset="0"/>
              </a:rPr>
              <a:t>Ti</a:t>
            </a:r>
            <a:r>
              <a:rPr lang="zh-CN" altLang="en-US" sz="2000" dirty="0">
                <a:latin typeface="Times New Roman" panose="02020603050405020304" pitchFamily="18" charset="0"/>
                <a:cs typeface="Times New Roman" panose="02020603050405020304" pitchFamily="18" charset="0"/>
              </a:rPr>
              <a:t>有些成分没有考虑</a:t>
            </a:r>
            <a:endParaRPr lang="en-US" altLang="zh-CN" sz="2000" dirty="0">
              <a:latin typeface="Times New Roman" panose="02020603050405020304" pitchFamily="18" charset="0"/>
              <a:cs typeface="Times New Roman" panose="02020603050405020304" pitchFamily="18" charset="0"/>
            </a:endParaRPr>
          </a:p>
        </p:txBody>
      </p:sp>
      <p:sp>
        <p:nvSpPr>
          <p:cNvPr id="19" name="灯片编号占位符 1"/>
          <p:cNvSpPr>
            <a:spLocks noGrp="1"/>
          </p:cNvSpPr>
          <p:nvPr>
            <p:ph type="sldNum" sz="quarter" idx="12"/>
          </p:nvPr>
        </p:nvSpPr>
        <p:spPr>
          <a:xfrm>
            <a:off x="11234056" y="6356350"/>
            <a:ext cx="729343" cy="365125"/>
          </a:xfrm>
        </p:spPr>
        <p:txBody>
          <a:bodyPr/>
          <a:lstStyle/>
          <a:p>
            <a:fld id="{ABB8F404-4D68-4CF1-A1D1-4545FFCFAAD6}" type="slidenum">
              <a:rPr lang="zh-CN" altLang="en-US" smtClean="0"/>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286" y="2724510"/>
            <a:ext cx="4749076" cy="4370771"/>
          </a:xfrm>
          <a:prstGeom prst="rect">
            <a:avLst/>
          </a:prstGeom>
          <a:noFill/>
          <a:extLst>
            <a:ext uri="{909E8E84-426E-40DD-AFC4-6F175D3DCCD1}">
              <a14:hiddenFill xmlns:a14="http://schemas.microsoft.com/office/drawing/2010/main">
                <a:solidFill>
                  <a:srgbClr val="FFFFFF"/>
                </a:solidFill>
              </a14:hiddenFill>
            </a:ext>
          </a:extLst>
        </p:spPr>
      </p:pic>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单层膜能谱分析小结</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 name="灯片编号占位符 1"/>
          <p:cNvSpPr>
            <a:spLocks noGrp="1"/>
          </p:cNvSpPr>
          <p:nvPr>
            <p:ph type="sldNum" sz="quarter" idx="12"/>
          </p:nvPr>
        </p:nvSpPr>
        <p:spPr>
          <a:xfrm>
            <a:off x="11234056" y="6356350"/>
            <a:ext cx="729343" cy="365125"/>
          </a:xfrm>
        </p:spPr>
        <p:txBody>
          <a:bodyPr/>
          <a:lstStyle/>
          <a:p>
            <a:fld id="{ABB8F404-4D68-4CF1-A1D1-4545FFCFAAD6}" type="slidenum">
              <a:rPr lang="zh-CN" altLang="en-US" smtClean="0"/>
            </a:fld>
            <a:endParaRPr lang="zh-CN" altLang="en-US" dirty="0"/>
          </a:p>
        </p:txBody>
      </p:sp>
      <mc:AlternateContent xmlns:mc="http://schemas.openxmlformats.org/markup-compatibility/2006" xmlns:a14="http://schemas.microsoft.com/office/drawing/2010/main">
        <mc:Choice Requires="a14">
          <p:graphicFrame>
            <p:nvGraphicFramePr>
              <p:cNvPr id="22" name="表格 21"/>
              <p:cNvGraphicFramePr>
                <a:graphicFrameLocks noGrp="1"/>
              </p:cNvGraphicFramePr>
              <p:nvPr/>
            </p:nvGraphicFramePr>
            <p:xfrm>
              <a:off x="290286" y="946775"/>
              <a:ext cx="11482358" cy="1777735"/>
            </p:xfrm>
            <a:graphic>
              <a:graphicData uri="http://schemas.openxmlformats.org/drawingml/2006/table">
                <a:tbl>
                  <a:tblPr firstRow="1" bandRow="1">
                    <a:tableStyleId>{5C22544A-7EE6-4342-B048-85BDC9FD1C3A}</a:tableStyleId>
                  </a:tblPr>
                  <a:tblGrid>
                    <a:gridCol w="561885"/>
                    <a:gridCol w="1490827"/>
                    <a:gridCol w="1238491"/>
                    <a:gridCol w="1840375"/>
                    <a:gridCol w="1192192"/>
                    <a:gridCol w="1319514"/>
                    <a:gridCol w="1446836"/>
                    <a:gridCol w="729205"/>
                    <a:gridCol w="717630"/>
                    <a:gridCol w="945403"/>
                  </a:tblGrid>
                  <a:tr h="0">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Name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Peak BE</a:t>
                          </a:r>
                          <a:endPar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Height CPS</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FWHM (eV)</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Area (P) CPS</a:t>
                          </a:r>
                          <a14:m>
                            <m:oMath xmlns:m="http://schemas.openxmlformats.org/officeDocument/2006/math">
                              <m:r>
                                <a:rPr lang="en-US" sz="1800" b="0" i="1" u="none" strike="noStrike"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eV</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Area (N)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Atomic %</a:t>
                          </a:r>
                          <a:endPar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SF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TXFN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fontAlgn="ctr"/>
                          <a:r>
                            <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Ti2p</a:t>
                          </a:r>
                          <a:endPar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rPr>
                            <a:t>458.17</a:t>
                          </a:r>
                          <a:endPar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18610.42</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2.36</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102680</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0.17</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rPr>
                            <a:t>21.16</a:t>
                          </a:r>
                          <a:endPar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7.91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1182.35</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N1s</a:t>
                          </a:r>
                          <a:endPar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397.05</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13920.58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1.23</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25303.3</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0.18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22.64</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1156.05</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C1s</a:t>
                          </a:r>
                          <a:endPar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284.81</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11069.18</a:t>
                          </a:r>
                          <a:endPar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1.38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20433.55</a:t>
                          </a:r>
                          <a:endPar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0.26</a:t>
                          </a:r>
                          <a:endPar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rPr>
                            <a:t>32.29</a:t>
                          </a:r>
                          <a:endPar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1110.87</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O1s</a:t>
                          </a:r>
                          <a:endParaRPr lang="en-US"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529.87</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18874.96</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1.68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42316.67</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0.19</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rPr>
                            <a:t>23.92</a:t>
                          </a:r>
                          <a:endPar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2.93</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1215.51</a:t>
                          </a:r>
                          <a:endPar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22" name="表格 21"/>
              <p:cNvGraphicFramePr>
                <a:graphicFrameLocks noGrp="1"/>
              </p:cNvGraphicFramePr>
              <p:nvPr/>
            </p:nvGraphicFramePr>
            <p:xfrm>
              <a:off x="290286" y="946775"/>
              <a:ext cx="11482358" cy="1777735"/>
            </p:xfrm>
            <a:graphic>
              <a:graphicData uri="http://schemas.openxmlformats.org/drawingml/2006/table">
                <a:tbl>
                  <a:tblPr firstRow="1" bandRow="1">
                    <a:tableStyleId>{5C22544A-7EE6-4342-B048-85BDC9FD1C3A}</a:tableStyleId>
                  </a:tblPr>
                  <a:tblGrid>
                    <a:gridCol w="561885"/>
                    <a:gridCol w="1490827"/>
                    <a:gridCol w="1238491"/>
                    <a:gridCol w="1840375"/>
                    <a:gridCol w="1192192"/>
                    <a:gridCol w="1319514"/>
                    <a:gridCol w="1446836"/>
                    <a:gridCol w="729205"/>
                    <a:gridCol w="717630"/>
                    <a:gridCol w="945403"/>
                  </a:tblGrid>
                  <a:tr h="556260">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Name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Peak BE</a:t>
                          </a:r>
                          <a:endPar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Height CPS</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FWHM (eV)</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Area (N)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Atomic %</a:t>
                          </a:r>
                          <a:endPar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SF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TXFN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fontAlgn="ctr"/>
                          <a:r>
                            <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Ti2p</a:t>
                          </a:r>
                          <a:endPar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rPr>
                            <a:t>458.17</a:t>
                          </a:r>
                          <a:endPar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18610.42</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2.36</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102680</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0.17</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rPr>
                            <a:t>21.16</a:t>
                          </a:r>
                          <a:endPar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7.91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1182.35</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N1s</a:t>
                          </a:r>
                          <a:endPar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397.05</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13920.58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1.23</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25303.3</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0.18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22.64</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1156.05</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C1s</a:t>
                          </a:r>
                          <a:endPar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284.81</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11069.18</a:t>
                          </a:r>
                          <a:endPar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1.38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20433.55</a:t>
                          </a:r>
                          <a:endPar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0.26</a:t>
                          </a:r>
                          <a:endPar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rPr>
                            <a:t>32.29</a:t>
                          </a:r>
                          <a:endPar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1110.87</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O1s</a:t>
                          </a:r>
                          <a:endParaRPr lang="en-US"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529.87</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18874.96</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1.68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42316.67</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0.19</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rPr>
                            <a:t>23.92</a:t>
                          </a:r>
                          <a:endParaRPr lang="en-US" altLang="zh-CN" sz="1800" b="1"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2.93</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1215.51</a:t>
                          </a:r>
                          <a:endPar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mc:AlternateContent xmlns:mc="http://schemas.openxmlformats.org/markup-compatibility/2006">
        <mc:Choice xmlns:a14="http://schemas.microsoft.com/office/drawing/2010/main" Requires="a14">
          <p:sp>
            <p:nvSpPr>
              <p:cNvPr id="23" name="矩形 22"/>
              <p:cNvSpPr/>
              <p:nvPr/>
            </p:nvSpPr>
            <p:spPr>
              <a:xfrm>
                <a:off x="5039362" y="3397170"/>
                <a:ext cx="6677479" cy="3477875"/>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根据</a:t>
                </a:r>
                <a:r>
                  <a:rPr lang="en-US" altLang="zh-CN" sz="2000" dirty="0">
                    <a:latin typeface="Times New Roman" panose="02020603050405020304" pitchFamily="18" charset="0"/>
                    <a:cs typeface="Times New Roman" panose="02020603050405020304" pitchFamily="18" charset="0"/>
                  </a:rPr>
                  <a:t>XPS</a:t>
                </a:r>
                <a:r>
                  <a:rPr lang="zh-CN" altLang="en-US" sz="2000" dirty="0">
                    <a:latin typeface="Times New Roman" panose="02020603050405020304" pitchFamily="18" charset="0"/>
                    <a:cs typeface="Times New Roman" panose="02020603050405020304" pitchFamily="18" charset="0"/>
                  </a:rPr>
                  <a:t>的结果，样品中的除了常规</a:t>
                </a:r>
                <a:r>
                  <a:rPr lang="en-US" altLang="zh-CN" sz="2000" dirty="0" err="1">
                    <a:latin typeface="Times New Roman" panose="02020603050405020304" pitchFamily="18" charset="0"/>
                    <a:cs typeface="Times New Roman" panose="02020603050405020304" pitchFamily="18" charset="0"/>
                  </a:rPr>
                  <a:t>Ti,N,Si</a:t>
                </a:r>
                <a:r>
                  <a:rPr lang="zh-CN" altLang="en-US" sz="2000" dirty="0">
                    <a:latin typeface="Times New Roman" panose="02020603050405020304" pitchFamily="18" charset="0"/>
                    <a:cs typeface="Times New Roman" panose="02020603050405020304" pitchFamily="18" charset="0"/>
                  </a:rPr>
                  <a:t>元素外还有</a:t>
                </a:r>
                <a:r>
                  <a:rPr lang="en-US" altLang="zh-CN" sz="2000" dirty="0">
                    <a:latin typeface="Times New Roman" panose="02020603050405020304" pitchFamily="18" charset="0"/>
                    <a:cs typeface="Times New Roman" panose="02020603050405020304" pitchFamily="18" charset="0"/>
                  </a:rPr>
                  <a:t>C,O</a:t>
                </a:r>
                <a:r>
                  <a:rPr lang="zh-CN" altLang="en-US" sz="2000" dirty="0">
                    <a:latin typeface="Times New Roman" panose="02020603050405020304" pitchFamily="18" charset="0"/>
                    <a:cs typeface="Times New Roman" panose="02020603050405020304" pitchFamily="18" charset="0"/>
                  </a:rPr>
                  <a:t>元素。</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实验当中的副产物主要有</a:t>
                </a:r>
                <a14:m>
                  <m:oMath xmlns:m="http://schemas.openxmlformats.org/officeDocument/2006/math">
                    <m:r>
                      <m:rPr>
                        <m:sty m:val="p"/>
                      </m:rPr>
                      <a:rPr lang="en-US" altLang="zh-CN" sz="2000" b="0" i="0" kern="1200" dirty="0" smtClean="0">
                        <a:effectLst/>
                        <a:latin typeface="Cambria Math" panose="02040503050406030204" pitchFamily="18" charset="0"/>
                        <a:cs typeface="Times New Roman" panose="02020603050405020304" pitchFamily="18" charset="0"/>
                      </a:rPr>
                      <m:t>TiO</m:t>
                    </m:r>
                    <m:r>
                      <a:rPr lang="en-US" altLang="zh-CN" sz="2000" b="0" i="0" kern="1200" baseline="-25000" dirty="0" smtClean="0">
                        <a:effectLst/>
                        <a:latin typeface="Cambria Math" panose="02040503050406030204" pitchFamily="18" charset="0"/>
                        <a:cs typeface="Times New Roman" panose="02020603050405020304" pitchFamily="18" charset="0"/>
                      </a:rPr>
                      <m:t>2</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2000" i="0" dirty="0" smtClean="0">
                        <a:latin typeface="Cambria Math" panose="02040503050406030204" pitchFamily="18" charset="0"/>
                        <a:cs typeface="Times New Roman" panose="02020603050405020304" pitchFamily="18" charset="0"/>
                      </a:rPr>
                      <m:t>Si</m:t>
                    </m:r>
                    <m:r>
                      <a:rPr lang="en-US" altLang="zh-CN" sz="2000" i="0" baseline="-25000" dirty="0" smtClean="0">
                        <a:latin typeface="Cambria Math" panose="02040503050406030204" pitchFamily="18" charset="0"/>
                        <a:cs typeface="Times New Roman" panose="02020603050405020304" pitchFamily="18" charset="0"/>
                      </a:rPr>
                      <m:t>3</m:t>
                    </m:r>
                    <m:r>
                      <m:rPr>
                        <m:sty m:val="p"/>
                      </m:rPr>
                      <a:rPr lang="en-US" altLang="zh-CN" sz="2000" i="0" dirty="0" smtClean="0">
                        <a:latin typeface="Cambria Math" panose="02040503050406030204" pitchFamily="18" charset="0"/>
                        <a:cs typeface="Times New Roman" panose="02020603050405020304" pitchFamily="18" charset="0"/>
                      </a:rPr>
                      <m:t>N</m:t>
                    </m:r>
                    <m:r>
                      <a:rPr lang="en-US" altLang="zh-CN" sz="2000" i="0" baseline="-25000" dirty="0" smtClean="0">
                        <a:latin typeface="Cambria Math" panose="02040503050406030204" pitchFamily="18" charset="0"/>
                        <a:cs typeface="Times New Roman" panose="02020603050405020304" pitchFamily="18" charset="0"/>
                      </a:rPr>
                      <m:t>4</m:t>
                    </m:r>
                  </m:oMath>
                </a14:m>
                <a:r>
                  <a:rPr lang="en-US" altLang="zh-CN" sz="2000" dirty="0">
                    <a:latin typeface="Times New Roman" panose="02020603050405020304" pitchFamily="18" charset="0"/>
                    <a:cs typeface="Times New Roman" panose="02020603050405020304" pitchFamily="18" charset="0"/>
                  </a:rPr>
                  <a:t>,</a:t>
                </a:r>
                <a:r>
                  <a:rPr lang="en-US" altLang="zh-CN" sz="2000" dirty="0">
                    <a:cs typeface="Times New Roman" panose="02020603050405020304" pitchFamily="18" charset="0"/>
                  </a:rPr>
                  <a:t> </a:t>
                </a:r>
                <a14:m>
                  <m:oMath xmlns:m="http://schemas.openxmlformats.org/officeDocument/2006/math">
                    <m:r>
                      <m:rPr>
                        <m:sty m:val="p"/>
                      </m:rPr>
                      <a:rPr lang="en-US" altLang="zh-CN" sz="2000" dirty="0" smtClean="0">
                        <a:latin typeface="Cambria Math" panose="02040503050406030204" pitchFamily="18" charset="0"/>
                        <a:cs typeface="Times New Roman" panose="02020603050405020304" pitchFamily="18" charset="0"/>
                      </a:rPr>
                      <m:t>S</m:t>
                    </m:r>
                    <m:r>
                      <m:rPr>
                        <m:sty m:val="p"/>
                      </m:rPr>
                      <a:rPr lang="en-US" altLang="zh-CN" sz="2000" dirty="0">
                        <a:latin typeface="Cambria Math" panose="02040503050406030204" pitchFamily="18" charset="0"/>
                        <a:cs typeface="Times New Roman" panose="02020603050405020304" pitchFamily="18" charset="0"/>
                      </a:rPr>
                      <m:t>iO</m:t>
                    </m:r>
                    <m:r>
                      <a:rPr lang="en-US" altLang="zh-CN" sz="2000" baseline="-25000" dirty="0">
                        <a:latin typeface="Cambria Math" panose="02040503050406030204" pitchFamily="18" charset="0"/>
                        <a:cs typeface="Times New Roman" panose="02020603050405020304" pitchFamily="18" charset="0"/>
                      </a:rPr>
                      <m:t>2</m:t>
                    </m:r>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碳氧化合物</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TiNO</a:t>
                </a:r>
                <a:r>
                  <a:rPr lang="zh-CN" altLang="en-US" sz="2000" dirty="0">
                    <a:latin typeface="Times New Roman" panose="02020603050405020304" pitchFamily="18" charset="0"/>
                    <a:cs typeface="Times New Roman" panose="02020603050405020304" pitchFamily="18" charset="0"/>
                  </a:rPr>
                  <a:t>化合物以及</a:t>
                </a:r>
                <a:r>
                  <a:rPr lang="en-US" altLang="zh-CN" sz="2000" dirty="0" err="1">
                    <a:latin typeface="Times New Roman" panose="02020603050405020304" pitchFamily="18" charset="0"/>
                    <a:cs typeface="Times New Roman" panose="02020603050405020304" pitchFamily="18" charset="0"/>
                  </a:rPr>
                  <a:t>SiNO</a:t>
                </a:r>
                <a:r>
                  <a:rPr lang="zh-CN" altLang="en-US" sz="2000" dirty="0">
                    <a:latin typeface="Times New Roman" panose="02020603050405020304" pitchFamily="18" charset="0"/>
                    <a:cs typeface="Times New Roman" panose="02020603050405020304" pitchFamily="18" charset="0"/>
                  </a:rPr>
                  <a:t>化合物等。</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样品中的</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元素容易被氧化，可以观察到多种氮的化合态</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较高的结合能态（氧化程度更高）在热力学上是不稳定的。</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Ti</a:t>
                </a:r>
                <a:r>
                  <a:rPr lang="zh-CN" altLang="en-US" sz="2000" dirty="0">
                    <a:latin typeface="Times New Roman" panose="02020603050405020304" pitchFamily="18" charset="0"/>
                    <a:cs typeface="Times New Roman" panose="02020603050405020304" pitchFamily="18" charset="0"/>
                  </a:rPr>
                  <a:t>为过渡金属，对于</a:t>
                </a:r>
                <a:r>
                  <a:rPr lang="en-US" altLang="zh-CN" sz="2000" dirty="0" err="1">
                    <a:latin typeface="Times New Roman" panose="02020603050405020304" pitchFamily="18" charset="0"/>
                    <a:cs typeface="Times New Roman" panose="02020603050405020304" pitchFamily="18" charset="0"/>
                  </a:rPr>
                  <a:t>Ti</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2p</a:t>
                </a:r>
                <a:r>
                  <a:rPr lang="zh-CN" altLang="en-US" sz="2000" dirty="0">
                    <a:latin typeface="Times New Roman" panose="02020603050405020304" pitchFamily="18" charset="0"/>
                    <a:cs typeface="Times New Roman" panose="02020603050405020304" pitchFamily="18" charset="0"/>
                  </a:rPr>
                  <a:t>能谱分析自旋轨道耦合效应不可忽略，其中</a:t>
                </a:r>
                <a:r>
                  <a:rPr lang="en-US" altLang="zh-CN" sz="2000" dirty="0">
                    <a:latin typeface="Times New Roman" panose="02020603050405020304" pitchFamily="18" charset="0"/>
                    <a:cs typeface="Times New Roman" panose="02020603050405020304" pitchFamily="18" charset="0"/>
                  </a:rPr>
                  <a:t>p3/2 </a:t>
                </a:r>
                <a:r>
                  <a:rPr lang="zh-CN" altLang="en-US" sz="2000" dirty="0">
                    <a:latin typeface="Times New Roman" panose="02020603050405020304" pitchFamily="18" charset="0"/>
                    <a:cs typeface="Times New Roman" panose="02020603050405020304" pitchFamily="18" charset="0"/>
                  </a:rPr>
                  <a:t>的比例偏高，可能是</a:t>
                </a:r>
                <a:r>
                  <a:rPr lang="en-US" altLang="zh-CN" sz="2000" dirty="0" err="1">
                    <a:latin typeface="Times New Roman" panose="02020603050405020304" pitchFamily="18" charset="0"/>
                    <a:cs typeface="Times New Roman" panose="02020603050405020304" pitchFamily="18" charset="0"/>
                  </a:rPr>
                  <a:t>Ti</a:t>
                </a:r>
                <a:r>
                  <a:rPr lang="zh-CN" altLang="en-US" sz="2000" dirty="0">
                    <a:latin typeface="Times New Roman" panose="02020603050405020304" pitchFamily="18" charset="0"/>
                    <a:cs typeface="Times New Roman" panose="02020603050405020304" pitchFamily="18" charset="0"/>
                  </a:rPr>
                  <a:t>有些成分没有考虑。</a:t>
                </a:r>
                <a:endParaRPr lang="zh-CN" alt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23" name="矩形 22"/>
              <p:cNvSpPr>
                <a:spLocks noRot="1" noChangeAspect="1" noMove="1" noResize="1" noEditPoints="1" noAdjustHandles="1" noChangeArrowheads="1" noChangeShapeType="1" noTextEdit="1"/>
              </p:cNvSpPr>
              <p:nvPr/>
            </p:nvSpPr>
            <p:spPr>
              <a:xfrm>
                <a:off x="5039362" y="3397170"/>
                <a:ext cx="6677479" cy="3477875"/>
              </a:xfrm>
              <a:prstGeom prst="rect">
                <a:avLst/>
              </a:prstGeom>
              <a:blipFill rotWithShape="1">
                <a:blip r:embed="rId3"/>
                <a:stretch>
                  <a:fillRect t="-16" r="7" b="15"/>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开尔文探针力显微镜（</a:t>
            </a:r>
            <a:r>
              <a:rPr lang="en-US" altLang="zh-CN" sz="2800" b="1" dirty="0">
                <a:latin typeface="微软雅黑" panose="020B0503020204020204" pitchFamily="34" charset="-122"/>
                <a:ea typeface="微软雅黑" panose="020B0503020204020204" pitchFamily="34" charset="-122"/>
              </a:rPr>
              <a:t>Kelvin Probe Force Microscopy</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KPFM</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5" name="文本框 4"/>
          <p:cNvSpPr txBox="1"/>
          <p:nvPr/>
        </p:nvSpPr>
        <p:spPr>
          <a:xfrm>
            <a:off x="775852" y="1614042"/>
            <a:ext cx="10546238" cy="369332"/>
          </a:xfrm>
          <a:prstGeom prst="rect">
            <a:avLst/>
          </a:prstGeom>
          <a:noFill/>
        </p:spPr>
        <p:txBody>
          <a:bodyPr wrap="square">
            <a:spAutoFit/>
          </a:bodyPr>
          <a:lstStyle/>
          <a:p>
            <a:r>
              <a:rPr lang="zh-CN" altLang="en-US" dirty="0"/>
              <a:t>一种基于扫描探针显微镜测量样品表面电势的方法，能够在纳米尺度测量表面电势，具有很高的分辨率</a:t>
            </a:r>
            <a:endParaRPr lang="en-US" altLang="zh-CN" dirty="0"/>
          </a:p>
        </p:txBody>
      </p:sp>
      <p:pic>
        <p:nvPicPr>
          <p:cNvPr id="4" name="图片 3"/>
          <p:cNvPicPr>
            <a:picLocks noChangeAspect="1"/>
          </p:cNvPicPr>
          <p:nvPr/>
        </p:nvPicPr>
        <p:blipFill>
          <a:blip r:embed="rId1"/>
          <a:stretch>
            <a:fillRect/>
          </a:stretch>
        </p:blipFill>
        <p:spPr>
          <a:xfrm>
            <a:off x="1252310" y="2355041"/>
            <a:ext cx="7632656" cy="2332584"/>
          </a:xfrm>
          <a:prstGeom prst="rect">
            <a:avLst/>
          </a:prstGeom>
        </p:spPr>
      </p:pic>
      <p:sp>
        <p:nvSpPr>
          <p:cNvPr id="11" name="文本框 10"/>
          <p:cNvSpPr txBox="1"/>
          <p:nvPr/>
        </p:nvSpPr>
        <p:spPr>
          <a:xfrm>
            <a:off x="1385658" y="5059292"/>
            <a:ext cx="7632656" cy="1200329"/>
          </a:xfrm>
          <a:prstGeom prst="rect">
            <a:avLst/>
          </a:prstGeom>
          <a:noFill/>
        </p:spPr>
        <p:txBody>
          <a:bodyPr wrap="square">
            <a:spAutoFit/>
          </a:bodyPr>
          <a:lstStyle/>
          <a:p>
            <a:r>
              <a:rPr lang="zh-CN" altLang="en-US" dirty="0"/>
              <a:t>第一次扫描（主扫描，</a:t>
            </a:r>
            <a:r>
              <a:rPr lang="en-US" altLang="zh-CN" dirty="0">
                <a:latin typeface="Times New Roman" panose="02020603050405020304" pitchFamily="18" charset="0"/>
                <a:cs typeface="Times New Roman" panose="02020603050405020304" pitchFamily="18" charset="0"/>
              </a:rPr>
              <a:t>Main Scan</a:t>
            </a:r>
            <a:r>
              <a:rPr lang="zh-CN" altLang="en-US" dirty="0"/>
              <a:t>），通过轻敲模式获得样品的表面形貌；第二次扫描（</a:t>
            </a:r>
            <a:r>
              <a:rPr lang="en-US" altLang="zh-CN" dirty="0">
                <a:latin typeface="Times New Roman" panose="02020603050405020304" pitchFamily="18" charset="0"/>
                <a:cs typeface="Times New Roman" panose="02020603050405020304" pitchFamily="18" charset="0"/>
              </a:rPr>
              <a:t>Interleave</a:t>
            </a:r>
            <a:r>
              <a:rPr lang="en-US" altLang="zh-CN" dirty="0"/>
              <a:t> </a:t>
            </a:r>
            <a:r>
              <a:rPr lang="zh-CN" altLang="en-US" dirty="0"/>
              <a:t>扫描，</a:t>
            </a:r>
            <a:r>
              <a:rPr lang="en-US" altLang="zh-CN" dirty="0">
                <a:latin typeface="Times New Roman" panose="02020603050405020304" pitchFamily="18" charset="0"/>
                <a:cs typeface="Times New Roman" panose="02020603050405020304" pitchFamily="18" charset="0"/>
              </a:rPr>
              <a:t>Interleave Scan</a:t>
            </a:r>
            <a:r>
              <a:rPr lang="zh-CN" altLang="en-US" dirty="0"/>
              <a:t>）将探针抬起一定的高度，在探针或样品上加一个交流电压 </a:t>
            </a:r>
            <a:r>
              <a:rPr lang="en-US" altLang="zh-CN" dirty="0">
                <a:latin typeface="Times New Roman" panose="02020603050405020304" pitchFamily="18" charset="0"/>
                <a:cs typeface="Times New Roman" panose="02020603050405020304" pitchFamily="18" charset="0"/>
              </a:rPr>
              <a:t>VAC </a:t>
            </a:r>
            <a:r>
              <a:rPr lang="en-US" altLang="zh-CN" dirty="0" err="1">
                <a:latin typeface="Times New Roman" panose="02020603050405020304" pitchFamily="18" charset="0"/>
                <a:cs typeface="Times New Roman" panose="02020603050405020304" pitchFamily="18" charset="0"/>
              </a:rPr>
              <a:t>sinωt</a:t>
            </a:r>
            <a:r>
              <a:rPr lang="zh-CN" altLang="en-US" dirty="0"/>
              <a:t>，利用第一次扫描得到的形貌信息保持探针和样品之间的垂直距离恒定，对样品的表面电势进行测量。</a:t>
            </a:r>
            <a:endParaRPr lang="zh-CN" altLang="en-US" dirty="0"/>
          </a:p>
        </p:txBody>
      </p:sp>
      <p:sp>
        <p:nvSpPr>
          <p:cNvPr id="8" name="文本框 7"/>
          <p:cNvSpPr txBox="1"/>
          <p:nvPr/>
        </p:nvSpPr>
        <p:spPr>
          <a:xfrm>
            <a:off x="9399905" y="3521333"/>
            <a:ext cx="1792327" cy="461665"/>
          </a:xfrm>
          <a:prstGeom prst="rect">
            <a:avLst/>
          </a:prstGeom>
          <a:noFill/>
        </p:spPr>
        <p:txBody>
          <a:bodyPr wrap="square" rtlCol="0">
            <a:spAutoFit/>
          </a:bodyPr>
          <a:lstStyle/>
          <a:p>
            <a:r>
              <a:rPr lang="en-US" altLang="zh-CN" sz="2400" b="1" dirty="0"/>
              <a:t>Kelvin</a:t>
            </a:r>
            <a:r>
              <a:rPr lang="zh-CN" altLang="en-US" sz="2400" b="1" dirty="0"/>
              <a:t>方法</a:t>
            </a:r>
            <a:endParaRPr lang="zh-CN" altLang="en-US" sz="24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12463" y="332443"/>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AFM——</a:t>
            </a:r>
            <a:r>
              <a:rPr lang="zh-CN" altLang="en-US" sz="2800" b="1" dirty="0">
                <a:latin typeface="微软雅黑" panose="020B0503020204020204" pitchFamily="34" charset="-122"/>
                <a:ea typeface="微软雅黑" panose="020B0503020204020204" pitchFamily="34" charset="-122"/>
              </a:rPr>
              <a:t>校准针尖电势</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5291"/>
          <a:stretch>
            <a:fillRect/>
          </a:stretch>
        </p:blipFill>
        <p:spPr>
          <a:xfrm>
            <a:off x="707914" y="3645025"/>
            <a:ext cx="6089190" cy="2724150"/>
          </a:xfrm>
          <a:prstGeom prst="rect">
            <a:avLst/>
          </a:prstGeom>
        </p:spPr>
      </p:pic>
      <p:sp>
        <p:nvSpPr>
          <p:cNvPr id="10" name="TextBox 8"/>
          <p:cNvSpPr txBox="1"/>
          <p:nvPr/>
        </p:nvSpPr>
        <p:spPr>
          <a:xfrm>
            <a:off x="7536161" y="4198934"/>
            <a:ext cx="3003673" cy="2123658"/>
          </a:xfrm>
          <a:prstGeom prst="rect">
            <a:avLst/>
          </a:prstGeom>
          <a:noFill/>
        </p:spPr>
        <p:txBody>
          <a:bodyPr wrap="square" rtlCol="0">
            <a:spAutoFit/>
          </a:bodyPr>
          <a:lstStyle/>
          <a:p>
            <a:r>
              <a:rPr lang="en-US" altLang="zh-CN" sz="2400" dirty="0" err="1">
                <a:latin typeface="Times New Roman" panose="02020603050405020304" pitchFamily="18" charset="0"/>
                <a:cs typeface="Times New Roman" panose="02020603050405020304" pitchFamily="18" charset="0"/>
              </a:rPr>
              <a:t>W</a:t>
            </a:r>
            <a:r>
              <a:rPr lang="en-US" altLang="zh-CN" sz="1600" dirty="0" err="1">
                <a:latin typeface="Times New Roman" panose="02020603050405020304" pitchFamily="18" charset="0"/>
                <a:cs typeface="Times New Roman" panose="02020603050405020304" pitchFamily="18" charset="0"/>
              </a:rPr>
              <a:t>Au</a:t>
            </a:r>
            <a:r>
              <a:rPr lang="en-US" altLang="zh-CN" sz="2400" dirty="0">
                <a:latin typeface="Times New Roman" panose="02020603050405020304" pitchFamily="18" charset="0"/>
                <a:cs typeface="Times New Roman" panose="02020603050405020304" pitchFamily="18" charset="0"/>
              </a:rPr>
              <a:t>=5.2eV</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V</a:t>
            </a:r>
            <a:r>
              <a:rPr lang="en-US" altLang="zh-CN" sz="1600" dirty="0">
                <a:latin typeface="Times New Roman" panose="02020603050405020304" pitchFamily="18" charset="0"/>
                <a:cs typeface="Times New Roman" panose="02020603050405020304" pitchFamily="18" charset="0"/>
              </a:rPr>
              <a:t>CPD</a:t>
            </a:r>
            <a:r>
              <a:rPr lang="en-US" altLang="zh-CN" sz="2400" dirty="0">
                <a:latin typeface="Times New Roman" panose="02020603050405020304" pitchFamily="18" charset="0"/>
                <a:cs typeface="Times New Roman" panose="02020603050405020304" pitchFamily="18" charset="0"/>
              </a:rPr>
              <a:t>=-0.0116V</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V</a:t>
            </a:r>
            <a:r>
              <a:rPr lang="en-US" altLang="zh-CN" sz="1600" dirty="0">
                <a:latin typeface="Times New Roman" panose="02020603050405020304" pitchFamily="18" charset="0"/>
                <a:cs typeface="Times New Roman" panose="02020603050405020304" pitchFamily="18" charset="0"/>
              </a:rPr>
              <a:t>CPD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W</a:t>
            </a:r>
            <a:r>
              <a:rPr lang="en-US" altLang="zh-CN" dirty="0" err="1">
                <a:latin typeface="Times New Roman" panose="02020603050405020304" pitchFamily="18" charset="0"/>
                <a:cs typeface="Times New Roman" panose="02020603050405020304" pitchFamily="18" charset="0"/>
              </a:rPr>
              <a:t>tip</a:t>
            </a:r>
            <a:r>
              <a:rPr lang="en-US" altLang="zh-CN" sz="2400" dirty="0" err="1">
                <a:latin typeface="Times New Roman" panose="02020603050405020304" pitchFamily="18" charset="0"/>
                <a:cs typeface="Times New Roman" panose="02020603050405020304" pitchFamily="18" charset="0"/>
              </a:rPr>
              <a:t>-W</a:t>
            </a:r>
            <a:r>
              <a:rPr lang="en-US" altLang="zh-CN" dirty="0" err="1">
                <a:latin typeface="Times New Roman" panose="02020603050405020304" pitchFamily="18" charset="0"/>
                <a:cs typeface="Times New Roman" panose="02020603050405020304" pitchFamily="18" charset="0"/>
              </a:rPr>
              <a:t>sample</a:t>
            </a:r>
            <a:r>
              <a:rPr lang="en-US" altLang="zh-CN" sz="2400" dirty="0">
                <a:latin typeface="Times New Roman" panose="02020603050405020304" pitchFamily="18" charset="0"/>
                <a:cs typeface="Times New Roman" panose="02020603050405020304" pitchFamily="18" charset="0"/>
              </a:rPr>
              <a:t>)/e</a:t>
            </a:r>
            <a:endParaRPr lang="en-US" altLang="zh-CN" sz="2400" dirty="0">
              <a:latin typeface="Times New Roman" panose="02020603050405020304" pitchFamily="18" charset="0"/>
              <a:cs typeface="Times New Roman" panose="02020603050405020304" pitchFamily="18" charset="0"/>
            </a:endParaRPr>
          </a:p>
          <a:p>
            <a:r>
              <a:rPr lang="en-US" altLang="zh-CN" sz="2400" dirty="0" err="1">
                <a:latin typeface="Times New Roman" panose="02020603050405020304" pitchFamily="18" charset="0"/>
                <a:cs typeface="Times New Roman" panose="02020603050405020304" pitchFamily="18" charset="0"/>
              </a:rPr>
              <a:t>W</a:t>
            </a:r>
            <a:r>
              <a:rPr lang="en-US" altLang="zh-CN" dirty="0" err="1">
                <a:latin typeface="Times New Roman" panose="02020603050405020304" pitchFamily="18" charset="0"/>
                <a:cs typeface="Times New Roman" panose="02020603050405020304" pitchFamily="18" charset="0"/>
              </a:rPr>
              <a:t>tip</a:t>
            </a:r>
            <a:r>
              <a:rPr lang="en-US" altLang="zh-CN" sz="2400" dirty="0">
                <a:latin typeface="Times New Roman" panose="02020603050405020304" pitchFamily="18" charset="0"/>
                <a:cs typeface="Times New Roman" panose="02020603050405020304" pitchFamily="18" charset="0"/>
              </a:rPr>
              <a:t>=5.19eV</a:t>
            </a:r>
            <a:endParaRPr lang="en-US" altLang="zh-CN" sz="2400" dirty="0">
              <a:latin typeface="Times New Roman" panose="02020603050405020304" pitchFamily="18" charset="0"/>
              <a:cs typeface="Times New Roman" panose="02020603050405020304" pitchFamily="18" charset="0"/>
            </a:endParaRPr>
          </a:p>
          <a:p>
            <a:endParaRPr lang="en-US" altLang="zh-CN" sz="2400" dirty="0"/>
          </a:p>
          <a:p>
            <a:endParaRPr lang="zh-CN" altLang="en-US" sz="1200" dirty="0"/>
          </a:p>
        </p:txBody>
      </p:sp>
      <p:pic>
        <p:nvPicPr>
          <p:cNvPr id="4" name="图片 3"/>
          <p:cNvPicPr>
            <a:picLocks noChangeAspect="1"/>
          </p:cNvPicPr>
          <p:nvPr/>
        </p:nvPicPr>
        <p:blipFill>
          <a:blip r:embed="rId2"/>
          <a:stretch>
            <a:fillRect/>
          </a:stretch>
        </p:blipFill>
        <p:spPr>
          <a:xfrm>
            <a:off x="1950360" y="1195024"/>
            <a:ext cx="8291279" cy="201795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863" y="4947754"/>
            <a:ext cx="1924064" cy="1357322"/>
          </a:xfrm>
          <a:prstGeom prst="rect">
            <a:avLst/>
          </a:prstGeom>
        </p:spPr>
      </p:pic>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AFM</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931" y="4691287"/>
            <a:ext cx="4791528" cy="2030188"/>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2740" y="3004039"/>
            <a:ext cx="4680520" cy="1446792"/>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t="10006" b="19002"/>
          <a:stretch>
            <a:fillRect/>
          </a:stretch>
        </p:blipFill>
        <p:spPr>
          <a:xfrm>
            <a:off x="2878449" y="2566608"/>
            <a:ext cx="2828925" cy="2177363"/>
          </a:xfrm>
          <a:prstGeom prst="rect">
            <a:avLst/>
          </a:prstGeom>
        </p:spPr>
      </p:pic>
      <p:sp>
        <p:nvSpPr>
          <p:cNvPr id="10" name="TextBox 7"/>
          <p:cNvSpPr txBox="1"/>
          <p:nvPr/>
        </p:nvSpPr>
        <p:spPr>
          <a:xfrm>
            <a:off x="2183621" y="5512115"/>
            <a:ext cx="4392488" cy="646331"/>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Roughness</a:t>
            </a:r>
            <a:r>
              <a:rPr lang="en-US" altLang="zh-CN" dirty="0">
                <a:latin typeface="Times New Roman" panose="02020603050405020304" pitchFamily="18" charset="0"/>
                <a:cs typeface="Times New Roman" panose="02020603050405020304" pitchFamily="18" charset="0"/>
              </a:rPr>
              <a:t>   Ra=0.318nm   </a:t>
            </a:r>
            <a:r>
              <a:rPr lang="en-US" altLang="zh-CN" dirty="0" err="1">
                <a:latin typeface="Times New Roman" panose="02020603050405020304" pitchFamily="18" charset="0"/>
                <a:cs typeface="Times New Roman" panose="02020603050405020304" pitchFamily="18" charset="0"/>
              </a:rPr>
              <a:t>Rq</a:t>
            </a:r>
            <a:r>
              <a:rPr lang="en-US" altLang="zh-CN" dirty="0">
                <a:latin typeface="Times New Roman" panose="02020603050405020304" pitchFamily="18" charset="0"/>
                <a:cs typeface="Times New Roman" panose="02020603050405020304" pitchFamily="18" charset="0"/>
              </a:rPr>
              <a:t>=0.401nm</a:t>
            </a:r>
            <a:endParaRPr lang="zh-CN" altLang="en-US" dirty="0">
              <a:latin typeface="Times New Roman" panose="02020603050405020304" pitchFamily="18" charset="0"/>
              <a:cs typeface="Times New Roman" panose="02020603050405020304" pitchFamily="18" charset="0"/>
            </a:endParaRPr>
          </a:p>
          <a:p>
            <a:endParaRPr lang="zh-CN" altLang="en-US" dirty="0"/>
          </a:p>
        </p:txBody>
      </p:sp>
      <p:sp>
        <p:nvSpPr>
          <p:cNvPr id="11" name="TextBox 8"/>
          <p:cNvSpPr txBox="1"/>
          <p:nvPr/>
        </p:nvSpPr>
        <p:spPr>
          <a:xfrm>
            <a:off x="233440" y="3210766"/>
            <a:ext cx="2433732" cy="1107996"/>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V</a:t>
            </a:r>
            <a:r>
              <a:rPr lang="en-US" altLang="zh-CN" sz="1600" dirty="0">
                <a:latin typeface="Times New Roman" panose="02020603050405020304" pitchFamily="18" charset="0"/>
                <a:cs typeface="Times New Roman" panose="02020603050405020304" pitchFamily="18" charset="0"/>
              </a:rPr>
              <a:t>CPD</a:t>
            </a:r>
            <a:r>
              <a:rPr lang="en-US" altLang="zh-CN" sz="2400" dirty="0">
                <a:latin typeface="Times New Roman" panose="02020603050405020304" pitchFamily="18" charset="0"/>
                <a:cs typeface="Times New Roman" panose="02020603050405020304" pitchFamily="18" charset="0"/>
              </a:rPr>
              <a:t>=-0.3518V</a:t>
            </a:r>
            <a:endParaRPr lang="en-US" altLang="zh-CN" sz="2400" dirty="0">
              <a:latin typeface="Times New Roman" panose="02020603050405020304" pitchFamily="18" charset="0"/>
              <a:cs typeface="Times New Roman" panose="02020603050405020304" pitchFamily="18" charset="0"/>
            </a:endParaRPr>
          </a:p>
          <a:p>
            <a:r>
              <a:rPr lang="en-US" altLang="zh-CN" sz="2400" dirty="0" err="1">
                <a:latin typeface="Times New Roman" panose="02020603050405020304" pitchFamily="18" charset="0"/>
                <a:cs typeface="Times New Roman" panose="02020603050405020304" pitchFamily="18" charset="0"/>
              </a:rPr>
              <a:t>W</a:t>
            </a:r>
            <a:r>
              <a:rPr lang="en-US" altLang="zh-CN" sz="1400" dirty="0" err="1">
                <a:latin typeface="Times New Roman" panose="02020603050405020304" pitchFamily="18" charset="0"/>
                <a:cs typeface="Times New Roman" panose="02020603050405020304" pitchFamily="18" charset="0"/>
              </a:rPr>
              <a:t>TiN</a:t>
            </a:r>
            <a:r>
              <a:rPr lang="en-US" altLang="zh-CN" sz="2400" dirty="0">
                <a:latin typeface="Times New Roman" panose="02020603050405020304" pitchFamily="18" charset="0"/>
                <a:cs typeface="Times New Roman" panose="02020603050405020304" pitchFamily="18" charset="0"/>
              </a:rPr>
              <a:t>=4.84eV</a:t>
            </a:r>
            <a:endParaRPr lang="zh-CN" altLang="en-US" sz="2400" dirty="0">
              <a:latin typeface="Times New Roman" panose="02020603050405020304" pitchFamily="18" charset="0"/>
              <a:cs typeface="Times New Roman" panose="02020603050405020304" pitchFamily="18" charset="0"/>
            </a:endParaRPr>
          </a:p>
          <a:p>
            <a:endParaRPr lang="zh-CN" altLang="en-US" dirty="0"/>
          </a:p>
        </p:txBody>
      </p:sp>
      <p:sp>
        <p:nvSpPr>
          <p:cNvPr id="12" name="文本框 11"/>
          <p:cNvSpPr txBox="1"/>
          <p:nvPr/>
        </p:nvSpPr>
        <p:spPr>
          <a:xfrm>
            <a:off x="1861292" y="5019245"/>
            <a:ext cx="4524375" cy="369332"/>
          </a:xfrm>
          <a:prstGeom prst="rect">
            <a:avLst/>
          </a:prstGeom>
          <a:noFill/>
        </p:spPr>
        <p:txBody>
          <a:bodyPr wrap="square">
            <a:spAutoFit/>
          </a:bodyPr>
          <a:lstStyle/>
          <a:p>
            <a:r>
              <a:rPr lang="en-US" altLang="zh-CN" sz="1800" dirty="0">
                <a:effectLst/>
                <a:latin typeface="Times New Roman" panose="02020603050405020304" pitchFamily="18" charset="0"/>
                <a:cs typeface="Times New Roman" panose="02020603050405020304" pitchFamily="18" charset="0"/>
              </a:rPr>
              <a:t>RQ</a:t>
            </a:r>
            <a:r>
              <a:rPr lang="zh-CN" altLang="zh-CN" sz="1800" dirty="0">
                <a:effectLst/>
                <a:ea typeface="等线" panose="02010600030101010101" pitchFamily="2" charset="-122"/>
                <a:cs typeface="Times New Roman" panose="02020603050405020304" pitchFamily="18" charset="0"/>
              </a:rPr>
              <a:t>表示均方根粗糙度，</a:t>
            </a:r>
            <a:r>
              <a:rPr lang="en-US" altLang="zh-CN" dirty="0">
                <a:latin typeface="Times New Roman" panose="02020603050405020304" pitchFamily="18" charset="0"/>
                <a:ea typeface="等线" panose="02010600030101010101" pitchFamily="2" charset="-122"/>
                <a:cs typeface="Times New Roman" panose="02020603050405020304" pitchFamily="18" charset="0"/>
              </a:rPr>
              <a:t>RA</a:t>
            </a:r>
            <a:r>
              <a:rPr lang="zh-CN" altLang="zh-CN" sz="1800" dirty="0">
                <a:effectLst/>
                <a:ea typeface="等线" panose="02010600030101010101" pitchFamily="2" charset="-122"/>
                <a:cs typeface="Times New Roman" panose="02020603050405020304" pitchFamily="18" charset="0"/>
              </a:rPr>
              <a:t>表示平均粗糙度</a:t>
            </a:r>
            <a:endParaRPr lang="zh-CN" altLang="en-US" dirty="0"/>
          </a:p>
        </p:txBody>
      </p:sp>
      <p:pic>
        <p:nvPicPr>
          <p:cNvPr id="3" name="图片 2"/>
          <p:cNvPicPr>
            <a:picLocks noChangeAspect="1"/>
          </p:cNvPicPr>
          <p:nvPr/>
        </p:nvPicPr>
        <p:blipFill>
          <a:blip r:embed="rId5"/>
          <a:stretch>
            <a:fillRect/>
          </a:stretch>
        </p:blipFill>
        <p:spPr>
          <a:xfrm>
            <a:off x="2711042" y="424035"/>
            <a:ext cx="8047417" cy="190211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透射电子显微镜（</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Transmission electron microscope</a:t>
            </a:r>
            <a:r>
              <a:rPr lang="zh-CN" altLang="en-US" sz="2400" b="1" dirty="0">
                <a:solidFill>
                  <a:prstClr val="black"/>
                </a:solidFill>
                <a:latin typeface="微软雅黑" panose="020B0503020204020204" pitchFamily="34" charset="-122"/>
                <a:ea typeface="微软雅黑" panose="020B0503020204020204" pitchFamily="34" charset="-122"/>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sp>
        <p:nvSpPr>
          <p:cNvPr id="9" name="矩形 8"/>
          <p:cNvSpPr/>
          <p:nvPr/>
        </p:nvSpPr>
        <p:spPr>
          <a:xfrm>
            <a:off x="290286" y="985834"/>
            <a:ext cx="8606186" cy="56323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简称透射电镜，是把经加速和聚集的电子束投射到非常薄的样品上，电子与样品中的原子碰撞而改变方向，从而产生立体角散射。散射角的大小与样品的密度、厚度相关，因此可以形成明暗不同的影像，影像将在放大、聚焦后在成像器件上显示出来。</a:t>
            </a:r>
            <a:endPar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由于电子的德布罗意波长非常短，透射电子显微镜的分辨率比光学显微镜高的很多，可以达到</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0.2nm</a:t>
            </a: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，放大倍数为几万～百万倍。因此，使用透射电子显微镜可以用于观察样品的精细结构，甚至可以用于观察仅仅一列原子的结构，比光学显微镜所能够观察到的最小的结构小数万倍。  </a:t>
            </a:r>
            <a:r>
              <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endPar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电子德布罗意波长：</a:t>
            </a:r>
            <a:endPar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000" dirty="0">
              <a:solidFill>
                <a:prstClr val="black"/>
              </a:solidFill>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在放大倍数较低的时候，</a:t>
            </a:r>
            <a:r>
              <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TEM</a:t>
            </a: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成像的对比度主要是由于材料不同的厚度和成分造成对电子的吸收不同而造成的。而当放大率倍数较高的时候，复杂的波动作用会造成成像的亮度的不同，因此需要专业知识来对所得到的像进行分析。通过使用</a:t>
            </a:r>
            <a:r>
              <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TEM</a:t>
            </a: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不同的模式，可以通过物质的化学特性、晶体方向、电子结构、样品造成的电子相移以及通常的对电子吸收对样品成像。 </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10" name="图片 9"/>
          <p:cNvPicPr>
            <a:picLocks noChangeAspect="1"/>
          </p:cNvPicPr>
          <p:nvPr/>
        </p:nvPicPr>
        <p:blipFill rotWithShape="1">
          <a:blip r:embed="rId1"/>
          <a:srcRect b="6212"/>
          <a:stretch>
            <a:fillRect/>
          </a:stretch>
        </p:blipFill>
        <p:spPr>
          <a:xfrm>
            <a:off x="8817504" y="948747"/>
            <a:ext cx="3057525" cy="5368925"/>
          </a:xfrm>
          <a:prstGeom prst="rect">
            <a:avLst/>
          </a:prstGeom>
        </p:spPr>
      </p:pic>
      <p:pic>
        <p:nvPicPr>
          <p:cNvPr id="4" name="Picture 3"/>
          <p:cNvPicPr>
            <a:picLocks noChangeAspect="1"/>
          </p:cNvPicPr>
          <p:nvPr/>
        </p:nvPicPr>
        <p:blipFill>
          <a:blip r:embed="rId2"/>
          <a:stretch>
            <a:fillRect/>
          </a:stretch>
        </p:blipFill>
        <p:spPr>
          <a:xfrm>
            <a:off x="2539056" y="3801989"/>
            <a:ext cx="3086531" cy="113363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扫描透射电子显微镜（</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Scanning Transmission electron microscope</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11522" y="855663"/>
            <a:ext cx="5878877" cy="3746817"/>
          </a:xfrm>
          <a:prstGeom prst="rect">
            <a:avLst/>
          </a:prstGeom>
        </p:spPr>
      </p:pic>
      <p:sp>
        <p:nvSpPr>
          <p:cNvPr id="11" name="TextBox 10"/>
          <p:cNvSpPr txBox="1"/>
          <p:nvPr/>
        </p:nvSpPr>
        <p:spPr>
          <a:xfrm>
            <a:off x="57761" y="1061616"/>
            <a:ext cx="6153760" cy="646331"/>
          </a:xfrm>
          <a:prstGeom prst="rect">
            <a:avLst/>
          </a:prstGeom>
          <a:noFill/>
        </p:spPr>
        <p:txBody>
          <a:bodyPr wrap="square">
            <a:spAutoFit/>
          </a:bodyPr>
          <a:lstStyle/>
          <a:p>
            <a:r>
              <a:rPr lang="en-US" altLang="zh-CN" b="0" i="0" dirty="0">
                <a:solidFill>
                  <a:srgbClr val="202122"/>
                </a:solidFill>
                <a:effectLst/>
                <a:latin typeface="Times New Roman" panose="02020603050405020304" pitchFamily="18" charset="0"/>
                <a:cs typeface="Times New Roman" panose="02020603050405020304" pitchFamily="18" charset="0"/>
              </a:rPr>
              <a:t>TEM</a:t>
            </a:r>
            <a:r>
              <a:rPr lang="zh-CN" altLang="en-US" b="0" i="0" dirty="0">
                <a:solidFill>
                  <a:srgbClr val="202122"/>
                </a:solidFill>
                <a:effectLst/>
                <a:latin typeface="+mn-ea"/>
                <a:ea typeface="+mn-ea"/>
              </a:rPr>
              <a:t>的功能可以通过额外的载物台和探测器进一步扩展，有时并入同一显微镜。</a:t>
            </a:r>
            <a:endParaRPr lang="zh-CN" altLang="en-US" dirty="0">
              <a:latin typeface="+mn-ea"/>
              <a:ea typeface="+mn-ea"/>
            </a:endParaRPr>
          </a:p>
        </p:txBody>
      </p:sp>
      <p:sp>
        <p:nvSpPr>
          <p:cNvPr id="13" name="TextBox 12"/>
          <p:cNvSpPr txBox="1"/>
          <p:nvPr/>
        </p:nvSpPr>
        <p:spPr>
          <a:xfrm>
            <a:off x="57760" y="1908924"/>
            <a:ext cx="6153761" cy="4524315"/>
          </a:xfrm>
          <a:prstGeom prst="rect">
            <a:avLst/>
          </a:prstGeom>
          <a:noFill/>
        </p:spPr>
        <p:txBody>
          <a:bodyPr wrap="square">
            <a:spAutoFit/>
          </a:bodyPr>
          <a:lstStyle/>
          <a:p>
            <a:r>
              <a:rPr lang="zh-CN" altLang="en-US" dirty="0">
                <a:latin typeface="+mn-ea"/>
                <a:ea typeface="+mn-ea"/>
              </a:rPr>
              <a:t>当与合适的检测器结合使用时，</a:t>
            </a:r>
            <a:r>
              <a:rPr lang="en-US" altLang="zh-CN" dirty="0">
                <a:latin typeface="Times New Roman" panose="02020603050405020304" pitchFamily="18" charset="0"/>
                <a:cs typeface="Times New Roman" panose="02020603050405020304" pitchFamily="18" charset="0"/>
              </a:rPr>
              <a:t>TEM</a:t>
            </a:r>
            <a:r>
              <a:rPr lang="zh-CN" altLang="en-US" dirty="0">
                <a:latin typeface="+mn-ea"/>
                <a:ea typeface="+mn-ea"/>
              </a:rPr>
              <a:t>可以通过添加一个系统来修改为扫描透射电子显微镜（</a:t>
            </a:r>
            <a:r>
              <a:rPr lang="en-US" altLang="zh-CN" dirty="0">
                <a:latin typeface="Times New Roman" panose="02020603050405020304" pitchFamily="18" charset="0"/>
                <a:cs typeface="Times New Roman" panose="02020603050405020304" pitchFamily="18" charset="0"/>
              </a:rPr>
              <a:t>STEM</a:t>
            </a:r>
            <a:r>
              <a:rPr lang="zh-CN" altLang="en-US" dirty="0">
                <a:latin typeface="+mn-ea"/>
                <a:ea typeface="+mn-ea"/>
              </a:rPr>
              <a:t>）。扫描线圈用于偏转光束，然后使用电流检测器（例如法拉第杯）收集光束，充当电子计数器。通过将电子计数与扫描光束（称为“探针”）的位置相关联，可以测量光束的透射分量。非透射分量可以通过光束倾斜或使用环形暗场探测器获得。</a:t>
            </a:r>
            <a:endParaRPr lang="zh-CN" altLang="en-US" dirty="0">
              <a:latin typeface="+mn-ea"/>
              <a:ea typeface="+mn-ea"/>
            </a:endParaRPr>
          </a:p>
          <a:p>
            <a:endParaRPr lang="zh-CN" altLang="en-US" dirty="0">
              <a:latin typeface="+mn-ea"/>
              <a:ea typeface="+mn-ea"/>
            </a:endParaRPr>
          </a:p>
          <a:p>
            <a:r>
              <a:rPr lang="zh-CN" altLang="en-US" dirty="0">
                <a:latin typeface="+mn-ea"/>
                <a:ea typeface="+mn-ea"/>
              </a:rPr>
              <a:t>从根本上说，</a:t>
            </a:r>
            <a:r>
              <a:rPr lang="en-US" altLang="zh-CN" dirty="0">
                <a:latin typeface="Times New Roman" panose="02020603050405020304" pitchFamily="18" charset="0"/>
                <a:cs typeface="Times New Roman" panose="02020603050405020304" pitchFamily="18" charset="0"/>
              </a:rPr>
              <a:t>STEM</a:t>
            </a:r>
            <a:r>
              <a:rPr lang="zh-CN" altLang="en-US" dirty="0">
                <a:latin typeface="+mn-ea"/>
                <a:ea typeface="+mn-ea"/>
              </a:rPr>
              <a:t>是一种</a:t>
            </a:r>
            <a:r>
              <a:rPr lang="en-US" altLang="zh-CN" dirty="0">
                <a:latin typeface="Times New Roman" panose="02020603050405020304" pitchFamily="18" charset="0"/>
                <a:cs typeface="Times New Roman" panose="02020603050405020304" pitchFamily="18" charset="0"/>
              </a:rPr>
              <a:t>TEM</a:t>
            </a:r>
            <a:r>
              <a:rPr lang="zh-CN" altLang="en-US" dirty="0">
                <a:latin typeface="+mn-ea"/>
                <a:ea typeface="+mn-ea"/>
              </a:rPr>
              <a:t>，其中电子源和观察点相对于电子束的行进方向进行了切换（如右图）。</a:t>
            </a:r>
            <a:r>
              <a:rPr lang="en-US" altLang="zh-CN" dirty="0">
                <a:latin typeface="Times New Roman" panose="02020603050405020304" pitchFamily="18" charset="0"/>
                <a:cs typeface="Times New Roman" panose="02020603050405020304" pitchFamily="18" charset="0"/>
              </a:rPr>
              <a:t>STEM</a:t>
            </a:r>
            <a:r>
              <a:rPr lang="zh-CN" altLang="en-US" dirty="0">
                <a:latin typeface="+mn-ea"/>
                <a:ea typeface="+mn-ea"/>
              </a:rPr>
              <a:t>仪器有效地依赖于与</a:t>
            </a:r>
            <a:r>
              <a:rPr lang="en-US" altLang="zh-CN" dirty="0">
                <a:latin typeface="Times New Roman" panose="02020603050405020304" pitchFamily="18" charset="0"/>
                <a:cs typeface="Times New Roman" panose="02020603050405020304" pitchFamily="18" charset="0"/>
              </a:rPr>
              <a:t>TEM</a:t>
            </a:r>
            <a:r>
              <a:rPr lang="zh-CN" altLang="en-US" dirty="0">
                <a:latin typeface="+mn-ea"/>
                <a:ea typeface="+mn-ea"/>
              </a:rPr>
              <a:t>相同的光学设置，但在</a:t>
            </a:r>
            <a:r>
              <a:rPr lang="en-US" altLang="zh-CN" dirty="0">
                <a:latin typeface="Times New Roman" panose="02020603050405020304" pitchFamily="18" charset="0"/>
                <a:cs typeface="Times New Roman" panose="02020603050405020304" pitchFamily="18" charset="0"/>
              </a:rPr>
              <a:t>TEM</a:t>
            </a:r>
            <a:r>
              <a:rPr lang="zh-CN" altLang="en-US" dirty="0">
                <a:latin typeface="+mn-ea"/>
                <a:ea typeface="+mn-ea"/>
              </a:rPr>
              <a:t>操作过程中通过翻转电子的行进方向（或反转时间）来操作。</a:t>
            </a:r>
            <a:r>
              <a:rPr lang="en-US" altLang="zh-CN" dirty="0">
                <a:latin typeface="Times New Roman" panose="02020603050405020304" pitchFamily="18" charset="0"/>
                <a:cs typeface="Times New Roman" panose="02020603050405020304" pitchFamily="18" charset="0"/>
              </a:rPr>
              <a:t>STEM</a:t>
            </a:r>
            <a:r>
              <a:rPr lang="zh-CN" altLang="en-US" dirty="0">
                <a:latin typeface="+mn-ea"/>
                <a:ea typeface="+mn-ea"/>
              </a:rPr>
              <a:t>不像</a:t>
            </a:r>
            <a:r>
              <a:rPr lang="en-US" altLang="zh-CN" dirty="0">
                <a:latin typeface="Times New Roman" panose="02020603050405020304" pitchFamily="18" charset="0"/>
                <a:cs typeface="Times New Roman" panose="02020603050405020304" pitchFamily="18" charset="0"/>
              </a:rPr>
              <a:t>TEM</a:t>
            </a:r>
            <a:r>
              <a:rPr lang="zh-CN" altLang="en-US" dirty="0">
                <a:latin typeface="+mn-ea"/>
                <a:ea typeface="+mn-ea"/>
              </a:rPr>
              <a:t>那样使用孔径来控制检测到的电子，而是使用各种具有收集角度的探测器。</a:t>
            </a:r>
            <a:endParaRPr lang="en-US" altLang="zh-CN" dirty="0">
              <a:latin typeface="+mn-ea"/>
              <a:ea typeface="+mn-ea"/>
            </a:endParaRPr>
          </a:p>
          <a:p>
            <a:endParaRPr lang="en-US" altLang="zh-CN" dirty="0">
              <a:latin typeface="+mn-ea"/>
              <a:ea typeface="+mn-ea"/>
            </a:endParaRPr>
          </a:p>
          <a:p>
            <a:r>
              <a:rPr lang="en-US" altLang="zh-CN" dirty="0">
                <a:latin typeface="Times New Roman" panose="02020603050405020304" pitchFamily="18" charset="0"/>
                <a:cs typeface="Times New Roman" panose="02020603050405020304" pitchFamily="18" charset="0"/>
              </a:rPr>
              <a:t>STEM</a:t>
            </a:r>
            <a:r>
              <a:rPr lang="zh-CN" altLang="en-US" dirty="0">
                <a:latin typeface="+mn-ea"/>
                <a:ea typeface="+mn-ea"/>
              </a:rPr>
              <a:t>成像模式有环形暗场与明场成像，暗场模式可用于观察晶格的位错。</a:t>
            </a:r>
            <a:endParaRPr lang="zh-CN" altLang="en-US" dirty="0">
              <a:latin typeface="+mn-ea"/>
              <a:ea typeface="+mn-ea"/>
            </a:endParaRPr>
          </a:p>
        </p:txBody>
      </p:sp>
      <mc:AlternateContent xmlns:mc="http://schemas.openxmlformats.org/markup-compatibility/2006">
        <mc:Choice xmlns:a14="http://schemas.microsoft.com/office/drawing/2010/main" Requires="a14">
          <p:sp>
            <p:nvSpPr>
              <p:cNvPr id="15" name="TextBox 14"/>
              <p:cNvSpPr txBox="1"/>
              <p:nvPr/>
            </p:nvSpPr>
            <p:spPr>
              <a:xfrm>
                <a:off x="6682080" y="4648417"/>
                <a:ext cx="4937760" cy="584775"/>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TEM</a:t>
                </a:r>
                <a:r>
                  <a:rPr lang="zh-CN" altLang="en-US" sz="1600" dirty="0"/>
                  <a:t>（左）和</a:t>
                </a:r>
                <a:r>
                  <a:rPr lang="en-US" altLang="zh-CN" sz="1600" dirty="0">
                    <a:latin typeface="Times New Roman" panose="02020603050405020304" pitchFamily="18" charset="0"/>
                    <a:cs typeface="Times New Roman" panose="02020603050405020304" pitchFamily="18" charset="0"/>
                  </a:rPr>
                  <a:t>STEM</a:t>
                </a:r>
                <a:r>
                  <a:rPr lang="zh-CN" altLang="en-US" sz="1600" dirty="0"/>
                  <a:t>（右）之间光学互易性的原理图。透射电镜中的收敛角</a:t>
                </a:r>
                <a14:m>
                  <m:oMath xmlns:m="http://schemas.openxmlformats.org/officeDocument/2006/math">
                    <m:sSub>
                      <m:sSubPr>
                        <m:ctrlPr>
                          <a:rPr lang="en-US" altLang="zh-CN" sz="1600" i="1" smtClean="0">
                            <a:latin typeface="Cambria Math" panose="02040503050406030204" pitchFamily="18" charset="0"/>
                          </a:rPr>
                        </m:ctrlPr>
                      </m:sSubPr>
                      <m:e>
                        <m:r>
                          <a:rPr lang="zh-CN" altLang="en-US" sz="1600" i="1" smtClean="0">
                            <a:latin typeface="Cambria Math" panose="02040503050406030204" pitchFamily="18" charset="0"/>
                          </a:rPr>
                          <m:t>𝛼</m:t>
                        </m:r>
                      </m:e>
                      <m:sub>
                        <m:r>
                          <a:rPr lang="en-US" altLang="zh-CN" sz="1600" b="0" i="1" smtClean="0">
                            <a:latin typeface="Cambria Math" panose="02040503050406030204" pitchFamily="18" charset="0"/>
                          </a:rPr>
                          <m:t>𝑇</m:t>
                        </m:r>
                      </m:sub>
                    </m:sSub>
                  </m:oMath>
                </a14:m>
                <a:r>
                  <a:rPr lang="zh-CN" altLang="en-US" sz="1600" dirty="0"/>
                  <a:t>，成为 </a:t>
                </a:r>
                <a:r>
                  <a:rPr lang="en-US" altLang="zh-CN" sz="1600" dirty="0">
                    <a:latin typeface="Times New Roman" panose="02020603050405020304" pitchFamily="18" charset="0"/>
                    <a:cs typeface="Times New Roman" panose="02020603050405020304" pitchFamily="18" charset="0"/>
                  </a:rPr>
                  <a:t>STEM</a:t>
                </a:r>
                <a:r>
                  <a:rPr lang="en-US" altLang="zh-CN" sz="1600" dirty="0"/>
                  <a:t> </a:t>
                </a:r>
                <a:r>
                  <a:rPr lang="zh-CN" altLang="en-US" sz="1600" dirty="0"/>
                  <a:t>中的收集角度</a:t>
                </a:r>
                <a14:m>
                  <m:oMath xmlns:m="http://schemas.openxmlformats.org/officeDocument/2006/math">
                    <m:sSub>
                      <m:sSubPr>
                        <m:ctrlPr>
                          <a:rPr lang="en-US" altLang="zh-CN" sz="1600" i="1" dirty="0" smtClean="0">
                            <a:latin typeface="Cambria Math" panose="02040503050406030204" pitchFamily="18" charset="0"/>
                          </a:rPr>
                        </m:ctrlPr>
                      </m:sSubPr>
                      <m:e>
                        <m:r>
                          <a:rPr lang="zh-CN" altLang="en-US" sz="1600" i="1" dirty="0" smtClean="0">
                            <a:latin typeface="Cambria Math" panose="02040503050406030204" pitchFamily="18" charset="0"/>
                          </a:rPr>
                          <m:t>𝛽</m:t>
                        </m:r>
                      </m:e>
                      <m:sub>
                        <m:r>
                          <a:rPr lang="en-US" altLang="zh-CN" sz="1600" b="0" i="1" dirty="0" smtClean="0">
                            <a:latin typeface="Cambria Math" panose="02040503050406030204" pitchFamily="18" charset="0"/>
                          </a:rPr>
                          <m:t>𝑆</m:t>
                        </m:r>
                      </m:sub>
                    </m:sSub>
                  </m:oMath>
                </a14:m>
                <a:endParaRPr lang="zh-CN" altLang="en-US" sz="1600" dirty="0"/>
              </a:p>
            </p:txBody>
          </p:sp>
        </mc:Choice>
        <mc:Fallback>
          <p:sp>
            <p:nvSpPr>
              <p:cNvPr id="15" name="TextBox 14"/>
              <p:cNvSpPr txBox="1">
                <a:spLocks noRot="1" noChangeAspect="1" noMove="1" noResize="1" noEditPoints="1" noAdjustHandles="1" noChangeArrowheads="1" noChangeShapeType="1" noTextEdit="1"/>
              </p:cNvSpPr>
              <p:nvPr/>
            </p:nvSpPr>
            <p:spPr>
              <a:xfrm>
                <a:off x="6682080" y="4648417"/>
                <a:ext cx="4937760" cy="584775"/>
              </a:xfrm>
              <a:prstGeom prst="rect">
                <a:avLst/>
              </a:prstGeom>
              <a:blipFill rotWithShape="1">
                <a:blip r:embed="rId2"/>
                <a:stretch>
                  <a:fillRect l="-12" t="-37" r="12" b="27"/>
                </a:stretch>
              </a:blipFill>
            </p:spPr>
            <p:txBody>
              <a:bodyPr/>
              <a:lstStyle/>
              <a:p>
                <a:r>
                  <a:rPr lang="zh-CN" altLang="en-US">
                    <a:noFill/>
                  </a:rPr>
                  <a:t> </a:t>
                </a:r>
              </a:p>
            </p:txBody>
          </p:sp>
        </mc:Fallback>
      </mc:AlternateContent>
      <p:sp>
        <p:nvSpPr>
          <p:cNvPr id="17" name="TextBox 16"/>
          <p:cNvSpPr txBox="1"/>
          <p:nvPr/>
        </p:nvSpPr>
        <p:spPr>
          <a:xfrm>
            <a:off x="6682080" y="5233192"/>
            <a:ext cx="6126480" cy="338554"/>
          </a:xfrm>
          <a:prstGeom prst="rect">
            <a:avLst/>
          </a:prstGeom>
          <a:noFill/>
        </p:spPr>
        <p:txBody>
          <a:bodyPr wrap="square">
            <a:spAutoFit/>
          </a:bodyPr>
          <a:lstStyle/>
          <a:p>
            <a:r>
              <a:rPr lang="en-US" altLang="zh-CN" sz="1600" b="0" i="0" dirty="0" err="1">
                <a:solidFill>
                  <a:srgbClr val="202122"/>
                </a:solidFill>
                <a:effectLst/>
                <a:latin typeface="Times New Roman" panose="02020603050405020304" pitchFamily="18" charset="0"/>
                <a:cs typeface="Times New Roman" panose="02020603050405020304" pitchFamily="18" charset="0"/>
              </a:rPr>
              <a:t>Hren</a:t>
            </a:r>
            <a:r>
              <a:rPr lang="en-US" altLang="zh-CN" sz="1600" b="0" i="0" dirty="0">
                <a:solidFill>
                  <a:srgbClr val="202122"/>
                </a:solidFill>
                <a:effectLst/>
                <a:latin typeface="Times New Roman" panose="02020603050405020304" pitchFamily="18" charset="0"/>
                <a:cs typeface="Times New Roman" panose="02020603050405020304" pitchFamily="18" charset="0"/>
              </a:rPr>
              <a:t>, John J; Goldstein, Joseph I; Joy, David C, eds. (1979)</a:t>
            </a:r>
            <a:endParaRPr lang="zh-CN"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sp>
        <p:nvSpPr>
          <p:cNvPr id="10" name="TextBox 9"/>
          <p:cNvSpPr txBox="1"/>
          <p:nvPr/>
        </p:nvSpPr>
        <p:spPr>
          <a:xfrm>
            <a:off x="502868" y="855663"/>
            <a:ext cx="10850932" cy="646331"/>
          </a:xfrm>
          <a:prstGeom prst="rect">
            <a:avLst/>
          </a:prstGeom>
          <a:noFill/>
        </p:spPr>
        <p:txBody>
          <a:bodyPr wrap="square">
            <a:spAutoFit/>
          </a:bodyPr>
          <a:lstStyle/>
          <a:p>
            <a:r>
              <a:rPr lang="zh-CN" altLang="en-US" dirty="0"/>
              <a:t>首先利用标尺将结果图中的比例尺定标，再进行膜厚测量。选取分辨率最高段进行多次测量并且取横向</a:t>
            </a:r>
            <a:r>
              <a:rPr lang="en-US" altLang="zh-CN" dirty="0">
                <a:latin typeface="Times New Roman" panose="02020603050405020304" pitchFamily="18" charset="0"/>
                <a:cs typeface="Times New Roman" panose="02020603050405020304" pitchFamily="18" charset="0"/>
              </a:rPr>
              <a:t>500nm</a:t>
            </a:r>
            <a:r>
              <a:rPr lang="zh-CN" altLang="en-US" dirty="0"/>
              <a:t>范围平均以减小误差。</a:t>
            </a:r>
            <a:endParaRPr lang="zh-CN" altLang="en-US" dirty="0"/>
          </a:p>
        </p:txBody>
      </p:sp>
      <p:sp>
        <p:nvSpPr>
          <p:cNvPr id="13" name="对话气泡: 圆角矩形 7"/>
          <p:cNvSpPr/>
          <p:nvPr/>
        </p:nvSpPr>
        <p:spPr>
          <a:xfrm>
            <a:off x="6784496" y="1360629"/>
            <a:ext cx="4854461" cy="3163872"/>
          </a:xfrm>
          <a:prstGeom prst="wedgeRoundRectCallout">
            <a:avLst>
              <a:gd name="adj1" fmla="val -77759"/>
              <a:gd name="adj2" fmla="val 251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p:cNvPicPr>
            <a:picLocks noChangeAspect="1"/>
          </p:cNvPicPr>
          <p:nvPr/>
        </p:nvPicPr>
        <p:blipFill>
          <a:blip r:embed="rId1"/>
          <a:stretch>
            <a:fillRect/>
          </a:stretch>
        </p:blipFill>
        <p:spPr>
          <a:xfrm>
            <a:off x="7083252" y="1644824"/>
            <a:ext cx="4544895" cy="2530401"/>
          </a:xfrm>
          <a:prstGeom prst="rect">
            <a:avLst/>
          </a:prstGeom>
        </p:spPr>
      </p:pic>
      <p:pic>
        <p:nvPicPr>
          <p:cNvPr id="9" name="Picture 8"/>
          <p:cNvPicPr>
            <a:picLocks noChangeAspect="1"/>
          </p:cNvPicPr>
          <p:nvPr/>
        </p:nvPicPr>
        <p:blipFill>
          <a:blip r:embed="rId2"/>
          <a:stretch>
            <a:fillRect/>
          </a:stretch>
        </p:blipFill>
        <p:spPr>
          <a:xfrm>
            <a:off x="145143" y="1633847"/>
            <a:ext cx="5201376" cy="4610743"/>
          </a:xfrm>
          <a:prstGeom prst="rect">
            <a:avLst/>
          </a:prstGeom>
        </p:spPr>
      </p:pic>
      <p:sp>
        <p:nvSpPr>
          <p:cNvPr id="4" name="Rectangle 3"/>
          <p:cNvSpPr/>
          <p:nvPr/>
        </p:nvSpPr>
        <p:spPr>
          <a:xfrm>
            <a:off x="9743440" y="2219144"/>
            <a:ext cx="1574800" cy="69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厚度</a:t>
            </a:r>
            <a:r>
              <a:rPr lang="en-US" altLang="zh-CN" dirty="0"/>
              <a:t>1</a:t>
            </a:r>
            <a:endParaRPr lang="zh-CN" altLang="en-US" dirty="0"/>
          </a:p>
        </p:txBody>
      </p:sp>
      <mc:AlternateContent xmlns:mc="http://schemas.openxmlformats.org/markup-compatibility/2006">
        <mc:Choice xmlns:a14="http://schemas.microsoft.com/office/drawing/2010/main" Requires="a14">
          <p:sp>
            <p:nvSpPr>
              <p:cNvPr id="11" name="TextBox 10"/>
              <p:cNvSpPr txBox="1"/>
              <p:nvPr/>
            </p:nvSpPr>
            <p:spPr>
              <a:xfrm>
                <a:off x="5842474" y="4767262"/>
                <a:ext cx="5475766" cy="1754326"/>
              </a:xfrm>
              <a:prstGeom prst="rect">
                <a:avLst/>
              </a:prstGeom>
              <a:noFill/>
            </p:spPr>
            <p:txBody>
              <a:bodyPr wrap="square">
                <a:spAutoFit/>
              </a:bodyPr>
              <a:lstStyle/>
              <a:p>
                <a:r>
                  <a:rPr lang="zh-CN" altLang="en-US" dirty="0"/>
                  <a:t>由图中我们可以观察到厚度</a:t>
                </a:r>
                <a:r>
                  <a:rPr lang="en-US" altLang="zh-CN" dirty="0"/>
                  <a:t>1</a:t>
                </a:r>
                <a:r>
                  <a:rPr lang="zh-CN" altLang="en-US" dirty="0"/>
                  <a:t>所在的区域，探测强度随膜厚度增加几乎线性减少，说明对于越靠近与空气界面的区域可能会形成其他的如</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TiO</m:t>
                        </m:r>
                      </m:e>
                      <m:sub>
                        <m:r>
                          <a:rPr lang="en-US" altLang="zh-CN" b="0" i="0" smtClean="0">
                            <a:latin typeface="Cambria Math" panose="02040503050406030204" pitchFamily="18" charset="0"/>
                          </a:rPr>
                          <m:t>2</m:t>
                        </m:r>
                      </m:sub>
                    </m:sSub>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TiON</m:t>
                    </m:r>
                  </m:oMath>
                </a14:m>
                <a:r>
                  <a:rPr lang="zh-CN" altLang="en-US" dirty="0"/>
                  <a:t>化合物之类的副产物以及碳污染导致晶格缺陷造成对电子吸收变强或散射角变大，因此收集到的散射电子数降低，导致探测强度变低。</a:t>
                </a:r>
                <a:endParaRPr lang="zh-CN" altLang="en-US" dirty="0"/>
              </a:p>
            </p:txBody>
          </p:sp>
        </mc:Choice>
        <mc:Fallback>
          <p:sp>
            <p:nvSpPr>
              <p:cNvPr id="11" name="TextBox 10"/>
              <p:cNvSpPr txBox="1">
                <a:spLocks noRot="1" noChangeAspect="1" noMove="1" noResize="1" noEditPoints="1" noAdjustHandles="1" noChangeArrowheads="1" noChangeShapeType="1" noTextEdit="1"/>
              </p:cNvSpPr>
              <p:nvPr/>
            </p:nvSpPr>
            <p:spPr>
              <a:xfrm>
                <a:off x="5842474" y="4767262"/>
                <a:ext cx="5475766" cy="1754326"/>
              </a:xfrm>
              <a:prstGeom prst="rect">
                <a:avLst/>
              </a:prstGeom>
              <a:blipFill rotWithShape="1">
                <a:blip r:embed="rId3"/>
                <a:stretch>
                  <a:fillRect l="-9" t="-18" b="8"/>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sp>
        <p:nvSpPr>
          <p:cNvPr id="10" name="TextBox 9"/>
          <p:cNvSpPr txBox="1"/>
          <p:nvPr/>
        </p:nvSpPr>
        <p:spPr>
          <a:xfrm>
            <a:off x="502868" y="855663"/>
            <a:ext cx="10850932" cy="646331"/>
          </a:xfrm>
          <a:prstGeom prst="rect">
            <a:avLst/>
          </a:prstGeom>
          <a:noFill/>
        </p:spPr>
        <p:txBody>
          <a:bodyPr wrap="square">
            <a:spAutoFit/>
          </a:bodyPr>
          <a:lstStyle/>
          <a:p>
            <a:r>
              <a:rPr lang="zh-CN" altLang="en-US" dirty="0"/>
              <a:t>首先利用标尺将结果图中的比例尺定标，再进行膜厚测量。选取分辨率最高段进行多次测量并且取横向</a:t>
            </a:r>
            <a:r>
              <a:rPr lang="en-US" altLang="zh-CN" dirty="0">
                <a:latin typeface="Times New Roman" panose="02020603050405020304" pitchFamily="18" charset="0"/>
                <a:cs typeface="Times New Roman" panose="02020603050405020304" pitchFamily="18" charset="0"/>
              </a:rPr>
              <a:t>500nm</a:t>
            </a:r>
            <a:r>
              <a:rPr lang="zh-CN" altLang="en-US" dirty="0"/>
              <a:t>范围平均以减小误差。</a:t>
            </a:r>
            <a:endParaRPr lang="zh-CN" altLang="en-US" dirty="0"/>
          </a:p>
        </p:txBody>
      </p:sp>
      <p:sp>
        <p:nvSpPr>
          <p:cNvPr id="13" name="对话气泡: 圆角矩形 7"/>
          <p:cNvSpPr/>
          <p:nvPr/>
        </p:nvSpPr>
        <p:spPr>
          <a:xfrm>
            <a:off x="6811851" y="1380019"/>
            <a:ext cx="5085106" cy="3247449"/>
          </a:xfrm>
          <a:prstGeom prst="wedgeRoundRectCallout">
            <a:avLst>
              <a:gd name="adj1" fmla="val -77759"/>
              <a:gd name="adj2" fmla="val 251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p:cNvPicPr>
            <a:picLocks noChangeAspect="1"/>
          </p:cNvPicPr>
          <p:nvPr/>
        </p:nvPicPr>
        <p:blipFill>
          <a:blip r:embed="rId1"/>
          <a:stretch>
            <a:fillRect/>
          </a:stretch>
        </p:blipFill>
        <p:spPr>
          <a:xfrm>
            <a:off x="6949437" y="1659311"/>
            <a:ext cx="4809934" cy="2688864"/>
          </a:xfrm>
          <a:prstGeom prst="rect">
            <a:avLst/>
          </a:prstGeom>
        </p:spPr>
      </p:pic>
      <p:pic>
        <p:nvPicPr>
          <p:cNvPr id="21" name="Picture 20"/>
          <p:cNvPicPr>
            <a:picLocks noChangeAspect="1"/>
          </p:cNvPicPr>
          <p:nvPr/>
        </p:nvPicPr>
        <p:blipFill>
          <a:blip r:embed="rId2"/>
          <a:stretch>
            <a:fillRect/>
          </a:stretch>
        </p:blipFill>
        <p:spPr>
          <a:xfrm>
            <a:off x="249646" y="2001520"/>
            <a:ext cx="5115639" cy="4305901"/>
          </a:xfrm>
          <a:prstGeom prst="rect">
            <a:avLst/>
          </a:prstGeom>
        </p:spPr>
      </p:pic>
      <p:sp>
        <p:nvSpPr>
          <p:cNvPr id="25" name="TextBox 24"/>
          <p:cNvSpPr txBox="1"/>
          <p:nvPr/>
        </p:nvSpPr>
        <p:spPr>
          <a:xfrm>
            <a:off x="6035514" y="4784785"/>
            <a:ext cx="5475766" cy="1477328"/>
          </a:xfrm>
          <a:prstGeom prst="rect">
            <a:avLst/>
          </a:prstGeom>
          <a:noFill/>
        </p:spPr>
        <p:txBody>
          <a:bodyPr wrap="square">
            <a:spAutoFit/>
          </a:bodyPr>
          <a:lstStyle/>
          <a:p>
            <a:r>
              <a:rPr lang="zh-CN" altLang="en-US" dirty="0"/>
              <a:t>我们可以观察到在厚度</a:t>
            </a:r>
            <a:r>
              <a:rPr lang="en-US" altLang="zh-CN" dirty="0"/>
              <a:t>2</a:t>
            </a:r>
            <a:r>
              <a:rPr lang="zh-CN" altLang="en-US" dirty="0"/>
              <a:t>所在区域内，除开厚度</a:t>
            </a:r>
            <a:r>
              <a:rPr lang="en-US" altLang="zh-CN" dirty="0"/>
              <a:t>1</a:t>
            </a:r>
            <a:r>
              <a:rPr lang="zh-CN" altLang="en-US" dirty="0"/>
              <a:t>的部分，其探测强度并没有如开始一样突然变高，而是以一个较大斜率递减，一方面可能是样品摆放角度的原因，另一方面从图中也可以看出，在靠近空气侧的薄膜较为不平整，表面有一定的起伏。</a:t>
            </a:r>
            <a:endParaRPr lang="zh-CN" altLang="en-US" dirty="0"/>
          </a:p>
        </p:txBody>
      </p:sp>
      <p:sp>
        <p:nvSpPr>
          <p:cNvPr id="3" name="Rectangle 2"/>
          <p:cNvSpPr/>
          <p:nvPr/>
        </p:nvSpPr>
        <p:spPr>
          <a:xfrm>
            <a:off x="9982200" y="2324365"/>
            <a:ext cx="1529080" cy="71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厚度</a:t>
            </a:r>
            <a:r>
              <a:rPr lang="en-US" altLang="zh-CN" dirty="0"/>
              <a:t>2</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sp>
        <p:nvSpPr>
          <p:cNvPr id="10" name="TextBox 9"/>
          <p:cNvSpPr txBox="1"/>
          <p:nvPr/>
        </p:nvSpPr>
        <p:spPr>
          <a:xfrm>
            <a:off x="502868" y="855663"/>
            <a:ext cx="10850932" cy="1200329"/>
          </a:xfrm>
          <a:prstGeom prst="rect">
            <a:avLst/>
          </a:prstGeom>
          <a:noFill/>
        </p:spPr>
        <p:txBody>
          <a:bodyPr wrap="square">
            <a:spAutoFit/>
          </a:bodyPr>
          <a:lstStyle/>
          <a:p>
            <a:r>
              <a:rPr lang="zh-CN" altLang="en-US" dirty="0"/>
              <a:t>首先利用标尺将结果图中的比例尺定标，再进行膜厚测量。选取分辨率最高段进行多次测量并且取横向</a:t>
            </a:r>
            <a:r>
              <a:rPr lang="en-US" altLang="zh-CN" dirty="0">
                <a:latin typeface="Times New Roman" panose="02020603050405020304" pitchFamily="18" charset="0"/>
                <a:cs typeface="Times New Roman" panose="02020603050405020304" pitchFamily="18" charset="0"/>
              </a:rPr>
              <a:t>500nm</a:t>
            </a:r>
            <a:r>
              <a:rPr lang="zh-CN" altLang="en-US" dirty="0"/>
              <a:t>范围平均以减小误差。</a:t>
            </a:r>
            <a:endParaRPr lang="en-US" altLang="zh-CN" dirty="0"/>
          </a:p>
          <a:p>
            <a:endParaRPr lang="en-US" altLang="zh-CN" dirty="0"/>
          </a:p>
          <a:p>
            <a:r>
              <a:rPr lang="zh-CN" altLang="en-US" dirty="0"/>
              <a:t>将图像中的两段分别测量结果如下：</a:t>
            </a:r>
            <a:endParaRPr lang="zh-CN" altLang="en-US" dirty="0"/>
          </a:p>
        </p:txBody>
      </p:sp>
      <p:graphicFrame>
        <p:nvGraphicFramePr>
          <p:cNvPr id="3" name="Table 3"/>
          <p:cNvGraphicFramePr>
            <a:graphicFrameLocks noGrp="1"/>
          </p:cNvGraphicFramePr>
          <p:nvPr/>
        </p:nvGraphicFramePr>
        <p:xfrm>
          <a:off x="502866" y="2199210"/>
          <a:ext cx="10480090" cy="1845438"/>
        </p:xfrm>
        <a:graphic>
          <a:graphicData uri="http://schemas.openxmlformats.org/drawingml/2006/table">
            <a:tbl>
              <a:tblPr firstRow="1" bandRow="1">
                <a:tableStyleId>{5C22544A-7EE6-4342-B048-85BDC9FD1C3A}</a:tableStyleId>
              </a:tblPr>
              <a:tblGrid>
                <a:gridCol w="2096018"/>
                <a:gridCol w="2096018"/>
                <a:gridCol w="2096018"/>
                <a:gridCol w="2096018"/>
                <a:gridCol w="2096018"/>
              </a:tblGrid>
              <a:tr h="615146">
                <a:tc>
                  <a:txBody>
                    <a:bodyPr/>
                    <a:lstStyle/>
                    <a:p>
                      <a:r>
                        <a:rPr lang="zh-CN" altLang="en-US" dirty="0"/>
                        <a:t>序号</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zh-CN" altLang="en-US" dirty="0"/>
                        <a:t>平均</a:t>
                      </a:r>
                      <a:endParaRPr lang="zh-CN" altLang="en-US" dirty="0"/>
                    </a:p>
                  </a:txBody>
                  <a:tcPr/>
                </a:tc>
              </a:tr>
              <a:tr h="615146">
                <a:tc>
                  <a:txBody>
                    <a:bodyPr/>
                    <a:lstStyle/>
                    <a:p>
                      <a:r>
                        <a:rPr lang="zh-CN" altLang="en-US" dirty="0"/>
                        <a:t>厚度</a:t>
                      </a:r>
                      <a:r>
                        <a:rPr lang="en-US" altLang="zh-CN" dirty="0"/>
                        <a:t>1(nm)</a:t>
                      </a:r>
                      <a:endParaRPr lang="zh-CN" altLang="en-US" dirty="0"/>
                    </a:p>
                  </a:txBody>
                  <a:tcPr/>
                </a:tc>
                <a:tc>
                  <a:txBody>
                    <a:bodyPr/>
                    <a:lstStyle/>
                    <a:p>
                      <a:r>
                        <a:rPr lang="en-US" altLang="zh-CN" dirty="0"/>
                        <a:t>114.66</a:t>
                      </a:r>
                      <a:endParaRPr lang="zh-CN" altLang="en-US" dirty="0"/>
                    </a:p>
                  </a:txBody>
                  <a:tcPr/>
                </a:tc>
                <a:tc>
                  <a:txBody>
                    <a:bodyPr/>
                    <a:lstStyle/>
                    <a:p>
                      <a:r>
                        <a:rPr lang="en-US" altLang="zh-CN" dirty="0"/>
                        <a:t>114.92</a:t>
                      </a:r>
                      <a:endParaRPr lang="zh-CN" altLang="en-US" dirty="0"/>
                    </a:p>
                  </a:txBody>
                  <a:tcPr/>
                </a:tc>
                <a:tc>
                  <a:txBody>
                    <a:bodyPr/>
                    <a:lstStyle/>
                    <a:p>
                      <a:r>
                        <a:rPr lang="en-US" altLang="zh-CN" dirty="0"/>
                        <a:t>114.20</a:t>
                      </a:r>
                      <a:endParaRPr lang="zh-CN" altLang="en-US" dirty="0"/>
                    </a:p>
                  </a:txBody>
                  <a:tcPr/>
                </a:tc>
                <a:tc>
                  <a:txBody>
                    <a:bodyPr/>
                    <a:lstStyle/>
                    <a:p>
                      <a:r>
                        <a:rPr lang="en-US" altLang="zh-CN" dirty="0"/>
                        <a:t>114.59</a:t>
                      </a:r>
                      <a:endParaRPr lang="zh-CN" altLang="en-US" dirty="0"/>
                    </a:p>
                  </a:txBody>
                  <a:tcPr/>
                </a:tc>
              </a:tr>
              <a:tr h="61514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厚度</a:t>
                      </a:r>
                      <a:r>
                        <a:rPr lang="en-US" altLang="zh-CN" dirty="0"/>
                        <a:t>2(nm)</a:t>
                      </a:r>
                      <a:endParaRPr lang="zh-CN" altLang="en-US" dirty="0"/>
                    </a:p>
                  </a:txBody>
                  <a:tcPr/>
                </a:tc>
                <a:tc>
                  <a:txBody>
                    <a:bodyPr/>
                    <a:lstStyle/>
                    <a:p>
                      <a:r>
                        <a:rPr lang="en-US" altLang="zh-CN" dirty="0"/>
                        <a:t>124.21</a:t>
                      </a:r>
                      <a:endParaRPr lang="zh-CN" altLang="en-US" dirty="0"/>
                    </a:p>
                  </a:txBody>
                  <a:tcPr/>
                </a:tc>
                <a:tc>
                  <a:txBody>
                    <a:bodyPr/>
                    <a:lstStyle/>
                    <a:p>
                      <a:r>
                        <a:rPr lang="en-US" altLang="zh-CN" dirty="0"/>
                        <a:t>123.03</a:t>
                      </a:r>
                      <a:endParaRPr lang="zh-CN" altLang="en-US" dirty="0"/>
                    </a:p>
                  </a:txBody>
                  <a:tcPr/>
                </a:tc>
                <a:tc>
                  <a:txBody>
                    <a:bodyPr/>
                    <a:lstStyle/>
                    <a:p>
                      <a:r>
                        <a:rPr lang="en-US" altLang="zh-CN" dirty="0"/>
                        <a:t>125.60</a:t>
                      </a:r>
                      <a:endParaRPr lang="zh-CN" altLang="en-US" dirty="0"/>
                    </a:p>
                  </a:txBody>
                  <a:tcPr/>
                </a:tc>
                <a:tc>
                  <a:txBody>
                    <a:bodyPr/>
                    <a:lstStyle/>
                    <a:p>
                      <a:r>
                        <a:rPr lang="en-US" altLang="zh-CN" dirty="0"/>
                        <a:t>124.28</a:t>
                      </a:r>
                      <a:endParaRPr lang="zh-CN" altLang="en-US" dirty="0"/>
                    </a:p>
                  </a:txBody>
                  <a:tcPr/>
                </a:tc>
              </a:tr>
            </a:tbl>
          </a:graphicData>
        </a:graphic>
      </p:graphicFrame>
      <mc:AlternateContent xmlns:mc="http://schemas.openxmlformats.org/markup-compatibility/2006">
        <mc:Choice xmlns:a14="http://schemas.microsoft.com/office/drawing/2010/main" Requires="a14">
          <p:sp>
            <p:nvSpPr>
              <p:cNvPr id="8" name="TextBox 7"/>
              <p:cNvSpPr txBox="1"/>
              <p:nvPr/>
            </p:nvSpPr>
            <p:spPr>
              <a:xfrm>
                <a:off x="502866" y="4187866"/>
                <a:ext cx="10480092" cy="2031325"/>
              </a:xfrm>
              <a:prstGeom prst="rect">
                <a:avLst/>
              </a:prstGeom>
              <a:noFill/>
            </p:spPr>
            <p:txBody>
              <a:bodyPr wrap="square">
                <a:spAutoFit/>
              </a:bodyPr>
              <a:lstStyle/>
              <a:p>
                <a:r>
                  <a:rPr lang="zh-CN" altLang="en-US" dirty="0"/>
                  <a:t>由于样品表面的不平整或者样品倾斜角的原因，导致厚度</a:t>
                </a:r>
                <a:r>
                  <a:rPr lang="en-US" altLang="zh-CN" dirty="0"/>
                  <a:t>1</a:t>
                </a:r>
                <a:r>
                  <a:rPr lang="zh-CN" altLang="en-US" dirty="0"/>
                  <a:t>与厚度</a:t>
                </a:r>
                <a:r>
                  <a:rPr lang="en-US" altLang="zh-CN" dirty="0"/>
                  <a:t>2</a:t>
                </a:r>
                <a:r>
                  <a:rPr lang="zh-CN" altLang="en-US" dirty="0"/>
                  <a:t>不同，我们假设其为线性关系，取厚度</a:t>
                </a:r>
                <a:r>
                  <a:rPr lang="en-US" altLang="zh-CN" dirty="0"/>
                  <a:t>1</a:t>
                </a:r>
                <a:r>
                  <a:rPr lang="zh-CN" altLang="en-US" dirty="0"/>
                  <a:t>与厚度</a:t>
                </a:r>
                <a:r>
                  <a:rPr lang="en-US" altLang="zh-CN" dirty="0"/>
                  <a:t>2</a:t>
                </a:r>
                <a:r>
                  <a:rPr lang="zh-CN" altLang="en-US" dirty="0"/>
                  <a:t>的平均值</a:t>
                </a:r>
                <a:r>
                  <a:rPr lang="en-US" altLang="zh-CN" dirty="0">
                    <a:latin typeface="Times New Roman" panose="02020603050405020304" pitchFamily="18" charset="0"/>
                    <a:cs typeface="Times New Roman" panose="02020603050405020304" pitchFamily="18" charset="0"/>
                  </a:rPr>
                  <a:t>d=119.44nm</a:t>
                </a:r>
                <a:r>
                  <a:rPr lang="zh-CN" altLang="en-US" dirty="0"/>
                  <a:t>作为样品</a:t>
                </a:r>
                <a:r>
                  <a:rPr lang="en-US" altLang="zh-CN" dirty="0" err="1">
                    <a:latin typeface="Times New Roman" panose="02020603050405020304" pitchFamily="18" charset="0"/>
                    <a:cs typeface="Times New Roman" panose="02020603050405020304" pitchFamily="18" charset="0"/>
                  </a:rPr>
                  <a:t>TiN</a:t>
                </a:r>
                <a:r>
                  <a:rPr lang="zh-CN" altLang="en-US" dirty="0"/>
                  <a:t>的厚度，与</a:t>
                </a:r>
                <a:r>
                  <a:rPr lang="en-US" altLang="zh-CN" dirty="0">
                    <a:latin typeface="Times New Roman" panose="02020603050405020304" pitchFamily="18" charset="0"/>
                    <a:cs typeface="Times New Roman" panose="02020603050405020304" pitchFamily="18" charset="0"/>
                  </a:rPr>
                  <a:t>XRD</a:t>
                </a:r>
                <a:r>
                  <a:rPr lang="zh-CN" altLang="en-US" dirty="0">
                    <a:latin typeface="Times New Roman" panose="02020603050405020304" pitchFamily="18" charset="0"/>
                    <a:cs typeface="Times New Roman" panose="02020603050405020304" pitchFamily="18" charset="0"/>
                  </a:rPr>
                  <a:t>小角衍射测量结果</a:t>
                </a:r>
                <a:r>
                  <a:rPr lang="en-US" altLang="zh-CN" dirty="0">
                    <a:latin typeface="Times New Roman" panose="02020603050405020304" pitchFamily="18" charset="0"/>
                    <a:cs typeface="Times New Roman" panose="02020603050405020304" pitchFamily="18" charset="0"/>
                  </a:rPr>
                  <a:t>134.29nm</a:t>
                </a:r>
                <a:r>
                  <a:rPr lang="zh-CN" altLang="en-US" dirty="0">
                    <a:latin typeface="Times New Roman" panose="02020603050405020304" pitchFamily="18" charset="0"/>
                    <a:cs typeface="Times New Roman" panose="02020603050405020304" pitchFamily="18" charset="0"/>
                  </a:rPr>
                  <a:t>较为接近，我们注意到薄膜的粗糙度较大，因此两种方法测量误差可以接受</a:t>
                </a:r>
                <a:r>
                  <a:rPr lang="zh-CN" altLang="en-US" dirty="0"/>
                  <a:t>。</a:t>
                </a:r>
                <a:endParaRPr lang="en-US" altLang="zh-CN" dirty="0"/>
              </a:p>
              <a:p>
                <a:endParaRPr lang="en-US" altLang="zh-CN" dirty="0"/>
              </a:p>
              <a:p>
                <a:r>
                  <a:rPr lang="zh-CN" altLang="en-US" dirty="0"/>
                  <a:t>值得注意的是，由于靠近空气界面处可能会形成</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TiO</m:t>
                        </m:r>
                      </m:e>
                      <m:sub>
                        <m:r>
                          <a:rPr lang="en-US" altLang="zh-CN" b="0" i="0" smtClean="0">
                            <a:latin typeface="Cambria Math" panose="02040503050406030204" pitchFamily="18" charset="0"/>
                          </a:rPr>
                          <m:t>2</m:t>
                        </m:r>
                      </m:sub>
                    </m:sSub>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TiON</m:t>
                    </m:r>
                  </m:oMath>
                </a14:m>
                <a:r>
                  <a:rPr lang="zh-CN" altLang="en-US" dirty="0"/>
                  <a:t>化合物之类的副产物以及碳污染导致晶格缺陷造成对电子吸收变强或散射角变大，导致探测强度变低，因此在实验数据图中我们可以观察到探测强度随距离增加而变小，同时由于接收到的电子变少，因此在靠近空气界面处的图像相比明暗程度更暗。</a:t>
                </a:r>
                <a:endParaRPr lang="zh-CN" altLang="en-US" dirty="0"/>
              </a:p>
            </p:txBody>
          </p:sp>
        </mc:Choice>
        <mc:Fallback>
          <p:sp>
            <p:nvSpPr>
              <p:cNvPr id="8" name="TextBox 7"/>
              <p:cNvSpPr txBox="1">
                <a:spLocks noRot="1" noChangeAspect="1" noMove="1" noResize="1" noEditPoints="1" noAdjustHandles="1" noChangeArrowheads="1" noChangeShapeType="1" noTextEdit="1"/>
              </p:cNvSpPr>
              <p:nvPr/>
            </p:nvSpPr>
            <p:spPr>
              <a:xfrm>
                <a:off x="502866" y="4187866"/>
                <a:ext cx="10480092" cy="2031325"/>
              </a:xfrm>
              <a:prstGeom prst="rect">
                <a:avLst/>
              </a:prstGeom>
              <a:blipFill rotWithShape="1">
                <a:blip r:embed="rId1"/>
                <a:stretch>
                  <a:fillRect l="-6" t="-2" r="6"/>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08704" y="392113"/>
            <a:ext cx="86598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a:t>
            </a:r>
            <a:r>
              <a:rPr lang="zh-CN" altLang="en-US" sz="2800" b="1" dirty="0">
                <a:latin typeface="微软雅黑" panose="020B0503020204020204" pitchFamily="34" charset="-122"/>
                <a:ea typeface="微软雅黑" panose="020B0503020204020204" pitchFamily="34" charset="-122"/>
              </a:rPr>
              <a:t>射线荧光光谱分析</a:t>
            </a:r>
            <a:r>
              <a:rPr lang="en-US" altLang="zh-CN" sz="2800" b="1" dirty="0">
                <a:latin typeface="微软雅黑" panose="020B0503020204020204" pitchFamily="34" charset="-122"/>
                <a:ea typeface="微软雅黑" panose="020B0503020204020204" pitchFamily="34" charset="-122"/>
              </a:rPr>
              <a:t>(X Ray Fluorescence</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XRF)</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5" name="矩形 4"/>
          <p:cNvSpPr/>
          <p:nvPr/>
        </p:nvSpPr>
        <p:spPr>
          <a:xfrm>
            <a:off x="145143" y="1020841"/>
            <a:ext cx="7575799" cy="3231654"/>
          </a:xfrm>
          <a:prstGeom prst="rect">
            <a:avLst/>
          </a:prstGeom>
        </p:spPr>
        <p:txBody>
          <a:bodyPr wrap="square">
            <a:spAutoFit/>
          </a:bodyPr>
          <a:lstStyle/>
          <a:p>
            <a:pPr marL="285750" indent="-28575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原理：</a:t>
            </a:r>
            <a:r>
              <a:rPr lang="zh-CN" altLang="en-US" sz="2000" dirty="0">
                <a:latin typeface="Times New Roman" panose="02020603050405020304" pitchFamily="18" charset="0"/>
                <a:cs typeface="Times New Roman" panose="02020603050405020304" pitchFamily="18" charset="0"/>
              </a:rPr>
              <a:t>入射</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射线</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一次</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射线</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，激发被测样品，每一种元素会放射出二次</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射线（被称为</a:t>
            </a:r>
            <a:r>
              <a:rPr lang="en-US" altLang="zh-CN" sz="2000" b="1" dirty="0">
                <a:latin typeface="Times New Roman" panose="02020603050405020304" pitchFamily="18" charset="0"/>
                <a:cs typeface="Times New Roman" panose="02020603050405020304" pitchFamily="18" charset="0"/>
              </a:rPr>
              <a:t>X</a:t>
            </a:r>
            <a:r>
              <a:rPr lang="zh-CN" altLang="en-US" sz="2000" b="1" dirty="0">
                <a:latin typeface="Times New Roman" panose="02020603050405020304" pitchFamily="18" charset="0"/>
                <a:cs typeface="Times New Roman" panose="02020603050405020304" pitchFamily="18" charset="0"/>
              </a:rPr>
              <a:t>射线荧光</a:t>
            </a:r>
            <a:r>
              <a:rPr lang="zh-CN" altLang="en-US" sz="2000" dirty="0">
                <a:latin typeface="Times New Roman" panose="02020603050405020304" pitchFamily="18" charset="0"/>
                <a:cs typeface="Times New Roman" panose="02020603050405020304" pitchFamily="18" charset="0"/>
              </a:rPr>
              <a:t>）。探测系统测量</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射线荧光的能量及数量，转换成样品中各种元素的种类及含量。利用</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射线荧光原理，理论上可以测量元素周期表中铍以后的每一种元素。在实际应用中，有效的元素测量范围为</a:t>
            </a:r>
            <a:r>
              <a:rPr lang="en-US" altLang="zh-CN" sz="2000" dirty="0">
                <a:latin typeface="Times New Roman" panose="02020603050405020304" pitchFamily="18" charset="0"/>
                <a:cs typeface="Times New Roman" panose="02020603050405020304" pitchFamily="18" charset="0"/>
              </a:rPr>
              <a:t>9</a:t>
            </a:r>
            <a:r>
              <a:rPr lang="zh-CN" altLang="en-US" sz="2000" dirty="0">
                <a:latin typeface="Times New Roman" panose="02020603050405020304" pitchFamily="18" charset="0"/>
                <a:cs typeface="Times New Roman" panose="02020603050405020304" pitchFamily="18" charset="0"/>
              </a:rPr>
              <a:t>号元素</a:t>
            </a:r>
            <a:r>
              <a:rPr lang="en-US" altLang="zh-CN" sz="2000" dirty="0">
                <a:latin typeface="Times New Roman" panose="02020603050405020304" pitchFamily="18" charset="0"/>
                <a:cs typeface="Times New Roman" panose="02020603050405020304" pitchFamily="18" charset="0"/>
              </a:rPr>
              <a:t>(F)</a:t>
            </a:r>
            <a:r>
              <a:rPr lang="zh-CN" altLang="en-US" sz="2000" dirty="0">
                <a:latin typeface="Times New Roman" panose="02020603050405020304" pitchFamily="18" charset="0"/>
                <a:cs typeface="Times New Roman" panose="02020603050405020304" pitchFamily="18" charset="0"/>
              </a:rPr>
              <a:t>到</a:t>
            </a:r>
            <a:r>
              <a:rPr lang="en-US" altLang="zh-CN" sz="2000" dirty="0">
                <a:latin typeface="Times New Roman" panose="02020603050405020304" pitchFamily="18" charset="0"/>
                <a:cs typeface="Times New Roman" panose="02020603050405020304" pitchFamily="18" charset="0"/>
              </a:rPr>
              <a:t>92</a:t>
            </a:r>
            <a:r>
              <a:rPr lang="zh-CN" altLang="en-US" sz="2000" dirty="0">
                <a:latin typeface="Times New Roman" panose="02020603050405020304" pitchFamily="18" charset="0"/>
                <a:cs typeface="Times New Roman" panose="02020603050405020304" pitchFamily="18" charset="0"/>
              </a:rPr>
              <a:t>号元素</a:t>
            </a:r>
            <a:r>
              <a:rPr lang="en-US" altLang="zh-CN" sz="2000" dirty="0">
                <a:latin typeface="Times New Roman" panose="02020603050405020304" pitchFamily="18" charset="0"/>
                <a:cs typeface="Times New Roman" panose="02020603050405020304" pitchFamily="18" charset="0"/>
              </a:rPr>
              <a:t>(U)</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根据分光方式的不同，</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射线荧光分析可分为能量色散和波长色散两类</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zh-CN" altLang="en-US" sz="2000" dirty="0">
              <a:latin typeface="Times New Roman" panose="02020603050405020304" pitchFamily="18" charset="0"/>
              <a:cs typeface="Times New Roman" panose="02020603050405020304" pitchFamily="18" charset="0"/>
            </a:endParaRPr>
          </a:p>
        </p:txBody>
      </p:sp>
      <p:sp>
        <p:nvSpPr>
          <p:cNvPr id="7" name="矩形 6"/>
          <p:cNvSpPr/>
          <p:nvPr/>
        </p:nvSpPr>
        <p:spPr>
          <a:xfrm>
            <a:off x="953798" y="3934123"/>
            <a:ext cx="9067037" cy="2923877"/>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优点：</a:t>
            </a:r>
            <a:endParaRPr lang="zh-CN" alt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分析速度高。</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非破坏分析。</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辨识度高</a:t>
            </a:r>
            <a:r>
              <a:rPr lang="zh-CN" altLang="en-US" dirty="0">
                <a:latin typeface="Times New Roman" panose="02020603050405020304" pitchFamily="18" charset="0"/>
                <a:cs typeface="Times New Roman" panose="02020603050405020304" pitchFamily="18" charset="0"/>
              </a:rPr>
              <a:t>，对在化学性质上属同一族的元素也能进行分析。</a:t>
            </a:r>
            <a:endParaRPr lang="zh-CN" alt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分析精密度高。</a:t>
            </a:r>
            <a:endParaRPr lang="zh-CN" alt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制样简单，固体、粉末、液体样品等都可以进行分析。</a:t>
            </a:r>
            <a:endParaRPr lang="zh-CN" alt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缺点：</a:t>
            </a:r>
            <a:endParaRPr lang="zh-CN" alt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难于作绝对分析，故定量分析需要标样。</a:t>
            </a:r>
            <a:endParaRPr lang="zh-CN" alt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对</a:t>
            </a:r>
            <a:r>
              <a:rPr lang="zh-CN" altLang="en-US" b="1" dirty="0">
                <a:latin typeface="Times New Roman" panose="02020603050405020304" pitchFamily="18" charset="0"/>
                <a:cs typeface="Times New Roman" panose="02020603050405020304" pitchFamily="18" charset="0"/>
              </a:rPr>
              <a:t>轻元素的灵敏度要低一些</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容易受相互元素干扰和叠加峰影响。</a:t>
            </a:r>
            <a:endParaRPr lang="zh-CN" altLang="en-US"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82147" y="1020841"/>
            <a:ext cx="4277376" cy="15639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5617" y="3091167"/>
            <a:ext cx="4468403" cy="315824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8009428" y="6249407"/>
            <a:ext cx="6096000" cy="369332"/>
          </a:xfrm>
          <a:prstGeom prst="rect">
            <a:avLst/>
          </a:prstGeom>
          <a:noFill/>
        </p:spPr>
        <p:txBody>
          <a:bodyPr wrap="square">
            <a:spAutoFit/>
          </a:bodyPr>
          <a:lstStyle/>
          <a:p>
            <a:r>
              <a:rPr lang="zh-CN" altLang="en-US" b="1" i="0" dirty="0">
                <a:solidFill>
                  <a:srgbClr val="202122"/>
                </a:solidFill>
                <a:effectLst/>
                <a:latin typeface="+mj-ea"/>
                <a:ea typeface="+mj-ea"/>
              </a:rPr>
              <a:t>典型的波长色散 </a:t>
            </a:r>
            <a:r>
              <a:rPr lang="en-US" altLang="zh-CN" b="1" i="0" dirty="0">
                <a:solidFill>
                  <a:srgbClr val="202122"/>
                </a:solidFill>
                <a:effectLst/>
                <a:latin typeface="+mj-ea"/>
                <a:ea typeface="+mj-ea"/>
              </a:rPr>
              <a:t>XRF </a:t>
            </a:r>
            <a:r>
              <a:rPr lang="zh-CN" altLang="en-US" b="1" i="0" dirty="0">
                <a:solidFill>
                  <a:srgbClr val="202122"/>
                </a:solidFill>
                <a:effectLst/>
                <a:latin typeface="+mj-ea"/>
                <a:ea typeface="+mj-ea"/>
              </a:rPr>
              <a:t>光谱</a:t>
            </a:r>
            <a:endParaRPr lang="zh-CN" altLang="en-US" b="1" dirty="0">
              <a:latin typeface="+mj-ea"/>
              <a:ea typeface="+mj-ea"/>
            </a:endParaRPr>
          </a:p>
        </p:txBody>
      </p:sp>
      <p:sp>
        <p:nvSpPr>
          <p:cNvPr id="11" name="文本框 10"/>
          <p:cNvSpPr txBox="1"/>
          <p:nvPr/>
        </p:nvSpPr>
        <p:spPr>
          <a:xfrm>
            <a:off x="8550727" y="2522505"/>
            <a:ext cx="6096000" cy="369332"/>
          </a:xfrm>
          <a:prstGeom prst="rect">
            <a:avLst/>
          </a:prstGeom>
          <a:noFill/>
        </p:spPr>
        <p:txBody>
          <a:bodyPr wrap="square">
            <a:spAutoFit/>
          </a:bodyPr>
          <a:lstStyle/>
          <a:p>
            <a:r>
              <a:rPr lang="zh-CN" altLang="en-US" b="1" i="0" dirty="0">
                <a:solidFill>
                  <a:srgbClr val="202122"/>
                </a:solidFill>
                <a:effectLst/>
                <a:latin typeface="+mj-ea"/>
                <a:ea typeface="+mj-ea"/>
              </a:rPr>
              <a:t>二次</a:t>
            </a:r>
            <a:r>
              <a:rPr lang="en-US" altLang="zh-CN" b="1" i="0" dirty="0">
                <a:solidFill>
                  <a:srgbClr val="202122"/>
                </a:solidFill>
                <a:effectLst/>
                <a:latin typeface="+mj-ea"/>
                <a:ea typeface="+mj-ea"/>
              </a:rPr>
              <a:t>X</a:t>
            </a:r>
            <a:r>
              <a:rPr lang="zh-CN" altLang="en-US" b="1" i="0" dirty="0">
                <a:solidFill>
                  <a:srgbClr val="202122"/>
                </a:solidFill>
                <a:effectLst/>
                <a:latin typeface="+mj-ea"/>
                <a:ea typeface="+mj-ea"/>
              </a:rPr>
              <a:t>射线的激发过程</a:t>
            </a:r>
            <a:endParaRPr lang="zh-CN" altLang="en-US" b="1" dirty="0">
              <a:latin typeface="+mj-ea"/>
              <a:ea typeface="+mj-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膜厚测量（注意事项）</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mc:AlternateContent xmlns:mc="http://schemas.openxmlformats.org/markup-compatibility/2006">
        <mc:Choice xmlns:a14="http://schemas.microsoft.com/office/drawing/2010/main" Requires="a14">
          <p:sp>
            <p:nvSpPr>
              <p:cNvPr id="10" name="TextBox 9"/>
              <p:cNvSpPr txBox="1"/>
              <p:nvPr/>
            </p:nvSpPr>
            <p:spPr>
              <a:xfrm>
                <a:off x="502868" y="855663"/>
                <a:ext cx="10850932" cy="762003"/>
              </a:xfrm>
              <a:prstGeom prst="rect">
                <a:avLst/>
              </a:prstGeom>
              <a:noFill/>
            </p:spPr>
            <p:txBody>
              <a:bodyPr wrap="square">
                <a:spAutoFit/>
              </a:bodyPr>
              <a:lstStyle/>
              <a:p>
                <a:r>
                  <a:rPr lang="zh-CN" altLang="en-US" dirty="0"/>
                  <a:t>测量方向与膜界面垂直十分重要，否则会带来很大误差（由于倾角</a:t>
                </a:r>
                <a14:m>
                  <m:oMath xmlns:m="http://schemas.openxmlformats.org/officeDocument/2006/math">
                    <m:r>
                      <a:rPr lang="zh-CN" altLang="en-US" i="1" smtClean="0">
                        <a:latin typeface="Cambria Math" panose="02040503050406030204" pitchFamily="18" charset="0"/>
                      </a:rPr>
                      <m:t>𝜃</m:t>
                    </m:r>
                  </m:oMath>
                </a14:m>
                <a:r>
                  <a:rPr lang="zh-CN" altLang="en-US" dirty="0"/>
                  <a:t>导致测量值是真实值的</a:t>
                </a:r>
                <a14:m>
                  <m:oMath xmlns:m="http://schemas.openxmlformats.org/officeDocument/2006/math">
                    <m:f>
                      <m:fPr>
                        <m:ctrlPr>
                          <a:rPr lang="en-US" altLang="zh-CN" i="1" smtClean="0">
                            <a:latin typeface="Cambria Math" panose="02040503050406030204" pitchFamily="18" charset="0"/>
                          </a:rPr>
                        </m:ctrlPr>
                      </m:fPr>
                      <m:num>
                        <m:r>
                          <a:rPr lang="en-US" altLang="zh-CN" b="0" i="0" smtClean="0">
                            <a:latin typeface="Cambria Math" panose="02040503050406030204" pitchFamily="18" charset="0"/>
                          </a:rPr>
                          <m:t>1</m:t>
                        </m:r>
                      </m:num>
                      <m:den>
                        <m:r>
                          <m:rPr>
                            <m:sty m:val="p"/>
                          </m:rPr>
                          <a:rPr lang="en-US" altLang="zh-CN" b="0" i="0" smtClean="0">
                            <a:latin typeface="Cambria Math" panose="02040503050406030204" pitchFamily="18" charset="0"/>
                          </a:rPr>
                          <m:t>cos</m:t>
                        </m:r>
                        <m:r>
                          <m:rPr>
                            <m:sty m:val="p"/>
                          </m:rPr>
                          <a:rPr lang="zh-CN" altLang="en-US" b="0" i="0" smtClean="0">
                            <a:latin typeface="Cambria Math" panose="02040503050406030204" pitchFamily="18" charset="0"/>
                          </a:rPr>
                          <m:t>θ</m:t>
                        </m:r>
                      </m:den>
                    </m:f>
                  </m:oMath>
                </a14:m>
                <a:r>
                  <a:rPr lang="zh-CN" altLang="en-US" dirty="0"/>
                  <a:t>倍，倾角</a:t>
                </a:r>
                <a14:m>
                  <m:oMath xmlns:m="http://schemas.openxmlformats.org/officeDocument/2006/math">
                    <m:r>
                      <a:rPr lang="zh-CN" altLang="en-US" i="1" dirty="0">
                        <a:latin typeface="Cambria Math" panose="02040503050406030204" pitchFamily="18" charset="0"/>
                      </a:rPr>
                      <m:t>为</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8</m:t>
                        </m:r>
                      </m:e>
                      <m:sup>
                        <m:r>
                          <a:rPr lang="en-US" altLang="zh-CN" i="1" smtClean="0">
                            <a:latin typeface="Cambria Math" panose="02040503050406030204" pitchFamily="18" charset="0"/>
                            <a:ea typeface="Cambria Math" panose="02040503050406030204" pitchFamily="18" charset="0"/>
                          </a:rPr>
                          <m:t>°</m:t>
                        </m:r>
                      </m:sup>
                    </m:sSup>
                    <m:r>
                      <a:rPr lang="zh-CN" altLang="en-US" i="1">
                        <a:latin typeface="Cambria Math" panose="02040503050406030204" pitchFamily="18" charset="0"/>
                      </a:rPr>
                      <m:t>就能带来</m:t>
                    </m:r>
                  </m:oMath>
                </a14:m>
                <a:r>
                  <a:rPr lang="en-US" altLang="zh-CN" dirty="0">
                    <a:latin typeface="Times New Roman" panose="02020603050405020304" pitchFamily="18" charset="0"/>
                    <a:cs typeface="Times New Roman" panose="02020603050405020304" pitchFamily="18" charset="0"/>
                  </a:rPr>
                  <a:t>1%</a:t>
                </a:r>
                <a:r>
                  <a:rPr lang="zh-CN" altLang="en-US" dirty="0"/>
                  <a:t>的误差）。</a:t>
                </a:r>
                <a:endParaRPr lang="zh-CN" altLang="en-US" dirty="0"/>
              </a:p>
            </p:txBody>
          </p:sp>
        </mc:Choice>
        <mc:Fallback>
          <p:sp>
            <p:nvSpPr>
              <p:cNvPr id="10" name="TextBox 9"/>
              <p:cNvSpPr txBox="1">
                <a:spLocks noRot="1" noChangeAspect="1" noMove="1" noResize="1" noEditPoints="1" noAdjustHandles="1" noChangeArrowheads="1" noChangeShapeType="1" noTextEdit="1"/>
              </p:cNvSpPr>
              <p:nvPr/>
            </p:nvSpPr>
            <p:spPr>
              <a:xfrm>
                <a:off x="502868" y="855663"/>
                <a:ext cx="10850932" cy="762003"/>
              </a:xfrm>
              <a:prstGeom prst="rect">
                <a:avLst/>
              </a:prstGeom>
              <a:blipFill rotWithShape="1">
                <a:blip r:embed="rId1"/>
                <a:stretch>
                  <a:fillRect l="-5" t="-42" b="42"/>
                </a:stretch>
              </a:blipFill>
            </p:spPr>
            <p:txBody>
              <a:bodyPr/>
              <a:lstStyle/>
              <a:p>
                <a:r>
                  <a:rPr lang="zh-CN" altLang="en-US">
                    <a:noFill/>
                  </a:rPr>
                  <a:t> </a:t>
                </a:r>
              </a:p>
            </p:txBody>
          </p:sp>
        </mc:Fallback>
      </mc:AlternateContent>
      <p:pic>
        <p:nvPicPr>
          <p:cNvPr id="9" name="Picture 8"/>
          <p:cNvPicPr>
            <a:picLocks noChangeAspect="1"/>
          </p:cNvPicPr>
          <p:nvPr/>
        </p:nvPicPr>
        <p:blipFill>
          <a:blip r:embed="rId2"/>
          <a:stretch>
            <a:fillRect/>
          </a:stretch>
        </p:blipFill>
        <p:spPr>
          <a:xfrm>
            <a:off x="965199" y="1634482"/>
            <a:ext cx="2865120" cy="2539776"/>
          </a:xfrm>
          <a:prstGeom prst="rect">
            <a:avLst/>
          </a:prstGeom>
        </p:spPr>
      </p:pic>
      <p:pic>
        <p:nvPicPr>
          <p:cNvPr id="4" name="Picture 3"/>
          <p:cNvPicPr>
            <a:picLocks noChangeAspect="1"/>
          </p:cNvPicPr>
          <p:nvPr/>
        </p:nvPicPr>
        <p:blipFill>
          <a:blip r:embed="rId3"/>
          <a:stretch>
            <a:fillRect/>
          </a:stretch>
        </p:blipFill>
        <p:spPr>
          <a:xfrm>
            <a:off x="5133884" y="4191074"/>
            <a:ext cx="4551971" cy="2530401"/>
          </a:xfrm>
          <a:prstGeom prst="rect">
            <a:avLst/>
          </a:prstGeom>
        </p:spPr>
      </p:pic>
      <p:pic>
        <p:nvPicPr>
          <p:cNvPr id="6" name="Picture 5"/>
          <p:cNvPicPr>
            <a:picLocks noChangeAspect="1"/>
          </p:cNvPicPr>
          <p:nvPr/>
        </p:nvPicPr>
        <p:blipFill>
          <a:blip r:embed="rId4"/>
          <a:stretch>
            <a:fillRect/>
          </a:stretch>
        </p:blipFill>
        <p:spPr>
          <a:xfrm>
            <a:off x="1017543" y="4309314"/>
            <a:ext cx="2865120" cy="2483434"/>
          </a:xfrm>
          <a:prstGeom prst="rect">
            <a:avLst/>
          </a:prstGeom>
        </p:spPr>
      </p:pic>
      <p:sp>
        <p:nvSpPr>
          <p:cNvPr id="16" name="Arrow: Right 15"/>
          <p:cNvSpPr/>
          <p:nvPr/>
        </p:nvSpPr>
        <p:spPr>
          <a:xfrm>
            <a:off x="2631441" y="5065796"/>
            <a:ext cx="3982720" cy="995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p:cNvPicPr>
            <a:picLocks noChangeAspect="1"/>
          </p:cNvPicPr>
          <p:nvPr/>
        </p:nvPicPr>
        <p:blipFill>
          <a:blip r:embed="rId5"/>
          <a:stretch>
            <a:fillRect/>
          </a:stretch>
        </p:blipFill>
        <p:spPr>
          <a:xfrm>
            <a:off x="5133883" y="1575058"/>
            <a:ext cx="4551971" cy="2544657"/>
          </a:xfrm>
          <a:prstGeom prst="rect">
            <a:avLst/>
          </a:prstGeom>
        </p:spPr>
      </p:pic>
      <p:sp>
        <p:nvSpPr>
          <p:cNvPr id="18" name="Arrow: Right 17"/>
          <p:cNvSpPr/>
          <p:nvPr/>
        </p:nvSpPr>
        <p:spPr>
          <a:xfrm>
            <a:off x="2306319" y="2238500"/>
            <a:ext cx="3789681" cy="995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9692784" y="2422985"/>
            <a:ext cx="2418080" cy="646331"/>
          </a:xfrm>
          <a:prstGeom prst="rect">
            <a:avLst/>
          </a:prstGeom>
          <a:noFill/>
        </p:spPr>
        <p:txBody>
          <a:bodyPr wrap="square">
            <a:spAutoFit/>
          </a:bodyPr>
          <a:lstStyle/>
          <a:p>
            <a:r>
              <a:rPr lang="zh-CN" altLang="en-US" dirty="0"/>
              <a:t>测量方向与膜界面垂直时情况</a:t>
            </a:r>
            <a:endParaRPr lang="zh-CN" altLang="en-US" dirty="0"/>
          </a:p>
        </p:txBody>
      </p:sp>
      <p:sp>
        <p:nvSpPr>
          <p:cNvPr id="22" name="TextBox 21"/>
          <p:cNvSpPr txBox="1"/>
          <p:nvPr/>
        </p:nvSpPr>
        <p:spPr>
          <a:xfrm>
            <a:off x="9773920" y="4904700"/>
            <a:ext cx="2241985" cy="646331"/>
          </a:xfrm>
          <a:prstGeom prst="rect">
            <a:avLst/>
          </a:prstGeom>
          <a:noFill/>
        </p:spPr>
        <p:txBody>
          <a:bodyPr wrap="square">
            <a:spAutoFit/>
          </a:bodyPr>
          <a:lstStyle/>
          <a:p>
            <a:r>
              <a:rPr lang="zh-CN" altLang="en-US" dirty="0"/>
              <a:t>测量方向与膜界面不那么垂直时情况</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膜厚测量（注意事项）</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sp>
        <p:nvSpPr>
          <p:cNvPr id="10" name="TextBox 9"/>
          <p:cNvSpPr txBox="1"/>
          <p:nvPr/>
        </p:nvSpPr>
        <p:spPr>
          <a:xfrm>
            <a:off x="502868" y="855663"/>
            <a:ext cx="10850932" cy="369332"/>
          </a:xfrm>
          <a:prstGeom prst="rect">
            <a:avLst/>
          </a:prstGeom>
          <a:noFill/>
        </p:spPr>
        <p:txBody>
          <a:bodyPr wrap="square">
            <a:spAutoFit/>
          </a:bodyPr>
          <a:lstStyle/>
          <a:p>
            <a:r>
              <a:rPr lang="zh-CN" altLang="en-US" dirty="0"/>
              <a:t>取横向较大范围平均可以减少测量误差，图像光滑</a:t>
            </a:r>
            <a:endParaRPr lang="zh-CN" altLang="en-US" dirty="0"/>
          </a:p>
        </p:txBody>
      </p:sp>
      <p:sp>
        <p:nvSpPr>
          <p:cNvPr id="20" name="TextBox 19"/>
          <p:cNvSpPr txBox="1"/>
          <p:nvPr/>
        </p:nvSpPr>
        <p:spPr>
          <a:xfrm>
            <a:off x="9982200" y="2335263"/>
            <a:ext cx="1915212" cy="646331"/>
          </a:xfrm>
          <a:prstGeom prst="rect">
            <a:avLst/>
          </a:prstGeom>
          <a:noFill/>
        </p:spPr>
        <p:txBody>
          <a:bodyPr wrap="square">
            <a:spAutoFit/>
          </a:bodyPr>
          <a:lstStyle/>
          <a:p>
            <a:r>
              <a:rPr lang="zh-CN" altLang="en-US" dirty="0"/>
              <a:t>横向测量范围为</a:t>
            </a:r>
            <a:r>
              <a:rPr lang="en-US" altLang="zh-CN" dirty="0"/>
              <a:t>50nm</a:t>
            </a:r>
            <a:r>
              <a:rPr lang="zh-CN" altLang="en-US" dirty="0"/>
              <a:t>内的平均</a:t>
            </a:r>
            <a:endParaRPr lang="zh-CN" altLang="en-US" dirty="0"/>
          </a:p>
        </p:txBody>
      </p:sp>
      <p:sp>
        <p:nvSpPr>
          <p:cNvPr id="22" name="TextBox 21"/>
          <p:cNvSpPr txBox="1"/>
          <p:nvPr/>
        </p:nvSpPr>
        <p:spPr>
          <a:xfrm>
            <a:off x="9818813" y="4904698"/>
            <a:ext cx="2241985" cy="646331"/>
          </a:xfrm>
          <a:prstGeom prst="rect">
            <a:avLst/>
          </a:prstGeom>
          <a:noFill/>
        </p:spPr>
        <p:txBody>
          <a:bodyPr wrap="square">
            <a:spAutoFit/>
          </a:bodyPr>
          <a:lstStyle/>
          <a:p>
            <a:r>
              <a:rPr lang="zh-CN" altLang="en-US" dirty="0"/>
              <a:t>横向测量范围为</a:t>
            </a:r>
            <a:r>
              <a:rPr lang="en-US" altLang="zh-CN" dirty="0"/>
              <a:t>1nm</a:t>
            </a:r>
            <a:r>
              <a:rPr lang="zh-CN" altLang="en-US" dirty="0"/>
              <a:t>内的平均</a:t>
            </a:r>
            <a:endParaRPr lang="zh-CN" altLang="en-US" dirty="0"/>
          </a:p>
        </p:txBody>
      </p:sp>
      <p:pic>
        <p:nvPicPr>
          <p:cNvPr id="5" name="Picture 4"/>
          <p:cNvPicPr>
            <a:picLocks noChangeAspect="1"/>
          </p:cNvPicPr>
          <p:nvPr/>
        </p:nvPicPr>
        <p:blipFill>
          <a:blip r:embed="rId1"/>
          <a:stretch>
            <a:fillRect/>
          </a:stretch>
        </p:blipFill>
        <p:spPr>
          <a:xfrm>
            <a:off x="5141019" y="1328996"/>
            <a:ext cx="4441211" cy="2698524"/>
          </a:xfrm>
          <a:prstGeom prst="rect">
            <a:avLst/>
          </a:prstGeom>
        </p:spPr>
      </p:pic>
      <p:pic>
        <p:nvPicPr>
          <p:cNvPr id="8" name="Picture 7"/>
          <p:cNvPicPr>
            <a:picLocks noChangeAspect="1"/>
          </p:cNvPicPr>
          <p:nvPr/>
        </p:nvPicPr>
        <p:blipFill>
          <a:blip r:embed="rId2"/>
          <a:stretch>
            <a:fillRect/>
          </a:stretch>
        </p:blipFill>
        <p:spPr>
          <a:xfrm>
            <a:off x="587085" y="1382664"/>
            <a:ext cx="3698974" cy="2223661"/>
          </a:xfrm>
          <a:prstGeom prst="rect">
            <a:avLst/>
          </a:prstGeom>
        </p:spPr>
      </p:pic>
      <p:pic>
        <p:nvPicPr>
          <p:cNvPr id="12" name="Picture 11"/>
          <p:cNvPicPr>
            <a:picLocks noChangeAspect="1"/>
          </p:cNvPicPr>
          <p:nvPr/>
        </p:nvPicPr>
        <p:blipFill>
          <a:blip r:embed="rId3"/>
          <a:stretch>
            <a:fillRect/>
          </a:stretch>
        </p:blipFill>
        <p:spPr>
          <a:xfrm>
            <a:off x="5214401" y="4025990"/>
            <a:ext cx="4367829" cy="2695485"/>
          </a:xfrm>
          <a:prstGeom prst="rect">
            <a:avLst/>
          </a:prstGeom>
        </p:spPr>
      </p:pic>
      <p:pic>
        <p:nvPicPr>
          <p:cNvPr id="14" name="Picture 13"/>
          <p:cNvPicPr>
            <a:picLocks noChangeAspect="1"/>
          </p:cNvPicPr>
          <p:nvPr/>
        </p:nvPicPr>
        <p:blipFill>
          <a:blip r:embed="rId4"/>
          <a:stretch>
            <a:fillRect/>
          </a:stretch>
        </p:blipFill>
        <p:spPr>
          <a:xfrm>
            <a:off x="587085" y="3910608"/>
            <a:ext cx="3723640" cy="263451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a:t>
            </a:r>
            <a:r>
              <a:rPr lang="en-US" altLang="zh-CN" sz="2800" b="1" dirty="0" err="1">
                <a:latin typeface="微软雅黑" panose="020B0503020204020204" pitchFamily="34" charset="-122"/>
                <a:ea typeface="微软雅黑" panose="020B0503020204020204" pitchFamily="34" charset="-122"/>
              </a:rPr>
              <a:t>TiN</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5" name="文本框 4"/>
          <p:cNvSpPr txBox="1"/>
          <p:nvPr/>
        </p:nvSpPr>
        <p:spPr>
          <a:xfrm>
            <a:off x="863181" y="1072084"/>
            <a:ext cx="9733280" cy="646331"/>
          </a:xfrm>
          <a:prstGeom prst="rect">
            <a:avLst/>
          </a:prstGeom>
          <a:noFill/>
        </p:spPr>
        <p:txBody>
          <a:bodyPr wrap="square" rtlCol="0">
            <a:spAutoFit/>
          </a:bodyPr>
          <a:lstStyle/>
          <a:p>
            <a:r>
              <a:rPr lang="zh-CN" altLang="en-US" dirty="0"/>
              <a:t>通过对每一张电镜照片中可能是晶面线的位置进行测量，我们进行</a:t>
            </a:r>
            <a:r>
              <a:rPr lang="en-US" altLang="zh-CN" dirty="0"/>
              <a:t>FTT</a:t>
            </a:r>
            <a:r>
              <a:rPr lang="zh-CN" altLang="en-US" dirty="0"/>
              <a:t>变换后进行</a:t>
            </a:r>
            <a:r>
              <a:rPr lang="en-US" altLang="zh-CN" dirty="0"/>
              <a:t>apply mask</a:t>
            </a:r>
            <a:r>
              <a:rPr lang="zh-CN" altLang="en-US" dirty="0"/>
              <a:t>处理将噪声信号屏蔽，再进行</a:t>
            </a:r>
            <a:r>
              <a:rPr lang="en-US" altLang="zh-CN" dirty="0"/>
              <a:t>IFTT</a:t>
            </a:r>
            <a:r>
              <a:rPr lang="zh-CN" altLang="en-US" dirty="0"/>
              <a:t>变换可以测量得到其晶面间距。</a:t>
            </a:r>
            <a:endParaRPr lang="zh-CN" altLang="en-US" dirty="0"/>
          </a:p>
        </p:txBody>
      </p:sp>
      <p:pic>
        <p:nvPicPr>
          <p:cNvPr id="4" name="Picture 3"/>
          <p:cNvPicPr>
            <a:picLocks noChangeAspect="1"/>
          </p:cNvPicPr>
          <p:nvPr/>
        </p:nvPicPr>
        <p:blipFill>
          <a:blip r:embed="rId1"/>
          <a:stretch>
            <a:fillRect/>
          </a:stretch>
        </p:blipFill>
        <p:spPr>
          <a:xfrm>
            <a:off x="1538274" y="1784678"/>
            <a:ext cx="3667125" cy="3667125"/>
          </a:xfrm>
          <a:prstGeom prst="rect">
            <a:avLst/>
          </a:prstGeom>
        </p:spPr>
      </p:pic>
      <p:pic>
        <p:nvPicPr>
          <p:cNvPr id="9" name="Picture 8"/>
          <p:cNvPicPr>
            <a:picLocks noChangeAspect="1"/>
          </p:cNvPicPr>
          <p:nvPr/>
        </p:nvPicPr>
        <p:blipFill>
          <a:blip r:embed="rId2"/>
          <a:stretch>
            <a:fillRect/>
          </a:stretch>
        </p:blipFill>
        <p:spPr>
          <a:xfrm>
            <a:off x="6986601" y="1610204"/>
            <a:ext cx="3667125" cy="3667125"/>
          </a:xfrm>
          <a:prstGeom prst="rect">
            <a:avLst/>
          </a:prstGeom>
        </p:spPr>
      </p:pic>
      <p:pic>
        <p:nvPicPr>
          <p:cNvPr id="11" name="Picture 10"/>
          <p:cNvPicPr>
            <a:picLocks noChangeAspect="1"/>
          </p:cNvPicPr>
          <p:nvPr/>
        </p:nvPicPr>
        <p:blipFill>
          <a:blip r:embed="rId3"/>
          <a:stretch>
            <a:fillRect/>
          </a:stretch>
        </p:blipFill>
        <p:spPr>
          <a:xfrm>
            <a:off x="6986601" y="4320228"/>
            <a:ext cx="3667125" cy="3667125"/>
          </a:xfrm>
          <a:prstGeom prst="rect">
            <a:avLst/>
          </a:prstGeom>
        </p:spPr>
      </p:pic>
      <p:pic>
        <p:nvPicPr>
          <p:cNvPr id="13" name="Picture 12"/>
          <p:cNvPicPr>
            <a:picLocks noChangeAspect="1"/>
          </p:cNvPicPr>
          <p:nvPr/>
        </p:nvPicPr>
        <p:blipFill>
          <a:blip r:embed="rId4"/>
          <a:stretch>
            <a:fillRect/>
          </a:stretch>
        </p:blipFill>
        <p:spPr>
          <a:xfrm>
            <a:off x="863181" y="4251674"/>
            <a:ext cx="3573260" cy="2606326"/>
          </a:xfrm>
          <a:prstGeom prst="rect">
            <a:avLst/>
          </a:prstGeom>
        </p:spPr>
      </p:pic>
      <p:sp>
        <p:nvSpPr>
          <p:cNvPr id="14" name="Frame 13"/>
          <p:cNvSpPr/>
          <p:nvPr/>
        </p:nvSpPr>
        <p:spPr>
          <a:xfrm>
            <a:off x="2418080" y="3618240"/>
            <a:ext cx="619760" cy="63343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Arrow: Right 14"/>
          <p:cNvSpPr/>
          <p:nvPr/>
        </p:nvSpPr>
        <p:spPr>
          <a:xfrm>
            <a:off x="4084320" y="2712720"/>
            <a:ext cx="274320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rrow: Down 15"/>
          <p:cNvSpPr/>
          <p:nvPr/>
        </p:nvSpPr>
        <p:spPr>
          <a:xfrm>
            <a:off x="7995920" y="3429000"/>
            <a:ext cx="518160" cy="1710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Left 16"/>
          <p:cNvSpPr/>
          <p:nvPr/>
        </p:nvSpPr>
        <p:spPr>
          <a:xfrm>
            <a:off x="4436441" y="5139586"/>
            <a:ext cx="2391079" cy="3122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p:cNvSpPr/>
          <p:nvPr/>
        </p:nvSpPr>
        <p:spPr>
          <a:xfrm>
            <a:off x="4436441" y="2349979"/>
            <a:ext cx="1933879" cy="362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FTT</a:t>
            </a:r>
            <a:r>
              <a:rPr lang="zh-CN" altLang="en-US" dirty="0"/>
              <a:t>变换</a:t>
            </a:r>
            <a:endParaRPr lang="zh-CN" altLang="en-US" dirty="0"/>
          </a:p>
        </p:txBody>
      </p:sp>
      <p:sp>
        <p:nvSpPr>
          <p:cNvPr id="19" name="Rectangle 18"/>
          <p:cNvSpPr/>
          <p:nvPr/>
        </p:nvSpPr>
        <p:spPr>
          <a:xfrm>
            <a:off x="8514080" y="3824954"/>
            <a:ext cx="1574800" cy="495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IFTT</a:t>
            </a:r>
            <a:r>
              <a:rPr lang="zh-CN" altLang="en-US" dirty="0"/>
              <a:t>变换</a:t>
            </a:r>
            <a:endParaRPr lang="zh-CN" altLang="en-US" dirty="0"/>
          </a:p>
        </p:txBody>
      </p:sp>
      <p:sp>
        <p:nvSpPr>
          <p:cNvPr id="20" name="Rectangle 19"/>
          <p:cNvSpPr/>
          <p:nvPr/>
        </p:nvSpPr>
        <p:spPr>
          <a:xfrm>
            <a:off x="4595522" y="4471285"/>
            <a:ext cx="2231998" cy="668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取横向</a:t>
            </a:r>
            <a:r>
              <a:rPr lang="en-US" altLang="zh-CN" dirty="0"/>
              <a:t>15nm</a:t>
            </a:r>
            <a:r>
              <a:rPr lang="zh-CN" altLang="en-US" dirty="0"/>
              <a:t>平均后强度分布</a:t>
            </a:r>
            <a:endParaRPr lang="zh-CN" altLang="en-US" dirty="0"/>
          </a:p>
        </p:txBody>
      </p:sp>
      <p:sp>
        <p:nvSpPr>
          <p:cNvPr id="24" name="TextBox 23"/>
          <p:cNvSpPr txBox="1"/>
          <p:nvPr/>
        </p:nvSpPr>
        <p:spPr>
          <a:xfrm>
            <a:off x="4351959" y="5873953"/>
            <a:ext cx="2993721" cy="369332"/>
          </a:xfrm>
          <a:prstGeom prst="rect">
            <a:avLst/>
          </a:prstGeom>
          <a:noFill/>
        </p:spPr>
        <p:txBody>
          <a:bodyPr wrap="square">
            <a:spAutoFit/>
          </a:bodyPr>
          <a:lstStyle/>
          <a:p>
            <a:r>
              <a:rPr lang="zh-CN" altLang="en-US" dirty="0"/>
              <a:t>晶面间距</a:t>
            </a:r>
            <a:r>
              <a:rPr lang="en-US" altLang="zh-CN" dirty="0"/>
              <a:t>d</a:t>
            </a:r>
            <a:r>
              <a:rPr lang="zh-CN" altLang="en-US" dirty="0"/>
              <a:t>约为</a:t>
            </a:r>
            <a:r>
              <a:rPr lang="en-US" altLang="zh-CN" dirty="0">
                <a:latin typeface="Times New Roman" panose="02020603050405020304" pitchFamily="18" charset="0"/>
                <a:cs typeface="Times New Roman" panose="02020603050405020304" pitchFamily="18" charset="0"/>
              </a:rPr>
              <a:t>0.2478nm</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a:t>
            </a:r>
            <a:r>
              <a:rPr lang="en-US" altLang="zh-CN" sz="2800" b="1" dirty="0" err="1">
                <a:latin typeface="微软雅黑" panose="020B0503020204020204" pitchFamily="34" charset="-122"/>
                <a:ea typeface="微软雅黑" panose="020B0503020204020204" pitchFamily="34" charset="-122"/>
              </a:rPr>
              <a:t>TiN</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5" name="文本框 4"/>
          <p:cNvSpPr txBox="1"/>
          <p:nvPr/>
        </p:nvSpPr>
        <p:spPr>
          <a:xfrm>
            <a:off x="913981" y="1187939"/>
            <a:ext cx="9733280" cy="369332"/>
          </a:xfrm>
          <a:prstGeom prst="rect">
            <a:avLst/>
          </a:prstGeom>
          <a:noFill/>
        </p:spPr>
        <p:txBody>
          <a:bodyPr wrap="square" rtlCol="0">
            <a:spAutoFit/>
          </a:bodyPr>
          <a:lstStyle/>
          <a:p>
            <a:r>
              <a:rPr lang="zh-CN" altLang="en-US" dirty="0"/>
              <a:t>我们对每张图寻找可能合适的晶面线的位置重复上述操作得到的数据点如下所示：</a:t>
            </a:r>
            <a:endParaRPr lang="zh-CN" altLang="en-US" dirty="0"/>
          </a:p>
        </p:txBody>
      </p: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t="8415" r="3292"/>
          <a:stretch>
            <a:fillRect/>
          </a:stretch>
        </p:blipFill>
        <p:spPr>
          <a:xfrm>
            <a:off x="502868" y="1766119"/>
            <a:ext cx="5659539" cy="4019797"/>
          </a:xfrm>
          <a:prstGeom prst="rect">
            <a:avLst/>
          </a:prstGeom>
        </p:spPr>
      </p:pic>
      <mc:AlternateContent xmlns:mc="http://schemas.openxmlformats.org/markup-compatibility/2006">
        <mc:Choice xmlns:a14="http://schemas.microsoft.com/office/drawing/2010/main" Requires="a14">
          <p:sp>
            <p:nvSpPr>
              <p:cNvPr id="21" name="TextBox 20"/>
              <p:cNvSpPr txBox="1"/>
              <p:nvPr/>
            </p:nvSpPr>
            <p:spPr>
              <a:xfrm>
                <a:off x="6096000" y="1934129"/>
                <a:ext cx="5339132" cy="2868414"/>
              </a:xfrm>
              <a:prstGeom prst="rect">
                <a:avLst/>
              </a:prstGeom>
              <a:noFill/>
            </p:spPr>
            <p:txBody>
              <a:bodyPr wrap="square">
                <a:spAutoFit/>
              </a:bodyPr>
              <a:lstStyle/>
              <a:p>
                <a:r>
                  <a:rPr lang="zh-CN" altLang="en-US" dirty="0"/>
                  <a:t>可以看出，多数区域聚集在相近的范围，其</a:t>
                </a:r>
                <a:r>
                  <a:rPr lang="en-US" altLang="zh-CN" dirty="0"/>
                  <a:t>20</a:t>
                </a:r>
                <a:r>
                  <a:rPr lang="zh-CN" altLang="en-US" dirty="0"/>
                  <a:t>个数据点极差为</a:t>
                </a:r>
                <a:r>
                  <a:rPr lang="en-US" altLang="zh-CN" dirty="0">
                    <a:latin typeface="Times New Roman" panose="02020603050405020304" pitchFamily="18" charset="0"/>
                    <a:cs typeface="Times New Roman" panose="02020603050405020304" pitchFamily="18" charset="0"/>
                  </a:rPr>
                  <a:t>0.0123nm</a:t>
                </a:r>
                <a:r>
                  <a:rPr lang="zh-CN" altLang="en-US" dirty="0"/>
                  <a:t>，计算样品晶面间距的均值可得</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𝑑</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2473</m:t>
                    </m:r>
                    <m:r>
                      <a:rPr lang="en-US" altLang="zh-CN" b="0" i="1" smtClean="0">
                        <a:latin typeface="Cambria Math" panose="02040503050406030204" pitchFamily="18" charset="0"/>
                      </a:rPr>
                      <m:t>𝑛𝑚</m:t>
                    </m:r>
                    <m:r>
                      <a:rPr lang="zh-CN" altLang="en-US" i="1">
                        <a:latin typeface="Cambria Math" panose="02040503050406030204" pitchFamily="18" charset="0"/>
                      </a:rPr>
                      <m:t>，</m:t>
                    </m:r>
                  </m:oMath>
                </a14:m>
                <a:r>
                  <a:rPr lang="zh-CN" altLang="en-US" dirty="0"/>
                  <a:t>同时我们可以计算出其标准差为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0029</m:t>
                    </m:r>
                    <m:r>
                      <a:rPr lang="en-US" altLang="zh-CN" b="0" i="1" smtClean="0">
                        <a:latin typeface="Cambria Math" panose="02040503050406030204" pitchFamily="18" charset="0"/>
                      </a:rPr>
                      <m:t>𝑛𝑚</m:t>
                    </m:r>
                  </m:oMath>
                </a14:m>
                <a:r>
                  <a:rPr lang="zh-CN" altLang="en-US" dirty="0"/>
                  <a:t>，因此其晶面间距为：</a:t>
                </a:r>
                <a:endParaRPr lang="en-US" altLang="zh-CN" dirty="0"/>
              </a:p>
              <a:p>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d</m:t>
                      </m:r>
                      <m:r>
                        <a:rPr lang="en-US" altLang="zh-CN" b="0" i="0"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0" dirty="0" smtClean="0">
                              <a:latin typeface="Cambria Math" panose="02040503050406030204" pitchFamily="18" charset="0"/>
                            </a:rPr>
                            <m:t>0</m:t>
                          </m:r>
                          <m:r>
                            <a:rPr lang="en-US" altLang="zh-CN" b="0" i="0" dirty="0" smtClean="0">
                              <a:latin typeface="Cambria Math" panose="02040503050406030204" pitchFamily="18" charset="0"/>
                            </a:rPr>
                            <m:t>.</m:t>
                          </m:r>
                          <m:r>
                            <a:rPr lang="en-US" altLang="zh-CN" b="0" i="0" dirty="0" smtClean="0">
                              <a:latin typeface="Cambria Math" panose="02040503050406030204" pitchFamily="18" charset="0"/>
                            </a:rPr>
                            <m:t>2473</m:t>
                          </m:r>
                          <m:r>
                            <a:rPr lang="en-US" altLang="zh-CN" i="1">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m:t>
                          </m:r>
                          <m:r>
                            <a:rPr lang="en-US" altLang="zh-CN" b="0" i="0"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0029</m:t>
                          </m:r>
                        </m:e>
                      </m:d>
                      <m:r>
                        <m:rPr>
                          <m:sty m:val="p"/>
                        </m:rPr>
                        <a:rPr lang="en-US" altLang="zh-CN" b="0" i="0" dirty="0" smtClean="0">
                          <a:latin typeface="Cambria Math" panose="02040503050406030204" pitchFamily="18" charset="0"/>
                        </a:rPr>
                        <m:t>nm</m:t>
                      </m:r>
                    </m:oMath>
                  </m:oMathPara>
                </a14:m>
                <a:endParaRPr lang="en-US" altLang="zh-CN" b="0" dirty="0"/>
              </a:p>
              <a:p>
                <a:r>
                  <a:rPr lang="zh-CN" altLang="en-US" dirty="0"/>
                  <a:t>而实际上由于我们利用软件进行测量时，测量方向很难与晶面线垂直，因此我们测量的值总是比真实值稍大。</a:t>
                </a:r>
                <a:endParaRPr lang="en-US" altLang="zh-CN" dirty="0"/>
              </a:p>
              <a:p>
                <a:endParaRPr lang="en-US" altLang="zh-CN" dirty="0"/>
              </a:p>
              <a:p>
                <a:endParaRPr lang="en-US" altLang="zh-CN" dirty="0"/>
              </a:p>
            </p:txBody>
          </p:sp>
        </mc:Choice>
        <mc:Fallback>
          <p:sp>
            <p:nvSpPr>
              <p:cNvPr id="21" name="TextBox 20"/>
              <p:cNvSpPr txBox="1">
                <a:spLocks noRot="1" noChangeAspect="1" noMove="1" noResize="1" noEditPoints="1" noAdjustHandles="1" noChangeArrowheads="1" noChangeShapeType="1" noTextEdit="1"/>
              </p:cNvSpPr>
              <p:nvPr/>
            </p:nvSpPr>
            <p:spPr>
              <a:xfrm>
                <a:off x="6096000" y="1934129"/>
                <a:ext cx="5339132" cy="2868414"/>
              </a:xfrm>
              <a:prstGeom prst="rect">
                <a:avLst/>
              </a:prstGeom>
              <a:blipFill rotWithShape="1">
                <a:blip r:embed="rId2"/>
                <a:stretch>
                  <a:fillRect t="-19" r="1"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6096000" y="4384270"/>
                <a:ext cx="6096000" cy="2113335"/>
              </a:xfrm>
              <a:prstGeom prst="rect">
                <a:avLst/>
              </a:prstGeom>
              <a:noFill/>
            </p:spPr>
            <p:txBody>
              <a:bodyPr wrap="square">
                <a:spAutoFit/>
              </a:bodyPr>
              <a:lstStyle/>
              <a:p>
                <a:r>
                  <a:rPr lang="zh-CN" altLang="en-US" dirty="0"/>
                  <a:t>查阅资料我们得知</a:t>
                </a:r>
                <a:r>
                  <a:rPr lang="en-US" altLang="zh-CN" dirty="0" err="1">
                    <a:latin typeface="Times New Roman" panose="02020603050405020304" pitchFamily="18" charset="0"/>
                    <a:cs typeface="Times New Roman" panose="02020603050405020304" pitchFamily="18" charset="0"/>
                  </a:rPr>
                  <a:t>TiN</a:t>
                </a:r>
                <a:r>
                  <a:rPr lang="zh-CN" altLang="en-US" dirty="0"/>
                  <a:t>的晶格常数</a:t>
                </a:r>
                <a:r>
                  <a:rPr lang="en-US" altLang="zh-CN" dirty="0">
                    <a:latin typeface="Times New Roman" panose="02020603050405020304" pitchFamily="18" charset="0"/>
                    <a:cs typeface="Times New Roman" panose="02020603050405020304" pitchFamily="18" charset="0"/>
                  </a:rPr>
                  <a:t>a</a:t>
                </a:r>
                <a:r>
                  <a:rPr lang="zh-CN" altLang="en-US" dirty="0"/>
                  <a:t>为</a:t>
                </a:r>
                <a:r>
                  <a:rPr lang="en-US" altLang="zh-CN" dirty="0">
                    <a:latin typeface="Times New Roman" panose="02020603050405020304" pitchFamily="18" charset="0"/>
                    <a:cs typeface="Times New Roman" panose="02020603050405020304" pitchFamily="18" charset="0"/>
                  </a:rPr>
                  <a:t>0.4241nm</a:t>
                </a:r>
                <a:endParaRPr lang="en-US" altLang="zh-CN"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𝑎</m:t>
                          </m:r>
                        </m:num>
                        <m:den>
                          <m:rad>
                            <m:radPr>
                              <m:degHide m:val="on"/>
                              <m:ctrlPr>
                                <a:rPr lang="en-US" altLang="zh-CN" i="1" smtClean="0">
                                  <a:latin typeface="Cambria Math" panose="02040503050406030204" pitchFamily="18" charset="0"/>
                                </a:rPr>
                              </m:ctrlPr>
                            </m:radPr>
                            <m:deg/>
                            <m:e>
                              <m:r>
                                <a:rPr lang="en-US" altLang="zh-CN" b="0" i="1" smtClean="0">
                                  <a:latin typeface="Cambria Math" panose="02040503050406030204" pitchFamily="18" charset="0"/>
                                </a:rPr>
                                <m:t>3</m:t>
                              </m:r>
                            </m:e>
                          </m:rad>
                        </m:den>
                      </m:f>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2449</m:t>
                      </m:r>
                      <m:r>
                        <a:rPr lang="en-US" altLang="zh-CN" b="0" i="1" smtClean="0">
                          <a:latin typeface="Cambria Math" panose="02040503050406030204" pitchFamily="18" charset="0"/>
                        </a:rPr>
                        <m:t>𝑛𝑚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oMath>
                  </m:oMathPara>
                </a14:m>
                <a:endParaRPr lang="en-US" altLang="zh-CN" dirty="0"/>
              </a:p>
              <a:p>
                <a:r>
                  <a:rPr lang="zh-CN" altLang="en-US" dirty="0"/>
                  <a:t>因此我们可以得知测量的</a:t>
                </a:r>
                <a:r>
                  <a:rPr lang="en-US" altLang="zh-CN" dirty="0" err="1">
                    <a:latin typeface="Times New Roman" panose="02020603050405020304" pitchFamily="18" charset="0"/>
                    <a:cs typeface="Times New Roman" panose="02020603050405020304" pitchFamily="18" charset="0"/>
                  </a:rPr>
                  <a:t>TiN</a:t>
                </a:r>
                <a:r>
                  <a:rPr lang="zh-CN" altLang="en-US" dirty="0"/>
                  <a:t>的晶面系数为</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1,1,1</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t>确实</a:t>
                </a:r>
                <a:r>
                  <a:rPr lang="en-US" altLang="zh-CN" dirty="0">
                    <a:latin typeface="Times New Roman" panose="02020603050405020304" pitchFamily="18" charset="0"/>
                    <a:cs typeface="Times New Roman" panose="02020603050405020304" pitchFamily="18" charset="0"/>
                  </a:rPr>
                  <a:t>d=0.2473nm&gt;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𝑎</m:t>
                        </m:r>
                      </m:num>
                      <m:den>
                        <m:rad>
                          <m:radPr>
                            <m:degHide m:val="on"/>
                            <m:ctrlPr>
                              <a:rPr lang="en-US" altLang="zh-CN" i="1" smtClean="0">
                                <a:latin typeface="Cambria Math" panose="02040503050406030204" pitchFamily="18" charset="0"/>
                              </a:rPr>
                            </m:ctrlPr>
                          </m:radPr>
                          <m:deg/>
                          <m:e>
                            <m:r>
                              <a:rPr lang="en-US" altLang="zh-CN" b="0" i="1" smtClean="0">
                                <a:latin typeface="Cambria Math" panose="02040503050406030204" pitchFamily="18" charset="0"/>
                              </a:rPr>
                              <m:t>3</m:t>
                            </m:r>
                          </m:e>
                        </m:rad>
                      </m:den>
                    </m:f>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2449</m:t>
                    </m:r>
                    <m:r>
                      <a:rPr lang="en-US" altLang="zh-CN" b="0" i="1" smtClean="0">
                        <a:latin typeface="Cambria Math" panose="02040503050406030204" pitchFamily="18" charset="0"/>
                      </a:rPr>
                      <m:t>𝑛𝑚</m:t>
                    </m:r>
                  </m:oMath>
                </a14:m>
                <a:r>
                  <a:rPr lang="zh-CN" altLang="en-US" dirty="0"/>
                  <a:t>，说明我们取的测量方向与晶面线不太垂直，但符合得还是挺好的。</a:t>
                </a:r>
                <a:endParaRPr lang="en-US" altLang="zh-CN" dirty="0"/>
              </a:p>
              <a:p>
                <a:endParaRPr lang="en-US" altLang="zh-CN" dirty="0"/>
              </a:p>
            </p:txBody>
          </p:sp>
        </mc:Choice>
        <mc:Fallback>
          <p:sp>
            <p:nvSpPr>
              <p:cNvPr id="9" name="TextBox 8"/>
              <p:cNvSpPr txBox="1">
                <a:spLocks noRot="1" noChangeAspect="1" noMove="1" noResize="1" noEditPoints="1" noAdjustHandles="1" noChangeArrowheads="1" noChangeShapeType="1" noTextEdit="1"/>
              </p:cNvSpPr>
              <p:nvPr/>
            </p:nvSpPr>
            <p:spPr>
              <a:xfrm>
                <a:off x="6096000" y="4384270"/>
                <a:ext cx="6096000" cy="2113335"/>
              </a:xfrm>
              <a:prstGeom prst="rect">
                <a:avLst/>
              </a:prstGeom>
              <a:blipFill rotWithShape="1">
                <a:blip r:embed="rId3"/>
                <a:stretch>
                  <a:fillRect t="-11" b="13"/>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晶面间距测量（</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Si</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pitchFamily="34" charset="0"/>
              <a:ea typeface="宋体" panose="02010600030101010101" pitchFamily="2" charset="-122"/>
              <a:cs typeface="+mn-cs"/>
            </a:endParaRPr>
          </a:p>
        </p:txBody>
      </p:sp>
      <p:sp>
        <p:nvSpPr>
          <p:cNvPr id="5" name="文本框 4"/>
          <p:cNvSpPr txBox="1"/>
          <p:nvPr/>
        </p:nvSpPr>
        <p:spPr>
          <a:xfrm>
            <a:off x="765340" y="890710"/>
            <a:ext cx="973328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在实验数据图中我们很明显能够看到除了</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TiN</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的扫描图像还有</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Si</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衬底的扫描图像，我们对</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Si</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衬底的扫描图像作相同的处理如下。</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5" name="Arrow: Right 14"/>
          <p:cNvSpPr/>
          <p:nvPr/>
        </p:nvSpPr>
        <p:spPr>
          <a:xfrm>
            <a:off x="4084320" y="2712720"/>
            <a:ext cx="274320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7" name="Arrow: Left 16"/>
          <p:cNvSpPr/>
          <p:nvPr/>
        </p:nvSpPr>
        <p:spPr>
          <a:xfrm>
            <a:off x="4436441" y="5139586"/>
            <a:ext cx="2391079" cy="3122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8" name="Rectangle 17"/>
          <p:cNvSpPr/>
          <p:nvPr/>
        </p:nvSpPr>
        <p:spPr>
          <a:xfrm>
            <a:off x="4436441" y="2349979"/>
            <a:ext cx="1933879" cy="362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FTT</a:t>
            </a:r>
            <a:r>
              <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变换</a:t>
            </a: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0" name="Rectangle 19"/>
          <p:cNvSpPr/>
          <p:nvPr/>
        </p:nvSpPr>
        <p:spPr>
          <a:xfrm>
            <a:off x="4595522" y="4471285"/>
            <a:ext cx="2231998" cy="668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取横向</a:t>
            </a:r>
            <a:r>
              <a:rPr kumimoji="0" lang="en-US" altLang="zh-CN"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10nm</a:t>
            </a:r>
            <a:r>
              <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平均后强度分布</a:t>
            </a: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4" name="TextBox 23"/>
          <p:cNvSpPr txBox="1"/>
          <p:nvPr/>
        </p:nvSpPr>
        <p:spPr>
          <a:xfrm>
            <a:off x="4351959" y="5873953"/>
            <a:ext cx="29937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晶面间距</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d</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约为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0.3138nm</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1"/>
          <a:stretch>
            <a:fillRect/>
          </a:stretch>
        </p:blipFill>
        <p:spPr>
          <a:xfrm>
            <a:off x="1044317" y="1547620"/>
            <a:ext cx="4075602" cy="4075602"/>
          </a:xfrm>
          <a:prstGeom prst="rect">
            <a:avLst/>
          </a:prstGeom>
        </p:spPr>
      </p:pic>
      <p:pic>
        <p:nvPicPr>
          <p:cNvPr id="8" name="Picture 7"/>
          <p:cNvPicPr>
            <a:picLocks noChangeAspect="1"/>
          </p:cNvPicPr>
          <p:nvPr/>
        </p:nvPicPr>
        <p:blipFill>
          <a:blip r:embed="rId2"/>
          <a:stretch>
            <a:fillRect/>
          </a:stretch>
        </p:blipFill>
        <p:spPr>
          <a:xfrm>
            <a:off x="7092013" y="1472461"/>
            <a:ext cx="3667125" cy="3667125"/>
          </a:xfrm>
          <a:prstGeom prst="rect">
            <a:avLst/>
          </a:prstGeom>
        </p:spPr>
      </p:pic>
      <p:pic>
        <p:nvPicPr>
          <p:cNvPr id="12" name="Picture 11"/>
          <p:cNvPicPr>
            <a:picLocks noChangeAspect="1"/>
          </p:cNvPicPr>
          <p:nvPr/>
        </p:nvPicPr>
        <p:blipFill>
          <a:blip r:embed="rId3"/>
          <a:stretch>
            <a:fillRect/>
          </a:stretch>
        </p:blipFill>
        <p:spPr>
          <a:xfrm>
            <a:off x="7092013" y="4133727"/>
            <a:ext cx="3667125" cy="3667125"/>
          </a:xfrm>
          <a:prstGeom prst="rect">
            <a:avLst/>
          </a:prstGeom>
        </p:spPr>
      </p:pic>
      <p:pic>
        <p:nvPicPr>
          <p:cNvPr id="22" name="Picture 21"/>
          <p:cNvPicPr>
            <a:picLocks noChangeAspect="1"/>
          </p:cNvPicPr>
          <p:nvPr/>
        </p:nvPicPr>
        <p:blipFill>
          <a:blip r:embed="rId4"/>
          <a:stretch>
            <a:fillRect/>
          </a:stretch>
        </p:blipFill>
        <p:spPr>
          <a:xfrm>
            <a:off x="322189" y="4353839"/>
            <a:ext cx="3849759" cy="2454452"/>
          </a:xfrm>
          <a:prstGeom prst="rect">
            <a:avLst/>
          </a:prstGeom>
        </p:spPr>
      </p:pic>
      <p:sp>
        <p:nvSpPr>
          <p:cNvPr id="23" name="Frame 22"/>
          <p:cNvSpPr/>
          <p:nvPr/>
        </p:nvSpPr>
        <p:spPr>
          <a:xfrm>
            <a:off x="2997200" y="2001520"/>
            <a:ext cx="717548" cy="7112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Arrow: Right 24"/>
          <p:cNvSpPr/>
          <p:nvPr/>
        </p:nvSpPr>
        <p:spPr>
          <a:xfrm rot="20755195">
            <a:off x="8743314" y="1969325"/>
            <a:ext cx="1452880" cy="568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p:cNvSpPr/>
          <p:nvPr/>
        </p:nvSpPr>
        <p:spPr>
          <a:xfrm>
            <a:off x="10243577" y="1361518"/>
            <a:ext cx="1560107" cy="14304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FTT</a:t>
            </a:r>
            <a:r>
              <a:rPr lang="zh-CN" altLang="en-US" dirty="0"/>
              <a:t>变换后为中心周围六个等距离亮点，符合单晶</a:t>
            </a:r>
            <a:r>
              <a:rPr lang="en-US" altLang="zh-CN" dirty="0">
                <a:latin typeface="Times New Roman" panose="02020603050405020304" pitchFamily="18" charset="0"/>
                <a:cs typeface="Times New Roman" panose="02020603050405020304" pitchFamily="18" charset="0"/>
              </a:rPr>
              <a:t>Si</a:t>
            </a:r>
            <a:r>
              <a:rPr lang="zh-CN" altLang="en-US" dirty="0"/>
              <a:t>的衍射图像</a:t>
            </a:r>
            <a:endParaRPr lang="zh-CN" altLang="en-US" dirty="0"/>
          </a:p>
        </p:txBody>
      </p:sp>
      <p:grpSp>
        <p:nvGrpSpPr>
          <p:cNvPr id="5120" name="Group 5119"/>
          <p:cNvGrpSpPr/>
          <p:nvPr/>
        </p:nvGrpSpPr>
        <p:grpSpPr>
          <a:xfrm>
            <a:off x="2705800" y="3195440"/>
            <a:ext cx="606240" cy="644040"/>
            <a:chOff x="2705800" y="3195440"/>
            <a:chExt cx="606240" cy="644040"/>
          </a:xfrm>
        </p:grpSpPr>
        <mc:AlternateContent xmlns:mc="http://schemas.openxmlformats.org/markup-compatibility/2006" xmlns:p14="http://schemas.microsoft.com/office/powerpoint/2010/main">
          <mc:Choice Requires="p14">
            <p:contentPart r:id="rId5" p14:bwMode="auto">
              <p14:nvContentPartPr>
                <p14:cNvPr id="27" name="Ink 26"/>
                <p14:cNvContentPartPr/>
                <p14:nvPr/>
              </p14:nvContentPartPr>
              <p14:xfrm>
                <a:off x="2705800" y="3195440"/>
                <a:ext cx="403200" cy="615240"/>
              </p14:xfrm>
            </p:contentPart>
          </mc:Choice>
          <mc:Fallback xmlns="">
            <p:pic>
              <p:nvPicPr>
                <p:cNvPr id="27" name="Ink 26"/>
              </p:nvPicPr>
              <p:blipFill>
                <a:blip r:embed="rId6"/>
              </p:blipFill>
              <p:spPr>
                <a:xfrm>
                  <a:off x="2705800" y="3195440"/>
                  <a:ext cx="403200" cy="6152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8" name="Ink 27"/>
                <p14:cNvContentPartPr/>
                <p14:nvPr/>
              </p14:nvContentPartPr>
              <p14:xfrm>
                <a:off x="3226360" y="3505040"/>
                <a:ext cx="55440" cy="334440"/>
              </p14:xfrm>
            </p:contentPart>
          </mc:Choice>
          <mc:Fallback xmlns="">
            <p:pic>
              <p:nvPicPr>
                <p:cNvPr id="28" name="Ink 27"/>
              </p:nvPicPr>
              <p:blipFill>
                <a:blip r:embed="rId8"/>
              </p:blipFill>
              <p:spPr>
                <a:xfrm>
                  <a:off x="3226360" y="3505040"/>
                  <a:ext cx="55440" cy="33444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9" name="Ink 28"/>
                <p14:cNvContentPartPr/>
                <p14:nvPr/>
              </p14:nvContentPartPr>
              <p14:xfrm>
                <a:off x="3291520" y="3311360"/>
                <a:ext cx="360" cy="360"/>
              </p14:xfrm>
            </p:contentPart>
          </mc:Choice>
          <mc:Fallback xmlns="">
            <p:pic>
              <p:nvPicPr>
                <p:cNvPr id="29" name="Ink 28"/>
              </p:nvPicPr>
              <p:blipFill>
                <a:blip r:embed="rId10"/>
              </p:blipFill>
              <p:spPr>
                <a:xfrm>
                  <a:off x="3291520" y="3311360"/>
                  <a:ext cx="36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1" name="Ink 30"/>
                <p14:cNvContentPartPr/>
                <p14:nvPr/>
              </p14:nvContentPartPr>
              <p14:xfrm>
                <a:off x="3291520" y="3291200"/>
                <a:ext cx="20520" cy="68040"/>
              </p14:xfrm>
            </p:contentPart>
          </mc:Choice>
          <mc:Fallback xmlns="">
            <p:pic>
              <p:nvPicPr>
                <p:cNvPr id="31" name="Ink 30"/>
              </p:nvPicPr>
              <p:blipFill>
                <a:blip r:embed="rId12"/>
              </p:blipFill>
              <p:spPr>
                <a:xfrm>
                  <a:off x="3291520" y="3291200"/>
                  <a:ext cx="20520" cy="68040"/>
                </a:xfrm>
                <a:prstGeom prst="rect"/>
              </p:spPr>
            </p:pic>
          </mc:Fallback>
        </mc:AlternateContent>
      </p:grpSp>
      <p:grpSp>
        <p:nvGrpSpPr>
          <p:cNvPr id="5129" name="Group 5128"/>
          <p:cNvGrpSpPr/>
          <p:nvPr/>
        </p:nvGrpSpPr>
        <p:grpSpPr>
          <a:xfrm>
            <a:off x="1229080" y="2071520"/>
            <a:ext cx="680760" cy="694440"/>
            <a:chOff x="1229080" y="2071520"/>
            <a:chExt cx="680760" cy="694440"/>
          </a:xfrm>
        </p:grpSpPr>
        <mc:AlternateContent xmlns:mc="http://schemas.openxmlformats.org/markup-compatibility/2006" xmlns:p14="http://schemas.microsoft.com/office/powerpoint/2010/main">
          <mc:Choice Requires="p14">
            <p:contentPart r:id="rId13" p14:bwMode="auto">
              <p14:nvContentPartPr>
                <p14:cNvPr id="5121" name="Ink 5120"/>
                <p14:cNvContentPartPr/>
                <p14:nvPr/>
              </p14:nvContentPartPr>
              <p14:xfrm>
                <a:off x="1229080" y="2071520"/>
                <a:ext cx="546480" cy="116640"/>
              </p14:xfrm>
            </p:contentPart>
          </mc:Choice>
          <mc:Fallback xmlns="">
            <p:pic>
              <p:nvPicPr>
                <p:cNvPr id="5121" name="Ink 5120"/>
              </p:nvPicPr>
              <p:blipFill>
                <a:blip r:embed="rId14"/>
              </p:blipFill>
              <p:spPr>
                <a:xfrm>
                  <a:off x="1229080" y="2071520"/>
                  <a:ext cx="546480" cy="11664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5124" name="Ink 5123"/>
                <p14:cNvContentPartPr/>
                <p14:nvPr/>
              </p14:nvContentPartPr>
              <p14:xfrm>
                <a:off x="1269040" y="2112920"/>
                <a:ext cx="214560" cy="514080"/>
              </p14:xfrm>
            </p:contentPart>
          </mc:Choice>
          <mc:Fallback xmlns="">
            <p:pic>
              <p:nvPicPr>
                <p:cNvPr id="5124" name="Ink 5123"/>
              </p:nvPicPr>
              <p:blipFill>
                <a:blip r:embed="rId16"/>
              </p:blipFill>
              <p:spPr>
                <a:xfrm>
                  <a:off x="1269040" y="2112920"/>
                  <a:ext cx="214560" cy="5140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5126" name="Ink 5125"/>
                <p14:cNvContentPartPr/>
                <p14:nvPr/>
              </p14:nvContentPartPr>
              <p14:xfrm>
                <a:off x="1527160" y="2468240"/>
                <a:ext cx="57960" cy="259920"/>
              </p14:xfrm>
            </p:contentPart>
          </mc:Choice>
          <mc:Fallback xmlns="">
            <p:pic>
              <p:nvPicPr>
                <p:cNvPr id="5126" name="Ink 5125"/>
              </p:nvPicPr>
              <p:blipFill>
                <a:blip r:embed="rId18"/>
              </p:blipFill>
              <p:spPr>
                <a:xfrm>
                  <a:off x="1527160" y="2468240"/>
                  <a:ext cx="57960" cy="2599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5127" name="Ink 5126"/>
                <p14:cNvContentPartPr/>
                <p14:nvPr/>
              </p14:nvContentPartPr>
              <p14:xfrm>
                <a:off x="1604920" y="2316320"/>
                <a:ext cx="36000" cy="86040"/>
              </p14:xfrm>
            </p:contentPart>
          </mc:Choice>
          <mc:Fallback xmlns="">
            <p:pic>
              <p:nvPicPr>
                <p:cNvPr id="5127" name="Ink 5126"/>
              </p:nvPicPr>
              <p:blipFill>
                <a:blip r:embed="rId20"/>
              </p:blipFill>
              <p:spPr>
                <a:xfrm>
                  <a:off x="1604920" y="2316320"/>
                  <a:ext cx="36000" cy="860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5128" name="Ink 5127"/>
                <p14:cNvContentPartPr/>
                <p14:nvPr/>
              </p14:nvContentPartPr>
              <p14:xfrm>
                <a:off x="1711120" y="2224160"/>
                <a:ext cx="198720" cy="541800"/>
              </p14:xfrm>
            </p:contentPart>
          </mc:Choice>
          <mc:Fallback xmlns="">
            <p:pic>
              <p:nvPicPr>
                <p:cNvPr id="5128" name="Ink 5127"/>
              </p:nvPicPr>
              <p:blipFill>
                <a:blip r:embed="rId22"/>
              </p:blipFill>
              <p:spPr>
                <a:xfrm>
                  <a:off x="1711120" y="2224160"/>
                  <a:ext cx="198720" cy="541800"/>
                </a:xfrm>
                <a:prstGeom prst="rect"/>
              </p:spPr>
            </p:pic>
          </mc:Fallback>
        </mc:AlternateContent>
      </p:grpSp>
      <mc:AlternateContent xmlns:mc="http://schemas.openxmlformats.org/markup-compatibility/2006" xmlns:p14="http://schemas.microsoft.com/office/powerpoint/2010/main">
        <mc:Choice Requires="p14">
          <p:contentPart r:id="rId23" p14:bwMode="auto">
            <p14:nvContentPartPr>
              <p14:cNvPr id="5130" name="Ink 5129"/>
              <p14:cNvContentPartPr/>
              <p14:nvPr/>
            </p14:nvContentPartPr>
            <p14:xfrm>
              <a:off x="1879600" y="2244680"/>
              <a:ext cx="333720" cy="521280"/>
            </p14:xfrm>
          </p:contentPart>
        </mc:Choice>
        <mc:Fallback xmlns="">
          <p:pic>
            <p:nvPicPr>
              <p:cNvPr id="5130" name="Ink 5129"/>
            </p:nvPicPr>
            <p:blipFill>
              <a:blip r:embed="rId24"/>
            </p:blipFill>
            <p:spPr>
              <a:xfrm>
                <a:off x="1879600" y="2244680"/>
                <a:ext cx="333720" cy="521280"/>
              </a:xfrm>
              <a:prstGeom prst="rect"/>
            </p:spPr>
          </p:pic>
        </mc:Fallback>
      </mc:AlternateContent>
      <p:sp>
        <p:nvSpPr>
          <p:cNvPr id="5132" name="Arrow: Right 5131"/>
          <p:cNvSpPr/>
          <p:nvPr/>
        </p:nvSpPr>
        <p:spPr>
          <a:xfrm>
            <a:off x="2824646" y="1598762"/>
            <a:ext cx="1646159" cy="243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4" name="Rectangle 5133"/>
          <p:cNvSpPr/>
          <p:nvPr/>
        </p:nvSpPr>
        <p:spPr>
          <a:xfrm>
            <a:off x="4602352" y="1361518"/>
            <a:ext cx="1759139" cy="8170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cs typeface="Times New Roman" panose="02020603050405020304" pitchFamily="18" charset="0"/>
              </a:rPr>
              <a:t>TiN</a:t>
            </a:r>
            <a:r>
              <a:rPr lang="zh-CN" altLang="en-US" dirty="0">
                <a:solidFill>
                  <a:schemeClr val="tx1"/>
                </a:solidFill>
              </a:rPr>
              <a:t>与</a:t>
            </a:r>
            <a:r>
              <a:rPr lang="en-US" altLang="zh-CN" dirty="0">
                <a:solidFill>
                  <a:schemeClr val="tx1"/>
                </a:solidFill>
                <a:latin typeface="Times New Roman" panose="02020603050405020304" pitchFamily="18" charset="0"/>
                <a:cs typeface="Times New Roman" panose="02020603050405020304" pitchFamily="18" charset="0"/>
              </a:rPr>
              <a:t>Si</a:t>
            </a:r>
            <a:r>
              <a:rPr lang="zh-CN" altLang="en-US" dirty="0">
                <a:solidFill>
                  <a:schemeClr val="tx1"/>
                </a:solidFill>
              </a:rPr>
              <a:t>晶界处晶格失配造成的位错</a:t>
            </a:r>
            <a:endParaRPr lang="zh-CN" altLang="en-US" dirty="0">
              <a:solidFill>
                <a:schemeClr val="tx1"/>
              </a:solidFill>
            </a:endParaRPr>
          </a:p>
        </p:txBody>
      </p:sp>
      <p:sp>
        <p:nvSpPr>
          <p:cNvPr id="47" name="Arrow: Right 46"/>
          <p:cNvSpPr/>
          <p:nvPr/>
        </p:nvSpPr>
        <p:spPr>
          <a:xfrm rot="20755195">
            <a:off x="8841135" y="4838365"/>
            <a:ext cx="1452880" cy="568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angle 47"/>
          <p:cNvSpPr/>
          <p:nvPr/>
        </p:nvSpPr>
        <p:spPr>
          <a:xfrm>
            <a:off x="10309704" y="4248851"/>
            <a:ext cx="1560107" cy="14304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去除噪声信号后与</a:t>
            </a:r>
            <a:r>
              <a:rPr lang="en-US" altLang="zh-CN" dirty="0">
                <a:latin typeface="Times New Roman" panose="02020603050405020304" pitchFamily="18" charset="0"/>
                <a:cs typeface="Times New Roman" panose="02020603050405020304" pitchFamily="18" charset="0"/>
              </a:rPr>
              <a:t>Si</a:t>
            </a:r>
            <a:r>
              <a:rPr lang="zh-CN" altLang="en-US" dirty="0"/>
              <a:t>原子分辨图像一致</a:t>
            </a:r>
            <a:endParaRPr lang="zh-CN" altLang="en-US" dirty="0"/>
          </a:p>
        </p:txBody>
      </p:sp>
      <p:cxnSp>
        <p:nvCxnSpPr>
          <p:cNvPr id="5136" name="Straight Connector 5135"/>
          <p:cNvCxnSpPr/>
          <p:nvPr/>
        </p:nvCxnSpPr>
        <p:spPr>
          <a:xfrm flipH="1">
            <a:off x="2124650" y="1573318"/>
            <a:ext cx="680868" cy="267553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a:t>
            </a:r>
            <a:r>
              <a:rPr lang="en-US" altLang="zh-CN" sz="2800" b="1" dirty="0">
                <a:latin typeface="微软雅黑" panose="020B0503020204020204" pitchFamily="34" charset="-122"/>
                <a:ea typeface="微软雅黑" panose="020B0503020204020204" pitchFamily="34" charset="-122"/>
              </a:rPr>
              <a:t>Si</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5" name="文本框 4"/>
          <p:cNvSpPr txBox="1"/>
          <p:nvPr/>
        </p:nvSpPr>
        <p:spPr>
          <a:xfrm>
            <a:off x="913981" y="1187939"/>
            <a:ext cx="9733280" cy="369332"/>
          </a:xfrm>
          <a:prstGeom prst="rect">
            <a:avLst/>
          </a:prstGeom>
          <a:noFill/>
        </p:spPr>
        <p:txBody>
          <a:bodyPr wrap="square" rtlCol="0">
            <a:spAutoFit/>
          </a:bodyPr>
          <a:lstStyle/>
          <a:p>
            <a:r>
              <a:rPr lang="zh-CN" altLang="en-US" dirty="0"/>
              <a:t>我们对每张图寻找可能合适的晶面线的位置重复上述操作得到的数据点如下所示：</a:t>
            </a:r>
            <a:endParaRPr lang="zh-CN" altLang="en-US" dirty="0"/>
          </a:p>
        </p:txBody>
      </p:sp>
      <mc:AlternateContent xmlns:mc="http://schemas.openxmlformats.org/markup-compatibility/2006">
        <mc:Choice xmlns:a14="http://schemas.microsoft.com/office/drawing/2010/main" Requires="a14">
          <p:sp>
            <p:nvSpPr>
              <p:cNvPr id="21" name="TextBox 20"/>
              <p:cNvSpPr txBox="1"/>
              <p:nvPr/>
            </p:nvSpPr>
            <p:spPr>
              <a:xfrm>
                <a:off x="6096000" y="1934129"/>
                <a:ext cx="5339132" cy="2868414"/>
              </a:xfrm>
              <a:prstGeom prst="rect">
                <a:avLst/>
              </a:prstGeom>
              <a:noFill/>
            </p:spPr>
            <p:txBody>
              <a:bodyPr wrap="square">
                <a:spAutoFit/>
              </a:bodyPr>
              <a:lstStyle/>
              <a:p>
                <a:r>
                  <a:rPr lang="zh-CN" altLang="en-US" dirty="0"/>
                  <a:t>可以看出，多数区域聚集在相近的范围，其</a:t>
                </a:r>
                <a:r>
                  <a:rPr lang="en-US" altLang="zh-CN" dirty="0"/>
                  <a:t>10</a:t>
                </a:r>
                <a:r>
                  <a:rPr lang="zh-CN" altLang="en-US" dirty="0"/>
                  <a:t>个数据点极差为</a:t>
                </a:r>
                <a:r>
                  <a:rPr lang="en-US" altLang="zh-CN" dirty="0">
                    <a:latin typeface="Times New Roman" panose="02020603050405020304" pitchFamily="18" charset="0"/>
                    <a:cs typeface="Times New Roman" panose="02020603050405020304" pitchFamily="18" charset="0"/>
                  </a:rPr>
                  <a:t>0.0079nm</a:t>
                </a:r>
                <a:r>
                  <a:rPr lang="zh-CN" altLang="en-US" dirty="0"/>
                  <a:t>，计算样品晶面间距的均值可得</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𝑑</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3182</m:t>
                    </m:r>
                    <m:r>
                      <a:rPr lang="en-US" altLang="zh-CN" b="0" i="1" smtClean="0">
                        <a:latin typeface="Cambria Math" panose="02040503050406030204" pitchFamily="18" charset="0"/>
                      </a:rPr>
                      <m:t>𝑛𝑚</m:t>
                    </m:r>
                    <m:r>
                      <a:rPr lang="zh-CN" altLang="en-US" i="1">
                        <a:latin typeface="Cambria Math" panose="02040503050406030204" pitchFamily="18" charset="0"/>
                      </a:rPr>
                      <m:t>，</m:t>
                    </m:r>
                  </m:oMath>
                </a14:m>
                <a:r>
                  <a:rPr lang="zh-CN" altLang="en-US" dirty="0"/>
                  <a:t>同时我们可以计算出其标准差为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0025</m:t>
                    </m:r>
                    <m:r>
                      <a:rPr lang="en-US" altLang="zh-CN" b="0" i="1" smtClean="0">
                        <a:latin typeface="Cambria Math" panose="02040503050406030204" pitchFamily="18" charset="0"/>
                      </a:rPr>
                      <m:t>𝑛𝑚</m:t>
                    </m:r>
                  </m:oMath>
                </a14:m>
                <a:r>
                  <a:rPr lang="zh-CN" altLang="en-US" dirty="0"/>
                  <a:t>，因此其晶面间距为：</a:t>
                </a:r>
                <a:endParaRPr lang="en-US" altLang="zh-CN" dirty="0"/>
              </a:p>
              <a:p>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d</m:t>
                      </m:r>
                      <m:r>
                        <a:rPr lang="en-US" altLang="zh-CN" b="0" i="0"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0" dirty="0" smtClean="0">
                              <a:latin typeface="Cambria Math" panose="02040503050406030204" pitchFamily="18" charset="0"/>
                            </a:rPr>
                            <m:t>0</m:t>
                          </m:r>
                          <m:r>
                            <a:rPr lang="en-US" altLang="zh-CN" b="0" i="0" dirty="0" smtClean="0">
                              <a:latin typeface="Cambria Math" panose="02040503050406030204" pitchFamily="18" charset="0"/>
                            </a:rPr>
                            <m:t>.</m:t>
                          </m:r>
                          <m:r>
                            <a:rPr lang="en-US" altLang="zh-CN" b="0" i="0" dirty="0" smtClean="0">
                              <a:latin typeface="Cambria Math" panose="02040503050406030204" pitchFamily="18" charset="0"/>
                            </a:rPr>
                            <m:t>3182</m:t>
                          </m:r>
                          <m:r>
                            <a:rPr lang="en-US" altLang="zh-CN" i="1">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m:t>
                          </m:r>
                          <m:r>
                            <a:rPr lang="en-US" altLang="zh-CN" b="0" i="0"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002</m:t>
                          </m:r>
                          <m:r>
                            <a:rPr lang="en-US" altLang="zh-CN" b="0" i="1" smtClean="0">
                              <a:latin typeface="Cambria Math" panose="02040503050406030204" pitchFamily="18" charset="0"/>
                              <a:ea typeface="Cambria Math" panose="02040503050406030204" pitchFamily="18" charset="0"/>
                            </a:rPr>
                            <m:t>5</m:t>
                          </m:r>
                        </m:e>
                      </m:d>
                      <m:r>
                        <m:rPr>
                          <m:sty m:val="p"/>
                        </m:rPr>
                        <a:rPr lang="en-US" altLang="zh-CN" b="0" i="0" dirty="0" smtClean="0">
                          <a:latin typeface="Cambria Math" panose="02040503050406030204" pitchFamily="18" charset="0"/>
                        </a:rPr>
                        <m:t>nm</m:t>
                      </m:r>
                    </m:oMath>
                  </m:oMathPara>
                </a14:m>
                <a:endParaRPr lang="en-US" altLang="zh-CN" b="0" dirty="0"/>
              </a:p>
              <a:p>
                <a:r>
                  <a:rPr lang="zh-CN" altLang="en-US" dirty="0"/>
                  <a:t>而实际上由于我们利用软件进行测量时，测量方向很难与晶面线垂直，因此我们测量的值总是比真实值稍大。</a:t>
                </a:r>
                <a:endParaRPr lang="en-US" altLang="zh-CN" dirty="0"/>
              </a:p>
              <a:p>
                <a:endParaRPr lang="en-US" altLang="zh-CN" dirty="0"/>
              </a:p>
              <a:p>
                <a:endParaRPr lang="en-US" altLang="zh-CN" dirty="0"/>
              </a:p>
            </p:txBody>
          </p:sp>
        </mc:Choice>
        <mc:Fallback>
          <p:sp>
            <p:nvSpPr>
              <p:cNvPr id="21" name="TextBox 20"/>
              <p:cNvSpPr txBox="1">
                <a:spLocks noRot="1" noChangeAspect="1" noMove="1" noResize="1" noEditPoints="1" noAdjustHandles="1" noChangeArrowheads="1" noChangeShapeType="1" noTextEdit="1"/>
              </p:cNvSpPr>
              <p:nvPr/>
            </p:nvSpPr>
            <p:spPr>
              <a:xfrm>
                <a:off x="6096000" y="1934129"/>
                <a:ext cx="5339132" cy="2868414"/>
              </a:xfrm>
              <a:prstGeom prst="rect">
                <a:avLst/>
              </a:prstGeom>
              <a:blipFill rotWithShape="1">
                <a:blip r:embed="rId1"/>
                <a:stretch>
                  <a:fillRect t="-19" r="1"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6096000" y="4384270"/>
                <a:ext cx="6096000" cy="1836337"/>
              </a:xfrm>
              <a:prstGeom prst="rect">
                <a:avLst/>
              </a:prstGeom>
              <a:noFill/>
            </p:spPr>
            <p:txBody>
              <a:bodyPr wrap="square">
                <a:spAutoFit/>
              </a:bodyPr>
              <a:lstStyle/>
              <a:p>
                <a:r>
                  <a:rPr lang="zh-CN" altLang="en-US" dirty="0"/>
                  <a:t>查阅资料我们得知</a:t>
                </a:r>
                <a:r>
                  <a:rPr lang="en-US" altLang="zh-CN" dirty="0">
                    <a:latin typeface="Times New Roman" panose="02020603050405020304" pitchFamily="18" charset="0"/>
                    <a:cs typeface="Times New Roman" panose="02020603050405020304" pitchFamily="18" charset="0"/>
                  </a:rPr>
                  <a:t>Si</a:t>
                </a:r>
                <a:r>
                  <a:rPr lang="zh-CN" altLang="en-US" dirty="0"/>
                  <a:t>的晶格常数</a:t>
                </a:r>
                <a:r>
                  <a:rPr lang="en-US" altLang="zh-CN" dirty="0">
                    <a:latin typeface="Times New Roman" panose="02020603050405020304" pitchFamily="18" charset="0"/>
                    <a:cs typeface="Times New Roman" panose="02020603050405020304" pitchFamily="18" charset="0"/>
                  </a:rPr>
                  <a:t>a</a:t>
                </a:r>
                <a:r>
                  <a:rPr lang="zh-CN" altLang="en-US" dirty="0"/>
                  <a:t>为</a:t>
                </a:r>
                <a:r>
                  <a:rPr lang="en-US" altLang="zh-CN" dirty="0">
                    <a:latin typeface="Times New Roman" panose="02020603050405020304" pitchFamily="18" charset="0"/>
                    <a:cs typeface="Times New Roman" panose="02020603050405020304" pitchFamily="18" charset="0"/>
                  </a:rPr>
                  <a:t>0.5428nm</a:t>
                </a:r>
                <a:endParaRPr lang="en-US" altLang="zh-CN"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𝑎</m:t>
                          </m:r>
                        </m:num>
                        <m:den>
                          <m:rad>
                            <m:radPr>
                              <m:degHide m:val="on"/>
                              <m:ctrlPr>
                                <a:rPr lang="en-US" altLang="zh-CN" i="1" smtClean="0">
                                  <a:latin typeface="Cambria Math" panose="02040503050406030204" pitchFamily="18" charset="0"/>
                                </a:rPr>
                              </m:ctrlPr>
                            </m:radPr>
                            <m:deg/>
                            <m:e>
                              <m:r>
                                <a:rPr lang="en-US" altLang="zh-CN" b="0" i="1" smtClean="0">
                                  <a:latin typeface="Cambria Math" panose="02040503050406030204" pitchFamily="18" charset="0"/>
                                </a:rPr>
                                <m:t>3</m:t>
                              </m:r>
                            </m:e>
                          </m:rad>
                        </m:den>
                      </m:f>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3134</m:t>
                      </m:r>
                      <m:r>
                        <a:rPr lang="en-US" altLang="zh-CN" b="0" i="1" smtClean="0">
                          <a:latin typeface="Cambria Math" panose="02040503050406030204" pitchFamily="18" charset="0"/>
                        </a:rPr>
                        <m:t>𝑛𝑚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oMath>
                  </m:oMathPara>
                </a14:m>
                <a:endParaRPr lang="en-US" altLang="zh-CN" dirty="0"/>
              </a:p>
              <a:p>
                <a:r>
                  <a:rPr lang="zh-CN" altLang="en-US" dirty="0"/>
                  <a:t>因此我们可以得知测量的</a:t>
                </a:r>
                <a:r>
                  <a:rPr lang="en-US" altLang="zh-CN" dirty="0">
                    <a:latin typeface="Times New Roman" panose="02020603050405020304" pitchFamily="18" charset="0"/>
                    <a:cs typeface="Times New Roman" panose="02020603050405020304" pitchFamily="18" charset="0"/>
                  </a:rPr>
                  <a:t>Si</a:t>
                </a:r>
                <a:r>
                  <a:rPr lang="zh-CN" altLang="en-US" dirty="0"/>
                  <a:t>的晶面系数为</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1,1,1</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t>确实</a:t>
                </a:r>
                <a:r>
                  <a:rPr lang="en-US" altLang="zh-CN" dirty="0">
                    <a:latin typeface="Times New Roman" panose="02020603050405020304" pitchFamily="18" charset="0"/>
                    <a:cs typeface="Times New Roman" panose="02020603050405020304" pitchFamily="18" charset="0"/>
                  </a:rPr>
                  <a:t>d=0.3182nm&gt;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𝑎</m:t>
                        </m:r>
                      </m:num>
                      <m:den>
                        <m:rad>
                          <m:radPr>
                            <m:degHide m:val="on"/>
                            <m:ctrlPr>
                              <a:rPr lang="en-US" altLang="zh-CN" i="1" smtClean="0">
                                <a:latin typeface="Cambria Math" panose="02040503050406030204" pitchFamily="18" charset="0"/>
                              </a:rPr>
                            </m:ctrlPr>
                          </m:radPr>
                          <m:deg/>
                          <m:e>
                            <m:r>
                              <a:rPr lang="en-US" altLang="zh-CN" b="0" i="1" smtClean="0">
                                <a:latin typeface="Cambria Math" panose="02040503050406030204" pitchFamily="18" charset="0"/>
                              </a:rPr>
                              <m:t>3</m:t>
                            </m:r>
                          </m:e>
                        </m:rad>
                      </m:den>
                    </m:f>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3134</m:t>
                    </m:r>
                    <m:r>
                      <a:rPr lang="en-US" altLang="zh-CN" b="0" i="1" smtClean="0">
                        <a:latin typeface="Cambria Math" panose="02040503050406030204" pitchFamily="18" charset="0"/>
                      </a:rPr>
                      <m:t>𝑛𝑚</m:t>
                    </m:r>
                  </m:oMath>
                </a14:m>
                <a:r>
                  <a:rPr lang="zh-CN" altLang="en-US" dirty="0"/>
                  <a:t>，说明我们取的测量方向与晶面线不太垂直，但符合得还算挺好的。</a:t>
                </a:r>
                <a:endParaRPr lang="en-US" altLang="zh-CN" dirty="0"/>
              </a:p>
            </p:txBody>
          </p:sp>
        </mc:Choice>
        <mc:Fallback>
          <p:sp>
            <p:nvSpPr>
              <p:cNvPr id="9" name="TextBox 8"/>
              <p:cNvSpPr txBox="1">
                <a:spLocks noRot="1" noChangeAspect="1" noMove="1" noResize="1" noEditPoints="1" noAdjustHandles="1" noChangeArrowheads="1" noChangeShapeType="1" noTextEdit="1"/>
              </p:cNvSpPr>
              <p:nvPr/>
            </p:nvSpPr>
            <p:spPr>
              <a:xfrm>
                <a:off x="6096000" y="4384270"/>
                <a:ext cx="6096000" cy="1836337"/>
              </a:xfrm>
              <a:prstGeom prst="rect">
                <a:avLst/>
              </a:prstGeom>
              <a:blipFill rotWithShape="1">
                <a:blip r:embed="rId2"/>
                <a:stretch>
                  <a:fillRect t="-13" b="8"/>
                </a:stretch>
              </a:blipFill>
            </p:spPr>
            <p:txBody>
              <a:bodyPr/>
              <a:lstStyle/>
              <a:p>
                <a:r>
                  <a:rPr lang="zh-CN" altLang="en-US">
                    <a:noFill/>
                  </a:rPr>
                  <a:t> </a:t>
                </a:r>
              </a:p>
            </p:txBody>
          </p:sp>
        </mc:Fallback>
      </mc:AlternateContent>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8586" r="4248"/>
          <a:stretch>
            <a:fillRect/>
          </a:stretch>
        </p:blipFill>
        <p:spPr>
          <a:xfrm>
            <a:off x="290286" y="1934129"/>
            <a:ext cx="5603607" cy="401227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晶面间距测量（位错影响）</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09892" y="1024255"/>
            <a:ext cx="4970182" cy="272065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4"/>
          <p:cNvSpPr txBox="1"/>
          <p:nvPr/>
        </p:nvSpPr>
        <p:spPr>
          <a:xfrm>
            <a:off x="7814894" y="3889036"/>
            <a:ext cx="3404019" cy="369332"/>
          </a:xfrm>
          <a:prstGeom prst="rect">
            <a:avLst/>
          </a:prstGeom>
          <a:noFill/>
        </p:spPr>
        <p:txBody>
          <a:bodyPr wrap="square" rtlCol="0">
            <a:spAutoFit/>
          </a:bodyPr>
          <a:lstStyle/>
          <a:p>
            <a:r>
              <a:rPr lang="zh-CN" altLang="en-US" dirty="0"/>
              <a:t>左边为刃位错，右边为螺位错</a:t>
            </a:r>
            <a:endParaRPr lang="zh-CN" altLang="en-US" dirty="0"/>
          </a:p>
        </p:txBody>
      </p:sp>
      <p:pic>
        <p:nvPicPr>
          <p:cNvPr id="4" name="Picture 3"/>
          <p:cNvPicPr>
            <a:picLocks noChangeAspect="1"/>
          </p:cNvPicPr>
          <p:nvPr/>
        </p:nvPicPr>
        <p:blipFill>
          <a:blip r:embed="rId2"/>
          <a:stretch>
            <a:fillRect/>
          </a:stretch>
        </p:blipFill>
        <p:spPr>
          <a:xfrm>
            <a:off x="117238" y="1272043"/>
            <a:ext cx="5561034" cy="5561034"/>
          </a:xfrm>
          <a:prstGeom prst="rect">
            <a:avLst/>
          </a:prstGeom>
        </p:spPr>
      </p:pic>
      <p:pic>
        <p:nvPicPr>
          <p:cNvPr id="9" name="Picture 8"/>
          <p:cNvPicPr>
            <a:picLocks noChangeAspect="1"/>
          </p:cNvPicPr>
          <p:nvPr/>
        </p:nvPicPr>
        <p:blipFill>
          <a:blip r:embed="rId3"/>
          <a:stretch>
            <a:fillRect/>
          </a:stretch>
        </p:blipFill>
        <p:spPr>
          <a:xfrm>
            <a:off x="4262437" y="4360208"/>
            <a:ext cx="3667125" cy="3667125"/>
          </a:xfrm>
          <a:prstGeom prst="rect">
            <a:avLst/>
          </a:prstGeom>
        </p:spPr>
      </p:pic>
      <p:pic>
        <p:nvPicPr>
          <p:cNvPr id="11" name="Picture 10"/>
          <p:cNvPicPr>
            <a:picLocks noChangeAspect="1"/>
          </p:cNvPicPr>
          <p:nvPr/>
        </p:nvPicPr>
        <p:blipFill>
          <a:blip r:embed="rId4"/>
          <a:stretch>
            <a:fillRect/>
          </a:stretch>
        </p:blipFill>
        <p:spPr>
          <a:xfrm>
            <a:off x="4262437" y="1606549"/>
            <a:ext cx="3667125" cy="3667125"/>
          </a:xfrm>
          <a:prstGeom prst="rect">
            <a:avLst/>
          </a:prstGeom>
        </p:spPr>
      </p:pic>
      <p:sp>
        <p:nvSpPr>
          <p:cNvPr id="12" name="Arrow: Right 11"/>
          <p:cNvSpPr/>
          <p:nvPr/>
        </p:nvSpPr>
        <p:spPr>
          <a:xfrm>
            <a:off x="3071292" y="2853622"/>
            <a:ext cx="186563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p:nvPr/>
        </p:nvSpPr>
        <p:spPr>
          <a:xfrm>
            <a:off x="3241733" y="2363380"/>
            <a:ext cx="1409420" cy="479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FTT</a:t>
            </a:r>
            <a:r>
              <a:rPr lang="zh-CN" altLang="en-US" dirty="0"/>
              <a:t>变换</a:t>
            </a:r>
            <a:endParaRPr lang="zh-CN" altLang="en-US" dirty="0"/>
          </a:p>
        </p:txBody>
      </p:sp>
      <p:sp>
        <p:nvSpPr>
          <p:cNvPr id="14" name="Arrow: Down 13"/>
          <p:cNvSpPr/>
          <p:nvPr/>
        </p:nvSpPr>
        <p:spPr>
          <a:xfrm>
            <a:off x="5157911" y="3213853"/>
            <a:ext cx="568960" cy="20132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p:cNvSpPr/>
          <p:nvPr/>
        </p:nvSpPr>
        <p:spPr>
          <a:xfrm>
            <a:off x="5760720" y="4119543"/>
            <a:ext cx="1188576" cy="513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IFTT</a:t>
            </a:r>
            <a:r>
              <a:rPr lang="zh-CN" altLang="en-US" dirty="0"/>
              <a:t>变换</a:t>
            </a:r>
            <a:endParaRPr lang="zh-CN" altLang="en-US" dirty="0"/>
          </a:p>
        </p:txBody>
      </p:sp>
      <p:sp>
        <p:nvSpPr>
          <p:cNvPr id="19" name="文本框 4"/>
          <p:cNvSpPr txBox="1"/>
          <p:nvPr/>
        </p:nvSpPr>
        <p:spPr>
          <a:xfrm>
            <a:off x="7256303" y="5035688"/>
            <a:ext cx="4277360" cy="1200329"/>
          </a:xfrm>
          <a:prstGeom prst="rect">
            <a:avLst/>
          </a:prstGeom>
          <a:noFill/>
        </p:spPr>
        <p:txBody>
          <a:bodyPr wrap="square" rtlCol="0">
            <a:spAutoFit/>
          </a:bodyPr>
          <a:lstStyle/>
          <a:p>
            <a:r>
              <a:rPr lang="zh-CN" altLang="en-US" dirty="0"/>
              <a:t>对存在位错的区域进行</a:t>
            </a:r>
            <a:r>
              <a:rPr lang="en-US" altLang="zh-CN" dirty="0"/>
              <a:t>FTT</a:t>
            </a:r>
            <a:r>
              <a:rPr lang="zh-CN" altLang="en-US" dirty="0"/>
              <a:t>变换与</a:t>
            </a:r>
            <a:r>
              <a:rPr lang="en-US" altLang="zh-CN" dirty="0"/>
              <a:t>IFTT</a:t>
            </a:r>
            <a:r>
              <a:rPr lang="zh-CN" altLang="en-US" dirty="0"/>
              <a:t>变换我们可以发现，由于位错影响，</a:t>
            </a:r>
            <a:r>
              <a:rPr lang="en-US" altLang="zh-CN" dirty="0"/>
              <a:t>FTT</a:t>
            </a:r>
            <a:r>
              <a:rPr lang="zh-CN" altLang="en-US" dirty="0"/>
              <a:t>变换过后的极值点变得不对称，</a:t>
            </a:r>
            <a:r>
              <a:rPr lang="en-US" altLang="zh-CN" dirty="0"/>
              <a:t>IFTT</a:t>
            </a:r>
            <a:r>
              <a:rPr lang="zh-CN" altLang="en-US" dirty="0"/>
              <a:t>过后可以明显看出位错带来的晶格变形</a:t>
            </a:r>
            <a:endParaRPr lang="zh-CN" altLang="en-US" dirty="0"/>
          </a:p>
        </p:txBody>
      </p:sp>
      <p:sp>
        <p:nvSpPr>
          <p:cNvPr id="20" name="文本框 4"/>
          <p:cNvSpPr txBox="1"/>
          <p:nvPr/>
        </p:nvSpPr>
        <p:spPr>
          <a:xfrm>
            <a:off x="1376014" y="5585957"/>
            <a:ext cx="2205385" cy="461665"/>
          </a:xfrm>
          <a:prstGeom prst="rect">
            <a:avLst/>
          </a:prstGeom>
          <a:noFill/>
        </p:spPr>
        <p:txBody>
          <a:bodyPr wrap="square" rtlCol="0">
            <a:spAutoFit/>
          </a:bodyPr>
          <a:lstStyle/>
          <a:p>
            <a:r>
              <a:rPr lang="zh-CN" altLang="en-US" sz="2400" dirty="0"/>
              <a:t>刃位错</a:t>
            </a:r>
            <a:endParaRPr lang="zh-CN" altLang="en-US" sz="2400" dirty="0"/>
          </a:p>
        </p:txBody>
      </p:sp>
      <p:sp>
        <p:nvSpPr>
          <p:cNvPr id="16" name="Frame 15"/>
          <p:cNvSpPr/>
          <p:nvPr/>
        </p:nvSpPr>
        <p:spPr>
          <a:xfrm>
            <a:off x="1158240" y="2363380"/>
            <a:ext cx="1016174" cy="106562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晶面间距测量（位错影响）</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19" name="文本框 4"/>
          <p:cNvSpPr txBox="1"/>
          <p:nvPr/>
        </p:nvSpPr>
        <p:spPr>
          <a:xfrm>
            <a:off x="7326256" y="4798961"/>
            <a:ext cx="4277360" cy="1754326"/>
          </a:xfrm>
          <a:prstGeom prst="rect">
            <a:avLst/>
          </a:prstGeom>
          <a:noFill/>
        </p:spPr>
        <p:txBody>
          <a:bodyPr wrap="square" rtlCol="0">
            <a:spAutoFit/>
          </a:bodyPr>
          <a:lstStyle/>
          <a:p>
            <a:r>
              <a:rPr lang="zh-CN" altLang="en-US" dirty="0"/>
              <a:t>对存在位错的区域进行</a:t>
            </a:r>
            <a:r>
              <a:rPr lang="en-US" altLang="zh-CN" dirty="0"/>
              <a:t>FTT</a:t>
            </a:r>
            <a:r>
              <a:rPr lang="zh-CN" altLang="en-US" dirty="0"/>
              <a:t>变换与</a:t>
            </a:r>
            <a:r>
              <a:rPr lang="en-US" altLang="zh-CN" dirty="0"/>
              <a:t>IFTT</a:t>
            </a:r>
            <a:r>
              <a:rPr lang="zh-CN" altLang="en-US" dirty="0"/>
              <a:t>变换我们可以发现，由于位错影响，</a:t>
            </a:r>
            <a:r>
              <a:rPr lang="en-US" altLang="zh-CN" dirty="0"/>
              <a:t>FTT</a:t>
            </a:r>
            <a:r>
              <a:rPr lang="zh-CN" altLang="en-US" dirty="0"/>
              <a:t>变换过后的极值点变得不对称且出现上下两层（说明晶格错位），</a:t>
            </a:r>
            <a:r>
              <a:rPr lang="en-US" altLang="zh-CN" dirty="0"/>
              <a:t>IFTT</a:t>
            </a:r>
            <a:r>
              <a:rPr lang="zh-CN" altLang="en-US" dirty="0"/>
              <a:t>过后可以明显看出螺位错带来的晶格变形与刃位错的不同</a:t>
            </a:r>
            <a:endParaRPr lang="zh-CN" altLang="en-US" dirty="0"/>
          </a:p>
        </p:txBody>
      </p:sp>
      <p:sp>
        <p:nvSpPr>
          <p:cNvPr id="20" name="文本框 4"/>
          <p:cNvSpPr txBox="1"/>
          <p:nvPr/>
        </p:nvSpPr>
        <p:spPr>
          <a:xfrm>
            <a:off x="1376014" y="5585957"/>
            <a:ext cx="2205385" cy="461665"/>
          </a:xfrm>
          <a:prstGeom prst="rect">
            <a:avLst/>
          </a:prstGeom>
          <a:noFill/>
        </p:spPr>
        <p:txBody>
          <a:bodyPr wrap="square" rtlCol="0">
            <a:spAutoFit/>
          </a:bodyPr>
          <a:lstStyle/>
          <a:p>
            <a:r>
              <a:rPr lang="zh-CN" altLang="en-US" sz="2400" dirty="0"/>
              <a:t>螺位错</a:t>
            </a:r>
            <a:endParaRPr lang="zh-CN" altLang="en-US" sz="2400" dirty="0"/>
          </a:p>
        </p:txBody>
      </p:sp>
      <p:pic>
        <p:nvPicPr>
          <p:cNvPr id="5" name="Picture 4"/>
          <p:cNvPicPr>
            <a:picLocks noChangeAspect="1"/>
          </p:cNvPicPr>
          <p:nvPr/>
        </p:nvPicPr>
        <p:blipFill>
          <a:blip r:embed="rId1"/>
          <a:stretch>
            <a:fillRect/>
          </a:stretch>
        </p:blipFill>
        <p:spPr>
          <a:xfrm>
            <a:off x="290286" y="1172188"/>
            <a:ext cx="5433695" cy="5433695"/>
          </a:xfrm>
          <a:prstGeom prst="rect">
            <a:avLst/>
          </a:prstGeom>
        </p:spPr>
      </p:pic>
      <p:pic>
        <p:nvPicPr>
          <p:cNvPr id="7" name="Picture 6"/>
          <p:cNvPicPr>
            <a:picLocks noChangeAspect="1"/>
          </p:cNvPicPr>
          <p:nvPr/>
        </p:nvPicPr>
        <p:blipFill>
          <a:blip r:embed="rId2"/>
          <a:stretch>
            <a:fillRect/>
          </a:stretch>
        </p:blipFill>
        <p:spPr>
          <a:xfrm>
            <a:off x="4377107" y="4258368"/>
            <a:ext cx="3667125" cy="3667125"/>
          </a:xfrm>
          <a:prstGeom prst="rect">
            <a:avLst/>
          </a:prstGeom>
        </p:spPr>
      </p:pic>
      <p:pic>
        <p:nvPicPr>
          <p:cNvPr id="16" name="Picture 15"/>
          <p:cNvPicPr>
            <a:picLocks noChangeAspect="1"/>
          </p:cNvPicPr>
          <p:nvPr/>
        </p:nvPicPr>
        <p:blipFill>
          <a:blip r:embed="rId3"/>
          <a:stretch>
            <a:fillRect/>
          </a:stretch>
        </p:blipFill>
        <p:spPr>
          <a:xfrm>
            <a:off x="4377106" y="1346180"/>
            <a:ext cx="3667125" cy="3667125"/>
          </a:xfrm>
          <a:prstGeom prst="rect">
            <a:avLst/>
          </a:prstGeom>
        </p:spPr>
      </p:pic>
      <p:sp>
        <p:nvSpPr>
          <p:cNvPr id="17" name="Arrow: Right 16"/>
          <p:cNvSpPr/>
          <p:nvPr/>
        </p:nvSpPr>
        <p:spPr>
          <a:xfrm>
            <a:off x="2828632" y="2533719"/>
            <a:ext cx="212344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Rectangle 17"/>
          <p:cNvSpPr/>
          <p:nvPr/>
        </p:nvSpPr>
        <p:spPr>
          <a:xfrm>
            <a:off x="3204552" y="2146833"/>
            <a:ext cx="137160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FTT</a:t>
            </a:r>
            <a:r>
              <a:rPr lang="zh-CN" altLang="en-US" dirty="0"/>
              <a:t>变换</a:t>
            </a:r>
            <a:endParaRPr lang="zh-CN" altLang="en-US" dirty="0"/>
          </a:p>
        </p:txBody>
      </p:sp>
      <p:sp>
        <p:nvSpPr>
          <p:cNvPr id="21" name="Arrow: Down 20"/>
          <p:cNvSpPr/>
          <p:nvPr/>
        </p:nvSpPr>
        <p:spPr>
          <a:xfrm>
            <a:off x="5311728" y="3287441"/>
            <a:ext cx="550592" cy="1748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p:cNvSpPr/>
          <p:nvPr/>
        </p:nvSpPr>
        <p:spPr>
          <a:xfrm>
            <a:off x="5748455" y="3788118"/>
            <a:ext cx="1463446" cy="447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IFTT</a:t>
            </a:r>
            <a:r>
              <a:rPr lang="zh-CN" altLang="en-US" dirty="0"/>
              <a:t>变换</a:t>
            </a:r>
            <a:endParaRPr lang="zh-CN" altLang="en-US" dirty="0"/>
          </a:p>
        </p:txBody>
      </p:sp>
      <p:pic>
        <p:nvPicPr>
          <p:cNvPr id="24" name="Picture 23"/>
          <p:cNvPicPr>
            <a:picLocks noChangeAspect="1"/>
          </p:cNvPicPr>
          <p:nvPr/>
        </p:nvPicPr>
        <p:blipFill>
          <a:blip r:embed="rId4"/>
          <a:stretch>
            <a:fillRect/>
          </a:stretch>
        </p:blipFill>
        <p:spPr>
          <a:xfrm>
            <a:off x="6989585" y="795139"/>
            <a:ext cx="4810796" cy="2695951"/>
          </a:xfrm>
          <a:prstGeom prst="rect">
            <a:avLst/>
          </a:prstGeom>
        </p:spPr>
      </p:pic>
      <p:sp>
        <p:nvSpPr>
          <p:cNvPr id="28" name="文本框 4"/>
          <p:cNvSpPr txBox="1"/>
          <p:nvPr/>
        </p:nvSpPr>
        <p:spPr>
          <a:xfrm>
            <a:off x="7299534" y="3630652"/>
            <a:ext cx="4500847" cy="369332"/>
          </a:xfrm>
          <a:prstGeom prst="rect">
            <a:avLst/>
          </a:prstGeom>
          <a:noFill/>
        </p:spPr>
        <p:txBody>
          <a:bodyPr wrap="square" rtlCol="0">
            <a:spAutoFit/>
          </a:bodyPr>
          <a:lstStyle/>
          <a:p>
            <a:r>
              <a:rPr lang="zh-CN" altLang="en-US" dirty="0"/>
              <a:t>晶面间距</a:t>
            </a:r>
            <a:r>
              <a:rPr lang="en-US" altLang="zh-CN" dirty="0"/>
              <a:t>d</a:t>
            </a:r>
            <a:r>
              <a:rPr lang="zh-CN" altLang="en-US" dirty="0"/>
              <a:t>约为</a:t>
            </a:r>
            <a:r>
              <a:rPr lang="en-US" altLang="zh-CN" dirty="0">
                <a:latin typeface="Times New Roman" panose="02020603050405020304" pitchFamily="18" charset="0"/>
                <a:cs typeface="Times New Roman" panose="02020603050405020304" pitchFamily="18" charset="0"/>
              </a:rPr>
              <a:t>0.2501nm</a:t>
            </a:r>
            <a:r>
              <a:rPr lang="zh-CN" altLang="en-US" dirty="0"/>
              <a:t>，与实际值差不多</a:t>
            </a:r>
            <a:endParaRPr lang="zh-CN" altLang="en-US" dirty="0"/>
          </a:p>
        </p:txBody>
      </p:sp>
      <p:sp>
        <p:nvSpPr>
          <p:cNvPr id="26" name="Frame 25"/>
          <p:cNvSpPr/>
          <p:nvPr/>
        </p:nvSpPr>
        <p:spPr>
          <a:xfrm>
            <a:off x="843280" y="3129280"/>
            <a:ext cx="843280" cy="870704"/>
          </a:xfrm>
          <a:prstGeom prst="fram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晶面间距测量（位错影响）</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19" name="文本框 4"/>
          <p:cNvSpPr txBox="1"/>
          <p:nvPr/>
        </p:nvSpPr>
        <p:spPr>
          <a:xfrm>
            <a:off x="4358641" y="3194366"/>
            <a:ext cx="2682239" cy="1477328"/>
          </a:xfrm>
          <a:prstGeom prst="rect">
            <a:avLst/>
          </a:prstGeom>
          <a:noFill/>
        </p:spPr>
        <p:txBody>
          <a:bodyPr wrap="square" rtlCol="0">
            <a:spAutoFit/>
          </a:bodyPr>
          <a:lstStyle/>
          <a:p>
            <a:r>
              <a:rPr lang="zh-CN" altLang="en-US" dirty="0"/>
              <a:t>在大多数情况下，由于位错及扫描的不稳定等因素存在，会使得结果变得难以辨认，很难确定其晶面间距。</a:t>
            </a:r>
            <a:endParaRPr lang="zh-CN" altLang="en-US" dirty="0"/>
          </a:p>
        </p:txBody>
      </p:sp>
      <p:pic>
        <p:nvPicPr>
          <p:cNvPr id="4" name="Picture 3"/>
          <p:cNvPicPr>
            <a:picLocks noChangeAspect="1"/>
          </p:cNvPicPr>
          <p:nvPr/>
        </p:nvPicPr>
        <p:blipFill>
          <a:blip r:embed="rId1"/>
          <a:stretch>
            <a:fillRect/>
          </a:stretch>
        </p:blipFill>
        <p:spPr>
          <a:xfrm>
            <a:off x="1198619" y="962978"/>
            <a:ext cx="4215501" cy="4215501"/>
          </a:xfrm>
          <a:prstGeom prst="rect">
            <a:avLst/>
          </a:prstGeom>
        </p:spPr>
      </p:pic>
      <p:pic>
        <p:nvPicPr>
          <p:cNvPr id="8" name="Picture 7"/>
          <p:cNvPicPr>
            <a:picLocks noChangeAspect="1"/>
          </p:cNvPicPr>
          <p:nvPr/>
        </p:nvPicPr>
        <p:blipFill>
          <a:blip r:embed="rId2"/>
          <a:stretch>
            <a:fillRect/>
          </a:stretch>
        </p:blipFill>
        <p:spPr>
          <a:xfrm>
            <a:off x="7326256" y="1270317"/>
            <a:ext cx="3667125" cy="3667125"/>
          </a:xfrm>
          <a:prstGeom prst="rect">
            <a:avLst/>
          </a:prstGeom>
        </p:spPr>
      </p:pic>
      <p:sp>
        <p:nvSpPr>
          <p:cNvPr id="9" name="Arrow: Right 8"/>
          <p:cNvSpPr/>
          <p:nvPr/>
        </p:nvSpPr>
        <p:spPr>
          <a:xfrm>
            <a:off x="4267200" y="1971040"/>
            <a:ext cx="2804160" cy="101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rrow: Right 13"/>
          <p:cNvSpPr/>
          <p:nvPr/>
        </p:nvSpPr>
        <p:spPr>
          <a:xfrm>
            <a:off x="4267200" y="4879021"/>
            <a:ext cx="2954332" cy="1016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2"/>
          <p:cNvPicPr>
            <a:picLocks noChangeAspect="1"/>
          </p:cNvPicPr>
          <p:nvPr/>
        </p:nvPicPr>
        <p:blipFill>
          <a:blip r:embed="rId3"/>
          <a:stretch>
            <a:fillRect/>
          </a:stretch>
        </p:blipFill>
        <p:spPr>
          <a:xfrm>
            <a:off x="1153690" y="3884243"/>
            <a:ext cx="4368801" cy="4368801"/>
          </a:xfrm>
          <a:prstGeom prst="rect">
            <a:avLst/>
          </a:prstGeom>
        </p:spPr>
      </p:pic>
      <p:pic>
        <p:nvPicPr>
          <p:cNvPr id="26" name="Picture 25"/>
          <p:cNvPicPr>
            <a:picLocks noChangeAspect="1"/>
          </p:cNvPicPr>
          <p:nvPr/>
        </p:nvPicPr>
        <p:blipFill>
          <a:blip r:embed="rId4"/>
          <a:stretch>
            <a:fillRect/>
          </a:stretch>
        </p:blipFill>
        <p:spPr>
          <a:xfrm>
            <a:off x="7325992" y="4235080"/>
            <a:ext cx="3667125" cy="3667125"/>
          </a:xfrm>
          <a:prstGeom prst="rect">
            <a:avLst/>
          </a:prstGeom>
        </p:spPr>
      </p:pic>
      <p:sp>
        <p:nvSpPr>
          <p:cNvPr id="27" name="Frame 26"/>
          <p:cNvSpPr/>
          <p:nvPr/>
        </p:nvSpPr>
        <p:spPr>
          <a:xfrm>
            <a:off x="2733040" y="2052320"/>
            <a:ext cx="731520" cy="70104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Frame 28"/>
          <p:cNvSpPr/>
          <p:nvPr/>
        </p:nvSpPr>
        <p:spPr>
          <a:xfrm>
            <a:off x="1341120" y="4399280"/>
            <a:ext cx="711200" cy="68072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Rectangle 4"/>
          <p:cNvSpPr/>
          <p:nvPr/>
        </p:nvSpPr>
        <p:spPr>
          <a:xfrm>
            <a:off x="10171578" y="1874643"/>
            <a:ext cx="1620520" cy="1189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晶格已经完全变形看不出来周期性结构</a:t>
            </a:r>
            <a:endParaRPr lang="zh-CN" altLang="en-US" dirty="0"/>
          </a:p>
        </p:txBody>
      </p:sp>
      <p:sp>
        <p:nvSpPr>
          <p:cNvPr id="16" name="Rectangle 15"/>
          <p:cNvSpPr/>
          <p:nvPr/>
        </p:nvSpPr>
        <p:spPr>
          <a:xfrm>
            <a:off x="10171578" y="4669595"/>
            <a:ext cx="1620520" cy="1189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刃位错影响导致部分区域模糊不清</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晶面间距测量（位错影响）</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9" name="Arrow: Right 8"/>
          <p:cNvSpPr/>
          <p:nvPr/>
        </p:nvSpPr>
        <p:spPr>
          <a:xfrm>
            <a:off x="4267200" y="1971040"/>
            <a:ext cx="2804160" cy="101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rrow: Right 13"/>
          <p:cNvSpPr/>
          <p:nvPr/>
        </p:nvSpPr>
        <p:spPr>
          <a:xfrm>
            <a:off x="4267200" y="4879021"/>
            <a:ext cx="2954332" cy="1016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p:cNvPicPr>
            <a:picLocks noChangeAspect="1"/>
          </p:cNvPicPr>
          <p:nvPr/>
        </p:nvPicPr>
        <p:blipFill>
          <a:blip r:embed="rId1"/>
          <a:stretch>
            <a:fillRect/>
          </a:stretch>
        </p:blipFill>
        <p:spPr>
          <a:xfrm>
            <a:off x="1153689" y="855663"/>
            <a:ext cx="4511293" cy="4511293"/>
          </a:xfrm>
          <a:prstGeom prst="rect">
            <a:avLst/>
          </a:prstGeom>
        </p:spPr>
      </p:pic>
      <p:pic>
        <p:nvPicPr>
          <p:cNvPr id="7" name="Picture 6"/>
          <p:cNvPicPr>
            <a:picLocks noChangeAspect="1"/>
          </p:cNvPicPr>
          <p:nvPr/>
        </p:nvPicPr>
        <p:blipFill>
          <a:blip r:embed="rId2"/>
          <a:stretch>
            <a:fillRect/>
          </a:stretch>
        </p:blipFill>
        <p:spPr>
          <a:xfrm>
            <a:off x="7272174" y="1011750"/>
            <a:ext cx="3667125" cy="3667125"/>
          </a:xfrm>
          <a:prstGeom prst="rect">
            <a:avLst/>
          </a:prstGeom>
        </p:spPr>
      </p:pic>
      <p:pic>
        <p:nvPicPr>
          <p:cNvPr id="12" name="Picture 11"/>
          <p:cNvPicPr>
            <a:picLocks noChangeAspect="1"/>
          </p:cNvPicPr>
          <p:nvPr/>
        </p:nvPicPr>
        <p:blipFill>
          <a:blip r:embed="rId3"/>
          <a:stretch>
            <a:fillRect/>
          </a:stretch>
        </p:blipFill>
        <p:spPr>
          <a:xfrm>
            <a:off x="1160280" y="3870961"/>
            <a:ext cx="4511293" cy="4511293"/>
          </a:xfrm>
          <a:prstGeom prst="rect">
            <a:avLst/>
          </a:prstGeom>
        </p:spPr>
      </p:pic>
      <p:pic>
        <p:nvPicPr>
          <p:cNvPr id="15" name="Picture 14"/>
          <p:cNvPicPr>
            <a:picLocks noChangeAspect="1"/>
          </p:cNvPicPr>
          <p:nvPr/>
        </p:nvPicPr>
        <p:blipFill>
          <a:blip r:embed="rId4"/>
          <a:stretch>
            <a:fillRect/>
          </a:stretch>
        </p:blipFill>
        <p:spPr>
          <a:xfrm>
            <a:off x="7272174" y="4165917"/>
            <a:ext cx="3667125" cy="3667125"/>
          </a:xfrm>
          <a:prstGeom prst="rect">
            <a:avLst/>
          </a:prstGeom>
        </p:spPr>
      </p:pic>
      <p:sp>
        <p:nvSpPr>
          <p:cNvPr id="17" name="Frame 16"/>
          <p:cNvSpPr/>
          <p:nvPr/>
        </p:nvSpPr>
        <p:spPr>
          <a:xfrm>
            <a:off x="3403600" y="2194560"/>
            <a:ext cx="662786" cy="660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Frame 17"/>
          <p:cNvSpPr/>
          <p:nvPr/>
        </p:nvSpPr>
        <p:spPr>
          <a:xfrm>
            <a:off x="2660008" y="5242560"/>
            <a:ext cx="743592" cy="75977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Arrow: Right 10"/>
          <p:cNvSpPr/>
          <p:nvPr/>
        </p:nvSpPr>
        <p:spPr>
          <a:xfrm rot="6421928">
            <a:off x="8515374" y="1426664"/>
            <a:ext cx="1053724" cy="44261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rrow: Right 19"/>
          <p:cNvSpPr/>
          <p:nvPr/>
        </p:nvSpPr>
        <p:spPr>
          <a:xfrm rot="15324707">
            <a:off x="8534425" y="2551024"/>
            <a:ext cx="1053724" cy="44261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p:nvPr/>
        </p:nvSpPr>
        <p:spPr>
          <a:xfrm>
            <a:off x="7272174" y="2194560"/>
            <a:ext cx="2461106"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18"/>
          <p:cNvSpPr/>
          <p:nvPr/>
        </p:nvSpPr>
        <p:spPr>
          <a:xfrm>
            <a:off x="10171578" y="1874643"/>
            <a:ext cx="1620520" cy="1189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晶轴取向不同带来的双晶界</a:t>
            </a:r>
            <a:endParaRPr lang="zh-CN" altLang="en-US" dirty="0"/>
          </a:p>
        </p:txBody>
      </p:sp>
      <p:sp>
        <p:nvSpPr>
          <p:cNvPr id="21" name="Rectangle 20"/>
          <p:cNvSpPr/>
          <p:nvPr/>
        </p:nvSpPr>
        <p:spPr>
          <a:xfrm>
            <a:off x="10171578" y="4634645"/>
            <a:ext cx="1620520" cy="1189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可能为原子级别的缺陷</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08704" y="392113"/>
            <a:ext cx="86598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XRF</a:t>
            </a:r>
            <a:r>
              <a:rPr lang="zh-CN" altLang="en-US" sz="2800" b="1" dirty="0">
                <a:latin typeface="微软雅黑" panose="020B0503020204020204" pitchFamily="34" charset="-122"/>
                <a:ea typeface="微软雅黑" panose="020B0503020204020204" pitchFamily="34" charset="-122"/>
              </a:rPr>
              <a:t>分析结果（单层膜）</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graphicFrame>
        <p:nvGraphicFramePr>
          <p:cNvPr id="13" name="表格 12"/>
          <p:cNvGraphicFramePr>
            <a:graphicFrameLocks noGrp="1"/>
          </p:cNvGraphicFramePr>
          <p:nvPr/>
        </p:nvGraphicFramePr>
        <p:xfrm>
          <a:off x="584990" y="1500969"/>
          <a:ext cx="4378779" cy="4396282"/>
        </p:xfrm>
        <a:graphic>
          <a:graphicData uri="http://schemas.openxmlformats.org/drawingml/2006/table">
            <a:tbl>
              <a:tblPr firstRow="1" bandRow="1">
                <a:tableStyleId>{5C22544A-7EE6-4342-B048-85BDC9FD1C3A}</a:tableStyleId>
              </a:tblPr>
              <a:tblGrid>
                <a:gridCol w="1459593"/>
                <a:gridCol w="1459593"/>
                <a:gridCol w="1459593"/>
              </a:tblGrid>
              <a:tr h="399662">
                <a:tc>
                  <a:txBody>
                    <a:bodyPr/>
                    <a:lstStyle/>
                    <a:p>
                      <a:pPr algn="ctr"/>
                      <a:r>
                        <a:rPr lang="en-US" altLang="zh-CN" sz="1400" b="1" dirty="0">
                          <a:latin typeface="Times New Roman" panose="02020603050405020304" pitchFamily="18" charset="0"/>
                          <a:cs typeface="Times New Roman" panose="02020603050405020304" pitchFamily="18" charset="0"/>
                        </a:rPr>
                        <a:t>Element</a:t>
                      </a:r>
                      <a:endParaRPr lang="zh-CN" altLang="en-US" sz="1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altLang="zh-CN" sz="1400" b="1" dirty="0" err="1">
                          <a:latin typeface="Times New Roman" panose="02020603050405020304" pitchFamily="18" charset="0"/>
                          <a:cs typeface="Times New Roman" panose="02020603050405020304" pitchFamily="18" charset="0"/>
                        </a:rPr>
                        <a:t>Wt</a:t>
                      </a:r>
                      <a:r>
                        <a:rPr lang="en-US" altLang="zh-CN" sz="14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altLang="zh-CN" sz="1400" b="1" dirty="0" err="1">
                          <a:latin typeface="Times New Roman" panose="02020603050405020304" pitchFamily="18" charset="0"/>
                          <a:cs typeface="Times New Roman" panose="02020603050405020304" pitchFamily="18" charset="0"/>
                        </a:rPr>
                        <a:t>Est.Error</a:t>
                      </a:r>
                      <a:endParaRPr lang="zh-CN" altLang="en-US" sz="1400" b="1" dirty="0">
                        <a:latin typeface="Times New Roman" panose="02020603050405020304" pitchFamily="18" charset="0"/>
                        <a:cs typeface="Times New Roman" panose="02020603050405020304" pitchFamily="18" charset="0"/>
                      </a:endParaRPr>
                    </a:p>
                  </a:txBody>
                  <a:tcPr>
                    <a:solidFill>
                      <a:srgbClr val="FF0000"/>
                    </a:solidFill>
                  </a:tcPr>
                </a:tc>
              </a:tr>
              <a:tr h="399662">
                <a:tc>
                  <a:txBody>
                    <a:bodyPr/>
                    <a:lstStyle/>
                    <a:p>
                      <a:pPr algn="ctr"/>
                      <a:r>
                        <a:rPr lang="en-US" altLang="zh-CN" sz="1400" b="1" dirty="0">
                          <a:latin typeface="Times New Roman" panose="02020603050405020304" pitchFamily="18" charset="0"/>
                          <a:cs typeface="Times New Roman" panose="02020603050405020304" pitchFamily="18" charset="0"/>
                        </a:rPr>
                        <a:t>Si</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71.67</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0.28</a:t>
                      </a:r>
                      <a:endParaRPr lang="zh-CN" altLang="en-US" sz="1400" b="1" dirty="0">
                        <a:latin typeface="Times New Roman" panose="02020603050405020304" pitchFamily="18" charset="0"/>
                        <a:cs typeface="Times New Roman" panose="02020603050405020304" pitchFamily="18" charset="0"/>
                      </a:endParaRPr>
                    </a:p>
                  </a:txBody>
                  <a:tcPr>
                    <a:solidFill>
                      <a:schemeClr val="accent1">
                        <a:tint val="40000"/>
                        <a:alpha val="63000"/>
                      </a:schemeClr>
                    </a:solidFill>
                  </a:tcPr>
                </a:tc>
              </a:tr>
              <a:tr h="399662">
                <a:tc>
                  <a:txBody>
                    <a:bodyPr/>
                    <a:lstStyle/>
                    <a:p>
                      <a:pPr algn="ctr"/>
                      <a:r>
                        <a:rPr lang="en-US" altLang="zh-CN" sz="1400" b="1" dirty="0">
                          <a:solidFill>
                            <a:srgbClr val="FF0000"/>
                          </a:solidFill>
                          <a:latin typeface="Times New Roman" panose="02020603050405020304" pitchFamily="18" charset="0"/>
                          <a:cs typeface="Times New Roman" panose="02020603050405020304" pitchFamily="18" charset="0"/>
                        </a:rPr>
                        <a:t>N</a:t>
                      </a:r>
                      <a:endParaRPr lang="en-US" altLang="zh-CN" sz="1400" b="1"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solidFill>
                            <a:srgbClr val="FF0000"/>
                          </a:solidFill>
                          <a:latin typeface="Times New Roman" panose="02020603050405020304" pitchFamily="18" charset="0"/>
                          <a:cs typeface="Times New Roman" panose="02020603050405020304" pitchFamily="18" charset="0"/>
                        </a:rPr>
                        <a:t>24.72</a:t>
                      </a:r>
                      <a:endParaRPr lang="zh-CN" altLang="en-US" sz="1400" b="1"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solidFill>
                            <a:srgbClr val="FF0000"/>
                          </a:solidFill>
                          <a:latin typeface="Times New Roman" panose="02020603050405020304" pitchFamily="18" charset="0"/>
                          <a:cs typeface="Times New Roman" panose="02020603050405020304" pitchFamily="18" charset="0"/>
                        </a:rPr>
                        <a:t>0.44</a:t>
                      </a:r>
                      <a:endParaRPr lang="zh-CN" altLang="en-US" sz="1400" b="1" dirty="0">
                        <a:solidFill>
                          <a:srgbClr val="FF0000"/>
                        </a:solidFill>
                        <a:latin typeface="Times New Roman" panose="02020603050405020304" pitchFamily="18" charset="0"/>
                        <a:cs typeface="Times New Roman" panose="02020603050405020304" pitchFamily="18" charset="0"/>
                      </a:endParaRPr>
                    </a:p>
                  </a:txBody>
                  <a:tcPr/>
                </a:tc>
              </a:tr>
              <a:tr h="399662">
                <a:tc>
                  <a:txBody>
                    <a:bodyPr/>
                    <a:lstStyle/>
                    <a:p>
                      <a:pPr algn="ctr"/>
                      <a:r>
                        <a:rPr lang="en-US" altLang="zh-CN" sz="1400" b="1" dirty="0">
                          <a:solidFill>
                            <a:srgbClr val="FF0000"/>
                          </a:solidFill>
                          <a:latin typeface="Times New Roman" panose="02020603050405020304" pitchFamily="18" charset="0"/>
                          <a:cs typeface="Times New Roman" panose="02020603050405020304" pitchFamily="18" charset="0"/>
                        </a:rPr>
                        <a:t>Ti</a:t>
                      </a:r>
                      <a:endParaRPr lang="zh-CN" altLang="en-US" sz="1400" b="1"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solidFill>
                            <a:srgbClr val="FF0000"/>
                          </a:solidFill>
                          <a:latin typeface="Times New Roman" panose="02020603050405020304" pitchFamily="18" charset="0"/>
                          <a:cs typeface="Times New Roman" panose="02020603050405020304" pitchFamily="18" charset="0"/>
                        </a:rPr>
                        <a:t>2.62</a:t>
                      </a:r>
                      <a:endParaRPr lang="zh-CN" altLang="en-US" sz="1400" b="1"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solidFill>
                            <a:srgbClr val="FF0000"/>
                          </a:solidFill>
                          <a:latin typeface="Times New Roman" panose="02020603050405020304" pitchFamily="18" charset="0"/>
                          <a:cs typeface="Times New Roman" panose="02020603050405020304" pitchFamily="18" charset="0"/>
                        </a:rPr>
                        <a:t>0.08</a:t>
                      </a:r>
                      <a:endParaRPr lang="zh-CN" altLang="en-US" sz="1400" b="1" dirty="0">
                        <a:solidFill>
                          <a:srgbClr val="FF0000"/>
                        </a:solidFill>
                        <a:latin typeface="Times New Roman" panose="02020603050405020304" pitchFamily="18" charset="0"/>
                        <a:cs typeface="Times New Roman" panose="02020603050405020304" pitchFamily="18" charset="0"/>
                      </a:endParaRPr>
                    </a:p>
                  </a:txBody>
                  <a:tcPr/>
                </a:tc>
              </a:tr>
              <a:tr h="399662">
                <a:tc>
                  <a:txBody>
                    <a:bodyPr/>
                    <a:lstStyle/>
                    <a:p>
                      <a:pPr algn="ctr"/>
                      <a:r>
                        <a:rPr lang="en-US" altLang="zh-CN" sz="1400" b="1" dirty="0">
                          <a:latin typeface="Times New Roman" panose="02020603050405020304" pitchFamily="18" charset="0"/>
                          <a:cs typeface="Times New Roman" panose="02020603050405020304" pitchFamily="18" charset="0"/>
                        </a:rPr>
                        <a:t>O</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0.882</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0.12</a:t>
                      </a:r>
                      <a:endParaRPr lang="zh-CN" altLang="en-US" sz="1400" b="1" dirty="0">
                        <a:latin typeface="Times New Roman" panose="02020603050405020304" pitchFamily="18" charset="0"/>
                        <a:cs typeface="Times New Roman" panose="02020603050405020304" pitchFamily="18" charset="0"/>
                      </a:endParaRPr>
                    </a:p>
                  </a:txBody>
                  <a:tcPr/>
                </a:tc>
              </a:tr>
              <a:tr h="399662">
                <a:tc>
                  <a:txBody>
                    <a:bodyPr/>
                    <a:lstStyle/>
                    <a:p>
                      <a:pPr algn="ctr"/>
                      <a:r>
                        <a:rPr lang="en-US" altLang="zh-CN" sz="1400" b="1" dirty="0">
                          <a:latin typeface="Times New Roman" panose="02020603050405020304" pitchFamily="18" charset="0"/>
                          <a:cs typeface="Times New Roman" panose="02020603050405020304" pitchFamily="18" charset="0"/>
                        </a:rPr>
                        <a:t>Ni</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0.0645</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0.0032</a:t>
                      </a:r>
                      <a:endParaRPr lang="zh-CN" altLang="en-US" sz="1400" b="1" dirty="0">
                        <a:latin typeface="Times New Roman" panose="02020603050405020304" pitchFamily="18" charset="0"/>
                        <a:cs typeface="Times New Roman" panose="02020603050405020304" pitchFamily="18" charset="0"/>
                      </a:endParaRPr>
                    </a:p>
                  </a:txBody>
                  <a:tcPr/>
                </a:tc>
              </a:tr>
              <a:tr h="399662">
                <a:tc>
                  <a:txBody>
                    <a:bodyPr/>
                    <a:lstStyle/>
                    <a:p>
                      <a:pPr algn="ctr"/>
                      <a:r>
                        <a:rPr lang="en-US" altLang="zh-CN" sz="1400" b="1" dirty="0">
                          <a:latin typeface="Times New Roman" panose="02020603050405020304" pitchFamily="18" charset="0"/>
                          <a:cs typeface="Times New Roman" panose="02020603050405020304" pitchFamily="18" charset="0"/>
                        </a:rPr>
                        <a:t>Mg</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0.0208</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0.0018</a:t>
                      </a:r>
                      <a:endParaRPr lang="zh-CN" altLang="en-US" sz="1400" b="1" dirty="0">
                        <a:latin typeface="Times New Roman" panose="02020603050405020304" pitchFamily="18" charset="0"/>
                        <a:cs typeface="Times New Roman" panose="02020603050405020304" pitchFamily="18" charset="0"/>
                      </a:endParaRPr>
                    </a:p>
                  </a:txBody>
                  <a:tcPr/>
                </a:tc>
              </a:tr>
              <a:tr h="399662">
                <a:tc>
                  <a:txBody>
                    <a:bodyPr/>
                    <a:lstStyle/>
                    <a:p>
                      <a:pPr algn="ctr"/>
                      <a:r>
                        <a:rPr lang="en-US" altLang="zh-CN" sz="1400" b="1" dirty="0" err="1">
                          <a:latin typeface="Times New Roman" panose="02020603050405020304" pitchFamily="18" charset="0"/>
                          <a:cs typeface="Times New Roman" panose="02020603050405020304" pitchFamily="18" charset="0"/>
                        </a:rPr>
                        <a:t>Dy</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0.0154</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0.0041</a:t>
                      </a:r>
                      <a:endParaRPr lang="zh-CN" altLang="en-US" sz="1400" b="1" dirty="0">
                        <a:latin typeface="Times New Roman" panose="02020603050405020304" pitchFamily="18" charset="0"/>
                        <a:cs typeface="Times New Roman" panose="02020603050405020304" pitchFamily="18" charset="0"/>
                      </a:endParaRPr>
                    </a:p>
                  </a:txBody>
                  <a:tcPr/>
                </a:tc>
              </a:tr>
              <a:tr h="399662">
                <a:tc>
                  <a:txBody>
                    <a:bodyPr/>
                    <a:lstStyle/>
                    <a:p>
                      <a:pPr algn="ctr"/>
                      <a:r>
                        <a:rPr lang="en-US" altLang="zh-CN" sz="1400" b="1" dirty="0">
                          <a:latin typeface="Times New Roman" panose="02020603050405020304" pitchFamily="18" charset="0"/>
                          <a:cs typeface="Times New Roman" panose="02020603050405020304" pitchFamily="18" charset="0"/>
                        </a:rPr>
                        <a:t>Tm</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0.0077</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0.0023</a:t>
                      </a:r>
                      <a:endParaRPr lang="zh-CN" altLang="en-US" sz="1400" b="1" dirty="0">
                        <a:latin typeface="Times New Roman" panose="02020603050405020304" pitchFamily="18" charset="0"/>
                        <a:cs typeface="Times New Roman" panose="02020603050405020304" pitchFamily="18" charset="0"/>
                      </a:endParaRPr>
                    </a:p>
                  </a:txBody>
                  <a:tcPr/>
                </a:tc>
              </a:tr>
              <a:tr h="399662">
                <a:tc>
                  <a:txBody>
                    <a:bodyPr/>
                    <a:lstStyle/>
                    <a:p>
                      <a:pPr algn="ctr"/>
                      <a:r>
                        <a:rPr lang="en-US" altLang="zh-CN" sz="1400" b="1" dirty="0">
                          <a:latin typeface="Times New Roman" panose="02020603050405020304" pitchFamily="18" charset="0"/>
                          <a:cs typeface="Times New Roman" panose="02020603050405020304" pitchFamily="18" charset="0"/>
                        </a:rPr>
                        <a:t>Cr</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0.0040</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0.0010</a:t>
                      </a:r>
                      <a:endParaRPr lang="zh-CN" altLang="en-US" sz="1400" b="1" dirty="0">
                        <a:latin typeface="Times New Roman" panose="02020603050405020304" pitchFamily="18" charset="0"/>
                        <a:cs typeface="Times New Roman" panose="02020603050405020304" pitchFamily="18" charset="0"/>
                      </a:endParaRPr>
                    </a:p>
                  </a:txBody>
                  <a:tcPr/>
                </a:tc>
              </a:tr>
              <a:tr h="399662">
                <a:tc>
                  <a:txBody>
                    <a:bodyPr/>
                    <a:lstStyle/>
                    <a:p>
                      <a:pPr algn="ctr"/>
                      <a:r>
                        <a:rPr lang="en-US" altLang="zh-CN" sz="1400" b="1" dirty="0">
                          <a:latin typeface="Times New Roman" panose="02020603050405020304" pitchFamily="18" charset="0"/>
                          <a:cs typeface="Times New Roman" panose="02020603050405020304" pitchFamily="18" charset="0"/>
                        </a:rPr>
                        <a:t>Zn</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0.0024</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a:latin typeface="Times New Roman" panose="02020603050405020304" pitchFamily="18" charset="0"/>
                          <a:cs typeface="Times New Roman" panose="02020603050405020304" pitchFamily="18" charset="0"/>
                        </a:rPr>
                        <a:t>0.0007</a:t>
                      </a:r>
                      <a:endParaRPr lang="zh-CN" altLang="en-US" sz="1400" b="1" dirty="0">
                        <a:latin typeface="Times New Roman" panose="02020603050405020304" pitchFamily="18" charset="0"/>
                        <a:cs typeface="Times New Roman" panose="02020603050405020304" pitchFamily="18" charset="0"/>
                      </a:endParaRPr>
                    </a:p>
                  </a:txBody>
                  <a:tcPr/>
                </a:tc>
              </a:tr>
            </a:tbl>
          </a:graphicData>
        </a:graphic>
      </p:graphicFrame>
      <p:pic>
        <p:nvPicPr>
          <p:cNvPr id="1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053779" y="3852812"/>
            <a:ext cx="4777245" cy="2807567"/>
          </a:xfrm>
          <a:prstGeom prst="rect">
            <a:avLst/>
          </a:prstGeom>
          <a:noFill/>
          <a:ln>
            <a:noFill/>
          </a:ln>
        </p:spPr>
      </p:pic>
      <p:sp>
        <p:nvSpPr>
          <p:cNvPr id="16" name="矩形 15"/>
          <p:cNvSpPr/>
          <p:nvPr/>
        </p:nvSpPr>
        <p:spPr>
          <a:xfrm>
            <a:off x="5130919" y="805824"/>
            <a:ext cx="7129908" cy="3046988"/>
          </a:xfrm>
          <a:prstGeom prst="rect">
            <a:avLst/>
          </a:prstGeom>
        </p:spPr>
        <p:txBody>
          <a:bodyPr wrap="square">
            <a:spAutoFit/>
          </a:bodyPr>
          <a:lstStyle/>
          <a:p>
            <a:pPr marL="285750" indent="-285750">
              <a:buFont typeface="Arial" panose="020B0604020202020204" pitchFamily="34" charset="0"/>
              <a:buChar char="•"/>
            </a:pPr>
            <a:r>
              <a:rPr lang="zh-CN" altLang="en-US" sz="2400" dirty="0"/>
              <a:t>原子比</a:t>
            </a:r>
            <a:r>
              <a:rPr lang="en-US" altLang="zh-CN" sz="2400" dirty="0" err="1">
                <a:latin typeface="Times New Roman" panose="02020603050405020304" pitchFamily="18" charset="0"/>
                <a:cs typeface="Times New Roman" panose="02020603050405020304" pitchFamily="18" charset="0"/>
              </a:rPr>
              <a:t>Ti:N</a:t>
            </a:r>
            <a:r>
              <a:rPr lang="en-US" altLang="zh-CN" sz="2400" dirty="0">
                <a:latin typeface="Times New Roman" panose="02020603050405020304" pitchFamily="18" charset="0"/>
                <a:cs typeface="Times New Roman" panose="02020603050405020304" pitchFamily="18" charset="0"/>
              </a:rPr>
              <a:t>=(2.62/47.87)</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:(24.72/14)</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0.031</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而</a:t>
            </a:r>
            <a:r>
              <a:rPr lang="en-US" altLang="zh-CN" sz="2400" dirty="0">
                <a:latin typeface="Times New Roman" panose="02020603050405020304" pitchFamily="18" charset="0"/>
                <a:cs typeface="Times New Roman" panose="02020603050405020304" pitchFamily="18" charset="0"/>
              </a:rPr>
              <a:t>TiN</a:t>
            </a:r>
            <a:r>
              <a:rPr lang="zh-CN" altLang="en-US" sz="2400" dirty="0">
                <a:latin typeface="Times New Roman" panose="02020603050405020304" pitchFamily="18" charset="0"/>
                <a:cs typeface="Times New Roman" panose="02020603050405020304" pitchFamily="18" charset="0"/>
              </a:rPr>
              <a:t>中原子比应该接近</a:t>
            </a:r>
            <a:r>
              <a:rPr lang="en-US" altLang="zh-CN" sz="2400" dirty="0">
                <a:latin typeface="Times New Roman" panose="02020603050405020304" pitchFamily="18" charset="0"/>
                <a:cs typeface="Times New Roman" panose="02020603050405020304" pitchFamily="18" charset="0"/>
              </a:rPr>
              <a:t>1</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由于</a:t>
            </a:r>
            <a:r>
              <a:rPr lang="en-US" altLang="zh-CN" sz="2400" dirty="0">
                <a:latin typeface="Times New Roman" panose="02020603050405020304" pitchFamily="18" charset="0"/>
                <a:cs typeface="Times New Roman" panose="02020603050405020304" pitchFamily="18" charset="0"/>
              </a:rPr>
              <a:t>XRF</a:t>
            </a:r>
            <a:r>
              <a:rPr lang="zh-CN" altLang="en-US" sz="2400" dirty="0">
                <a:latin typeface="Times New Roman" panose="02020603050405020304" pitchFamily="18" charset="0"/>
                <a:cs typeface="Times New Roman" panose="02020603050405020304" pitchFamily="18" charset="0"/>
              </a:rPr>
              <a:t>有效的元素测量范围为</a:t>
            </a:r>
            <a:r>
              <a:rPr lang="en-US" altLang="zh-CN" sz="2400" dirty="0">
                <a:latin typeface="Times New Roman" panose="02020603050405020304" pitchFamily="18" charset="0"/>
                <a:cs typeface="Times New Roman" panose="02020603050405020304" pitchFamily="18" charset="0"/>
              </a:rPr>
              <a:t>9</a:t>
            </a:r>
            <a:r>
              <a:rPr lang="zh-CN" altLang="en-US" sz="2400" dirty="0">
                <a:latin typeface="Times New Roman" panose="02020603050405020304" pitchFamily="18" charset="0"/>
                <a:cs typeface="Times New Roman" panose="02020603050405020304" pitchFamily="18" charset="0"/>
              </a:rPr>
              <a:t>号元素</a:t>
            </a:r>
            <a:r>
              <a:rPr lang="en-US" altLang="zh-CN" sz="2400" dirty="0">
                <a:latin typeface="Times New Roman" panose="02020603050405020304" pitchFamily="18" charset="0"/>
                <a:cs typeface="Times New Roman" panose="02020603050405020304" pitchFamily="18" charset="0"/>
              </a:rPr>
              <a:t>(F)</a:t>
            </a:r>
            <a:r>
              <a:rPr lang="zh-CN" altLang="en-US" sz="2400" dirty="0">
                <a:latin typeface="Times New Roman" panose="02020603050405020304" pitchFamily="18" charset="0"/>
                <a:cs typeface="Times New Roman" panose="02020603050405020304" pitchFamily="18" charset="0"/>
              </a:rPr>
              <a:t>到</a:t>
            </a:r>
            <a:r>
              <a:rPr lang="en-US" altLang="zh-CN" sz="2400" dirty="0">
                <a:latin typeface="Times New Roman" panose="02020603050405020304" pitchFamily="18" charset="0"/>
                <a:cs typeface="Times New Roman" panose="02020603050405020304" pitchFamily="18" charset="0"/>
              </a:rPr>
              <a:t>92</a:t>
            </a:r>
            <a:r>
              <a:rPr lang="zh-CN" altLang="en-US" sz="2400" dirty="0">
                <a:latin typeface="Times New Roman" panose="02020603050405020304" pitchFamily="18" charset="0"/>
                <a:cs typeface="Times New Roman" panose="02020603050405020304" pitchFamily="18" charset="0"/>
              </a:rPr>
              <a:t>号元素</a:t>
            </a:r>
            <a:r>
              <a:rPr lang="en-US" altLang="zh-CN" sz="2400" dirty="0">
                <a:latin typeface="Times New Roman" panose="02020603050405020304" pitchFamily="18" charset="0"/>
                <a:cs typeface="Times New Roman" panose="02020603050405020304" pitchFamily="18" charset="0"/>
              </a:rPr>
              <a:t>(U)</a:t>
            </a:r>
            <a:r>
              <a:rPr lang="zh-CN" altLang="en-US" sz="2400" dirty="0">
                <a:latin typeface="Times New Roman" panose="02020603050405020304" pitchFamily="18" charset="0"/>
                <a:cs typeface="Times New Roman" panose="02020603050405020304" pitchFamily="18" charset="0"/>
              </a:rPr>
              <a:t>，推测氮元素在有效测量范围外，导致其质量分数偏高</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氧含量不可忽略，推测是</a:t>
            </a:r>
            <a:r>
              <a:rPr lang="en-US" altLang="zh-CN" sz="2400" dirty="0" err="1">
                <a:latin typeface="Times New Roman" panose="02020603050405020304" pitchFamily="18" charset="0"/>
                <a:cs typeface="Times New Roman" panose="02020603050405020304" pitchFamily="18" charset="0"/>
              </a:rPr>
              <a:t>Ti</a:t>
            </a:r>
            <a:r>
              <a:rPr lang="zh-CN" altLang="en-US" sz="2400" dirty="0">
                <a:latin typeface="Times New Roman" panose="02020603050405020304" pitchFamily="18" charset="0"/>
                <a:cs typeface="Times New Roman" panose="02020603050405020304" pitchFamily="18" charset="0"/>
              </a:rPr>
              <a:t>或</a:t>
            </a:r>
            <a:r>
              <a:rPr lang="en-US" altLang="zh-CN" sz="2400" dirty="0">
                <a:latin typeface="Times New Roman" panose="02020603050405020304" pitchFamily="18" charset="0"/>
                <a:cs typeface="Times New Roman" panose="02020603050405020304" pitchFamily="18" charset="0"/>
              </a:rPr>
              <a:t>Si</a:t>
            </a:r>
            <a:r>
              <a:rPr lang="zh-CN" altLang="en-US" sz="2400" dirty="0">
                <a:latin typeface="Times New Roman" panose="02020603050405020304" pitchFamily="18" charset="0"/>
                <a:cs typeface="Times New Roman" panose="02020603050405020304" pitchFamily="18" charset="0"/>
              </a:rPr>
              <a:t>和氧气形成化合物</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zh-CN" altLang="en-US" sz="2400" dirty="0">
              <a:latin typeface="Times New Roman" panose="02020603050405020304" pitchFamily="18" charset="0"/>
              <a:cs typeface="Times New Roman" panose="02020603050405020304" pitchFamily="18" charset="0"/>
            </a:endParaRPr>
          </a:p>
        </p:txBody>
      </p:sp>
      <p:sp>
        <p:nvSpPr>
          <p:cNvPr id="17" name="椭圆 16"/>
          <p:cNvSpPr/>
          <p:nvPr/>
        </p:nvSpPr>
        <p:spPr bwMode="auto">
          <a:xfrm>
            <a:off x="5130919" y="4670994"/>
            <a:ext cx="2911870" cy="1989385"/>
          </a:xfrm>
          <a:prstGeom prst="ellipse">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能量</a:t>
            </a:r>
            <a:r>
              <a:rPr lang="zh-CN" altLang="en-US" sz="2400" b="1" dirty="0">
                <a:solidFill>
                  <a:prstClr val="black"/>
                </a:solidFill>
                <a:latin typeface="微软雅黑" panose="020B0503020204020204" pitchFamily="34" charset="-122"/>
                <a:ea typeface="微软雅黑" panose="020B0503020204020204" pitchFamily="34" charset="-122"/>
              </a:rPr>
              <a:t>色散</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光谱（</a:t>
            </a:r>
            <a:r>
              <a:rPr lang="en-US" altLang="zh-CN" sz="2400" b="1" i="0" dirty="0">
                <a:solidFill>
                  <a:srgbClr val="000000"/>
                </a:solidFill>
                <a:effectLst/>
                <a:latin typeface="微软雅黑" panose="020B0503020204020204" pitchFamily="34" charset="-122"/>
                <a:ea typeface="微软雅黑" panose="020B0503020204020204" pitchFamily="34" charset="-122"/>
              </a:rPr>
              <a:t>Energy-Dispersive Spectroscopy</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EDS</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93964" y="855663"/>
            <a:ext cx="6000248" cy="448849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90286" y="970618"/>
            <a:ext cx="6096000" cy="1477328"/>
          </a:xfrm>
          <a:prstGeom prst="rect">
            <a:avLst/>
          </a:prstGeom>
          <a:noFill/>
        </p:spPr>
        <p:txBody>
          <a:bodyPr wrap="square">
            <a:spAutoFit/>
          </a:bodyPr>
          <a:lstStyle/>
          <a:p>
            <a:r>
              <a:rPr lang="zh-CN" altLang="en-US" dirty="0">
                <a:latin typeface="+mn-ea"/>
                <a:ea typeface="+mn-ea"/>
              </a:rPr>
              <a:t>能量色散光谱是一种用于样品元素分析或化学表征的分析技术。它依赖于某些</a:t>
            </a:r>
            <a:r>
              <a:rPr lang="en-US" altLang="zh-CN" dirty="0">
                <a:latin typeface="+mn-ea"/>
                <a:ea typeface="+mn-ea"/>
              </a:rPr>
              <a:t>X</a:t>
            </a:r>
            <a:r>
              <a:rPr lang="zh-CN" altLang="en-US" dirty="0">
                <a:latin typeface="+mn-ea"/>
                <a:ea typeface="+mn-ea"/>
              </a:rPr>
              <a:t>射线激发源和样品的相互作用。它的表征能力在很大程度上归功于一个基本原则，即每个元素都有一个独特的原子结构，允许其电磁发射光谱上有一组独特的峰值。</a:t>
            </a:r>
            <a:endParaRPr lang="zh-CN" altLang="en-US" dirty="0">
              <a:latin typeface="+mn-ea"/>
              <a:ea typeface="+mn-ea"/>
            </a:endParaRPr>
          </a:p>
        </p:txBody>
      </p:sp>
      <p:sp>
        <p:nvSpPr>
          <p:cNvPr id="14" name="TextBox 13"/>
          <p:cNvSpPr txBox="1"/>
          <p:nvPr/>
        </p:nvSpPr>
        <p:spPr>
          <a:xfrm>
            <a:off x="290286" y="2599988"/>
            <a:ext cx="6096000" cy="4247317"/>
          </a:xfrm>
          <a:prstGeom prst="rect">
            <a:avLst/>
          </a:prstGeom>
          <a:noFill/>
        </p:spPr>
        <p:txBody>
          <a:bodyPr wrap="square">
            <a:spAutoFit/>
          </a:bodyPr>
          <a:lstStyle/>
          <a:p>
            <a:r>
              <a:rPr lang="zh-CN" altLang="en-US" dirty="0">
                <a:latin typeface="+mn-ea"/>
                <a:ea typeface="+mn-ea"/>
              </a:rPr>
              <a:t>为了刺激来自样品的特征</a:t>
            </a:r>
            <a:r>
              <a:rPr lang="en-US" altLang="zh-CN" dirty="0">
                <a:latin typeface="+mn-ea"/>
                <a:ea typeface="+mn-ea"/>
              </a:rPr>
              <a:t>X</a:t>
            </a:r>
            <a:r>
              <a:rPr lang="zh-CN" altLang="en-US" dirty="0">
                <a:latin typeface="+mn-ea"/>
                <a:ea typeface="+mn-ea"/>
              </a:rPr>
              <a:t>射线的发射，在</a:t>
            </a:r>
            <a:r>
              <a:rPr lang="en-US" altLang="zh-CN" dirty="0">
                <a:latin typeface="Times New Roman" panose="02020603050405020304" pitchFamily="18" charset="0"/>
                <a:cs typeface="Times New Roman" panose="02020603050405020304" pitchFamily="18" charset="0"/>
              </a:rPr>
              <a:t>STEM</a:t>
            </a:r>
            <a:r>
              <a:rPr lang="zh-CN" altLang="en-US" dirty="0">
                <a:latin typeface="+mn-ea"/>
                <a:ea typeface="+mn-ea"/>
              </a:rPr>
              <a:t>中电子束被聚焦到正在研究的样品中。</a:t>
            </a:r>
            <a:endParaRPr lang="en-US" altLang="zh-CN" dirty="0">
              <a:latin typeface="+mn-ea"/>
              <a:ea typeface="+mn-ea"/>
            </a:endParaRPr>
          </a:p>
          <a:p>
            <a:endParaRPr lang="en-US" altLang="zh-CN" dirty="0">
              <a:latin typeface="+mn-ea"/>
              <a:ea typeface="+mn-ea"/>
            </a:endParaRPr>
          </a:p>
          <a:p>
            <a:endParaRPr lang="en-US" altLang="zh-CN" dirty="0">
              <a:latin typeface="+mn-ea"/>
              <a:ea typeface="+mn-ea"/>
            </a:endParaRPr>
          </a:p>
          <a:p>
            <a:r>
              <a:rPr lang="zh-CN" altLang="en-US" dirty="0">
                <a:latin typeface="+mn-ea"/>
                <a:ea typeface="+mn-ea"/>
              </a:rPr>
              <a:t>在静止时，样品中的原子包含离散能级的基态（或未激发）电子或与原子核结合的电子壳层。入射光束可能会激发内壳中的电子，将其从壳层中弹出，同时在电子所在的位置形成电子空穴。然后，来自外部高能壳层的电子填充空穴，高能壳层和低能壳层之间的能量差可能以</a:t>
            </a:r>
            <a:r>
              <a:rPr lang="en-US" altLang="zh-CN" dirty="0">
                <a:latin typeface="+mn-ea"/>
                <a:ea typeface="+mn-ea"/>
              </a:rPr>
              <a:t>X</a:t>
            </a:r>
            <a:r>
              <a:rPr lang="zh-CN" altLang="en-US" dirty="0">
                <a:latin typeface="+mn-ea"/>
                <a:ea typeface="+mn-ea"/>
              </a:rPr>
              <a:t>射线的形式释放出来。</a:t>
            </a:r>
            <a:endParaRPr lang="en-US" altLang="zh-CN" dirty="0">
              <a:latin typeface="+mn-ea"/>
              <a:ea typeface="+mn-ea"/>
            </a:endParaRPr>
          </a:p>
          <a:p>
            <a:endParaRPr lang="en-US" altLang="zh-CN" dirty="0">
              <a:latin typeface="+mn-ea"/>
              <a:ea typeface="+mn-ea"/>
            </a:endParaRPr>
          </a:p>
          <a:p>
            <a:r>
              <a:rPr lang="zh-CN" altLang="en-US" dirty="0">
                <a:latin typeface="+mn-ea"/>
                <a:ea typeface="+mn-ea"/>
              </a:rPr>
              <a:t>样品发出的</a:t>
            </a:r>
            <a:r>
              <a:rPr lang="en-US" altLang="zh-CN" dirty="0">
                <a:latin typeface="+mn-ea"/>
                <a:ea typeface="+mn-ea"/>
              </a:rPr>
              <a:t>X</a:t>
            </a:r>
            <a:r>
              <a:rPr lang="zh-CN" altLang="en-US" dirty="0">
                <a:latin typeface="+mn-ea"/>
                <a:ea typeface="+mn-ea"/>
              </a:rPr>
              <a:t>射线的数量和能量可以通过能量色散光谱仪测量。由于</a:t>
            </a:r>
            <a:r>
              <a:rPr lang="en-US" altLang="zh-CN" dirty="0">
                <a:latin typeface="+mn-ea"/>
                <a:ea typeface="+mn-ea"/>
              </a:rPr>
              <a:t>X</a:t>
            </a:r>
            <a:r>
              <a:rPr lang="zh-CN" altLang="en-US" dirty="0">
                <a:latin typeface="+mn-ea"/>
                <a:ea typeface="+mn-ea"/>
              </a:rPr>
              <a:t>射线的能量是两个壳层之间的能量差异和发射元素的原子结构差异的特征，因此</a:t>
            </a:r>
            <a:r>
              <a:rPr lang="en-US" altLang="zh-CN" dirty="0">
                <a:latin typeface="Times New Roman" panose="02020603050405020304" pitchFamily="18" charset="0"/>
                <a:cs typeface="Times New Roman" panose="02020603050405020304" pitchFamily="18" charset="0"/>
              </a:rPr>
              <a:t>EDS</a:t>
            </a:r>
            <a:r>
              <a:rPr lang="zh-CN" altLang="en-US" dirty="0">
                <a:latin typeface="+mn-ea"/>
                <a:ea typeface="+mn-ea"/>
              </a:rPr>
              <a:t>允许测量试样的元素组成。</a:t>
            </a:r>
            <a:endParaRPr lang="zh-CN" altLang="en-US" dirty="0">
              <a:latin typeface="+mn-ea"/>
              <a:ea typeface="+mn-ea"/>
            </a:endParaRPr>
          </a:p>
        </p:txBody>
      </p:sp>
      <p:sp>
        <p:nvSpPr>
          <p:cNvPr id="16" name="TextBox 15"/>
          <p:cNvSpPr txBox="1"/>
          <p:nvPr/>
        </p:nvSpPr>
        <p:spPr>
          <a:xfrm>
            <a:off x="8641132" y="5602297"/>
            <a:ext cx="1965908"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EDS</a:t>
            </a:r>
            <a:r>
              <a:rPr lang="zh-CN" altLang="en-US" sz="2400" dirty="0">
                <a:latin typeface="+mn-ea"/>
                <a:ea typeface="+mn-ea"/>
              </a:rPr>
              <a:t>原理图</a:t>
            </a:r>
            <a:endParaRPr lang="zh-CN" altLang="en-US" sz="2400" dirty="0">
              <a:latin typeface="+mn-ea"/>
              <a:ea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19203"/>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EDS Line Scan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rotWithShape="1">
          <a:blip r:embed="rId1"/>
          <a:srcRect t="4864" r="1229"/>
          <a:stretch>
            <a:fillRect/>
          </a:stretch>
        </p:blipFill>
        <p:spPr>
          <a:xfrm>
            <a:off x="7487104" y="1456111"/>
            <a:ext cx="2674258" cy="2557626"/>
          </a:xfrm>
          <a:prstGeom prst="rect">
            <a:avLst/>
          </a:prstGeom>
        </p:spPr>
      </p:pic>
      <p:sp>
        <p:nvSpPr>
          <p:cNvPr id="6" name="文本框 5"/>
          <p:cNvSpPr txBox="1"/>
          <p:nvPr/>
        </p:nvSpPr>
        <p:spPr>
          <a:xfrm>
            <a:off x="963001" y="875126"/>
            <a:ext cx="9198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由线扫描可以看出，</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Ti</a:t>
            </a: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元素分布与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Si</a:t>
            </a: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元素分布有明显的界限区别，可据此对薄膜厚度进行大略的估计，得到约为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125nm</a:t>
            </a: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，同软件测量结果相类似</a:t>
            </a:r>
            <a:r>
              <a:rPr lang="zh-CN" altLang="en-US" dirty="0">
                <a:solidFill>
                  <a:prstClr val="black"/>
                </a:solidFill>
                <a:latin typeface="等线" panose="02010600030101010101" pitchFamily="2" charset="-122"/>
                <a:ea typeface="等线" panose="02010600030101010101" pitchFamily="2" charset="-122"/>
              </a:rPr>
              <a:t>。</a:t>
            </a:r>
            <a:endPar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294" r="7032"/>
          <a:stretch>
            <a:fillRect/>
          </a:stretch>
        </p:blipFill>
        <p:spPr>
          <a:xfrm>
            <a:off x="290286" y="1979249"/>
            <a:ext cx="5440685" cy="4068975"/>
          </a:xfrm>
          <a:prstGeom prst="rect">
            <a:avLst/>
          </a:prstGeom>
        </p:spPr>
      </p:pic>
      <p:pic>
        <p:nvPicPr>
          <p:cNvPr id="9" name="Picture 8"/>
          <p:cNvPicPr>
            <a:picLocks noChangeAspect="1"/>
          </p:cNvPicPr>
          <p:nvPr/>
        </p:nvPicPr>
        <p:blipFill>
          <a:blip r:embed="rId3"/>
          <a:stretch>
            <a:fillRect/>
          </a:stretch>
        </p:blipFill>
        <p:spPr>
          <a:xfrm>
            <a:off x="6087147" y="4228749"/>
            <a:ext cx="4318055" cy="228144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19203"/>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EDS Line Scan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t="9816" r="3344"/>
          <a:stretch>
            <a:fillRect/>
          </a:stretch>
        </p:blipFill>
        <p:spPr>
          <a:xfrm>
            <a:off x="145143" y="1015675"/>
            <a:ext cx="4704092" cy="3291840"/>
          </a:xfrm>
          <a:prstGeom prst="rect">
            <a:avLst/>
          </a:prstGeom>
        </p:spPr>
      </p:pic>
      <p:pic>
        <p:nvPicPr>
          <p:cNvPr id="7" name="Picture 6"/>
          <p:cNvPicPr>
            <a:picLocks noChangeAspect="1"/>
          </p:cNvPicPr>
          <p:nvPr/>
        </p:nvPicPr>
        <p:blipFill>
          <a:blip r:embed="rId2"/>
          <a:stretch>
            <a:fillRect/>
          </a:stretch>
        </p:blipFill>
        <p:spPr>
          <a:xfrm>
            <a:off x="5393469" y="1178559"/>
            <a:ext cx="5672970" cy="2966071"/>
          </a:xfrm>
          <a:prstGeom prst="rect">
            <a:avLst/>
          </a:prstGeom>
        </p:spPr>
      </p:pic>
      <mc:AlternateContent xmlns:mc="http://schemas.openxmlformats.org/markup-compatibility/2006">
        <mc:Choice xmlns:a14="http://schemas.microsoft.com/office/drawing/2010/main" Requires="a14">
          <p:sp>
            <p:nvSpPr>
              <p:cNvPr id="8" name="文本框 5"/>
              <p:cNvSpPr txBox="1"/>
              <p:nvPr/>
            </p:nvSpPr>
            <p:spPr>
              <a:xfrm>
                <a:off x="502868" y="4435941"/>
                <a:ext cx="10563571" cy="2031325"/>
              </a:xfrm>
              <a:prstGeom prst="rect">
                <a:avLst/>
              </a:prstGeom>
              <a:noFill/>
            </p:spPr>
            <p:txBody>
              <a:bodyPr wrap="square" rtlCol="0">
                <a:spAutoFit/>
              </a:bodyPr>
              <a:lstStyle/>
              <a:p>
                <a:pPr lvl="0">
                  <a:defRPr/>
                </a:pPr>
                <a:r>
                  <a:rPr lang="zh-CN" altLang="en-US" dirty="0">
                    <a:solidFill>
                      <a:prstClr val="black"/>
                    </a:solidFill>
                    <a:latin typeface="等线" panose="02010600030101010101" pitchFamily="2" charset="-122"/>
                    <a:ea typeface="等线" panose="02010600030101010101" pitchFamily="2" charset="-122"/>
                  </a:rPr>
                  <a:t>由图像可以看出，与之前</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TEM</a:t>
                </a:r>
                <a:r>
                  <a:rPr lang="zh-CN" altLang="en-US" dirty="0">
                    <a:solidFill>
                      <a:prstClr val="black"/>
                    </a:solidFill>
                    <a:latin typeface="等线" panose="02010600030101010101" pitchFamily="2" charset="-122"/>
                    <a:ea typeface="等线" panose="02010600030101010101" pitchFamily="2" charset="-122"/>
                  </a:rPr>
                  <a:t>扫描结果一致，在靠近界面处</a:t>
                </a:r>
                <a:r>
                  <a:rPr lang="en-US" altLang="zh-CN" dirty="0" err="1">
                    <a:solidFill>
                      <a:prstClr val="black"/>
                    </a:solidFill>
                    <a:latin typeface="Times New Roman" panose="02020603050405020304" pitchFamily="18" charset="0"/>
                    <a:ea typeface="等线" panose="02010600030101010101" pitchFamily="2" charset="-122"/>
                    <a:cs typeface="Times New Roman" panose="02020603050405020304" pitchFamily="18" charset="0"/>
                  </a:rPr>
                  <a:t>Ti</a:t>
                </a:r>
                <a:r>
                  <a:rPr lang="zh-CN" altLang="en-US" dirty="0">
                    <a:solidFill>
                      <a:prstClr val="black"/>
                    </a:solidFill>
                    <a:latin typeface="等线" panose="02010600030101010101" pitchFamily="2" charset="-122"/>
                    <a:ea typeface="等线" panose="02010600030101010101" pitchFamily="2" charset="-122"/>
                  </a:rPr>
                  <a:t>元素强度变小，这也适用于</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Si</a:t>
                </a:r>
                <a:r>
                  <a:rPr lang="zh-CN" altLang="en-US" dirty="0">
                    <a:solidFill>
                      <a:prstClr val="black"/>
                    </a:solidFill>
                    <a:latin typeface="等线" panose="02010600030101010101" pitchFamily="2" charset="-122"/>
                    <a:ea typeface="等线" panose="02010600030101010101" pitchFamily="2" charset="-122"/>
                  </a:rPr>
                  <a:t>元素，而从右图</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a:t>
                </a:r>
                <a:r>
                  <a:rPr lang="zh-CN" altLang="en-US" dirty="0">
                    <a:solidFill>
                      <a:prstClr val="black"/>
                    </a:solidFill>
                    <a:latin typeface="等线" panose="02010600030101010101" pitchFamily="2" charset="-122"/>
                    <a:ea typeface="等线" panose="02010600030101010101" pitchFamily="2" charset="-122"/>
                  </a:rPr>
                  <a:t>元素在</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Si</a:t>
                </a:r>
                <a:r>
                  <a:rPr lang="zh-CN" altLang="en-US" dirty="0">
                    <a:solidFill>
                      <a:prstClr val="black"/>
                    </a:solidFill>
                    <a:latin typeface="等线" panose="02010600030101010101" pitchFamily="2" charset="-122"/>
                    <a:ea typeface="等线" panose="02010600030101010101" pitchFamily="2" charset="-122"/>
                  </a:rPr>
                  <a:t>衬底仍有一定分布表明，可能是由于形成了</a:t>
                </a:r>
                <a14:m>
                  <m:oMath xmlns:m="http://schemas.openxmlformats.org/officeDocument/2006/math">
                    <m:sSub>
                      <m:sSubPr>
                        <m:ctrlPr>
                          <a:rPr lang="en-US" altLang="zh-CN" i="1" smtClean="0">
                            <a:solidFill>
                              <a:prstClr val="black"/>
                            </a:solidFill>
                            <a:latin typeface="Cambria Math" panose="02040503050406030204" pitchFamily="18" charset="0"/>
                            <a:ea typeface="等线" panose="02010600030101010101" pitchFamily="2" charset="-122"/>
                          </a:rPr>
                        </m:ctrlPr>
                      </m:sSubPr>
                      <m:e>
                        <m:sSub>
                          <m:sSubPr>
                            <m:ctrlPr>
                              <a:rPr lang="en-US" altLang="zh-CN" i="1" smtClean="0">
                                <a:solidFill>
                                  <a:prstClr val="black"/>
                                </a:solidFill>
                                <a:latin typeface="Cambria Math" panose="02040503050406030204" pitchFamily="18" charset="0"/>
                                <a:ea typeface="等线" panose="02010600030101010101" pitchFamily="2" charset="-122"/>
                              </a:rPr>
                            </m:ctrlPr>
                          </m:sSubPr>
                          <m:e>
                            <m:r>
                              <m:rPr>
                                <m:sty m:val="p"/>
                              </m:rPr>
                              <a:rPr lang="en-US" altLang="zh-CN" b="0" i="0" smtClean="0">
                                <a:solidFill>
                                  <a:prstClr val="black"/>
                                </a:solidFill>
                                <a:latin typeface="Cambria Math" panose="02040503050406030204" pitchFamily="18" charset="0"/>
                                <a:ea typeface="等线" panose="02010600030101010101" pitchFamily="2" charset="-122"/>
                              </a:rPr>
                              <m:t>Si</m:t>
                            </m:r>
                          </m:e>
                          <m:sub>
                            <m:r>
                              <a:rPr lang="en-US" altLang="zh-CN" b="0" i="0" smtClean="0">
                                <a:solidFill>
                                  <a:prstClr val="black"/>
                                </a:solidFill>
                                <a:latin typeface="Cambria Math" panose="02040503050406030204" pitchFamily="18" charset="0"/>
                                <a:ea typeface="等线" panose="02010600030101010101" pitchFamily="2" charset="-122"/>
                              </a:rPr>
                              <m:t>3</m:t>
                            </m:r>
                          </m:sub>
                        </m:sSub>
                        <m:r>
                          <m:rPr>
                            <m:sty m:val="p"/>
                          </m:rPr>
                          <a:rPr lang="en-US" altLang="zh-CN" b="0" i="0" smtClean="0">
                            <a:solidFill>
                              <a:prstClr val="black"/>
                            </a:solidFill>
                            <a:latin typeface="Cambria Math" panose="02040503050406030204" pitchFamily="18" charset="0"/>
                            <a:ea typeface="等线" panose="02010600030101010101" pitchFamily="2" charset="-122"/>
                          </a:rPr>
                          <m:t>N</m:t>
                        </m:r>
                      </m:e>
                      <m:sub>
                        <m:r>
                          <a:rPr lang="en-US" altLang="zh-CN" b="0" i="0" smtClean="0">
                            <a:solidFill>
                              <a:prstClr val="black"/>
                            </a:solidFill>
                            <a:latin typeface="Cambria Math" panose="02040503050406030204" pitchFamily="18" charset="0"/>
                            <a:ea typeface="等线" panose="02010600030101010101" pitchFamily="2" charset="-122"/>
                          </a:rPr>
                          <m:t>4</m:t>
                        </m:r>
                      </m:sub>
                    </m:sSub>
                  </m:oMath>
                </a14:m>
                <a:r>
                  <a:rPr kumimoji="0" lang="zh-CN" altLang="en-US"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或者</a:t>
                </a:r>
                <a14:m>
                  <m:oMath xmlns:m="http://schemas.openxmlformats.org/officeDocument/2006/math">
                    <m:sSub>
                      <m:sSubPr>
                        <m:ctrlPr>
                          <a:rPr lang="en-US" altLang="zh-CN" i="1">
                            <a:solidFill>
                              <a:prstClr val="black"/>
                            </a:solidFill>
                            <a:latin typeface="Cambria Math" panose="02040503050406030204" pitchFamily="18" charset="0"/>
                          </a:rPr>
                        </m:ctrlPr>
                      </m:sSubPr>
                      <m:e>
                        <m:r>
                          <m:rPr>
                            <m:sty m:val="p"/>
                          </m:rPr>
                          <a:rPr lang="en-US" altLang="zh-CN" b="0" i="0" smtClean="0">
                            <a:solidFill>
                              <a:prstClr val="black"/>
                            </a:solidFill>
                            <a:latin typeface="Cambria Math" panose="02040503050406030204" pitchFamily="18" charset="0"/>
                          </a:rPr>
                          <m:t>SiO</m:t>
                        </m:r>
                      </m:e>
                      <m:sub>
                        <m:r>
                          <a:rPr lang="en-US" altLang="zh-CN" b="0" i="0" smtClean="0">
                            <a:solidFill>
                              <a:prstClr val="black"/>
                            </a:solidFill>
                            <a:latin typeface="Cambria Math" panose="02040503050406030204" pitchFamily="18" charset="0"/>
                          </a:rPr>
                          <m:t>2</m:t>
                        </m:r>
                      </m:sub>
                    </m:sSub>
                    <m:r>
                      <a:rPr lang="en-US" altLang="zh-CN" i="1">
                        <a:solidFill>
                          <a:prstClr val="black"/>
                        </a:solidFill>
                        <a:latin typeface="Cambria Math" panose="02040503050406030204" pitchFamily="18" charset="0"/>
                      </a:rPr>
                      <m:t> </m:t>
                    </m:r>
                  </m:oMath>
                </a14:m>
                <a:r>
                  <a:rPr kumimoji="0" lang="zh-CN" altLang="en-US"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，从而导致出现晶格缺陷造成电子散射角变大与吸收增强，进而造成了</a:t>
                </a:r>
                <a:r>
                  <a:rPr kumimoji="0" lang="en-US" altLang="zh-CN" sz="1800" b="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Si</a:t>
                </a:r>
                <a:r>
                  <a:rPr kumimoji="0" lang="zh-CN" altLang="en-US"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的探测强度变小。</a:t>
                </a:r>
                <a:endParaRPr kumimoji="0" lang="en-US" altLang="zh-CN"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而对于</a:t>
                </a:r>
                <a:r>
                  <a:rPr kumimoji="0" lang="en-US" altLang="zh-CN" sz="1800" b="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Ti</a:t>
                </a:r>
                <a:r>
                  <a:rPr kumimoji="0" lang="zh-CN" altLang="en-US"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元素而言也同理，另一方面我们注意到对于</a:t>
                </a:r>
                <a:r>
                  <a:rPr kumimoji="0" lang="en-US" altLang="zh-CN" sz="1800" b="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a:t>
                </a:r>
                <a:r>
                  <a:rPr kumimoji="0" lang="zh-CN" altLang="en-US"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层激发电子探测的</a:t>
                </a:r>
                <a:r>
                  <a:rPr kumimoji="0" lang="en-US" altLang="zh-CN" sz="1800" b="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Ti</a:t>
                </a:r>
                <a:r>
                  <a:rPr kumimoji="0" lang="zh-CN" altLang="en-US"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元素，在</a:t>
                </a:r>
                <a:r>
                  <a:rPr kumimoji="0" lang="en-US" altLang="zh-CN" sz="1800" b="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TiN</a:t>
                </a:r>
                <a:r>
                  <a:rPr kumimoji="0" lang="zh-CN" altLang="en-US"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薄膜厚度内并没有太大变化，说明应该只是能非弹性散射电子激发</a:t>
                </a:r>
                <a:r>
                  <a:rPr kumimoji="0" lang="en-US" altLang="zh-CN" sz="1800" b="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a:t>
                </a:r>
                <a:r>
                  <a:rPr kumimoji="0" lang="zh-CN" altLang="en-US"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层电子变少了（散射电子能量消耗不足以激发</a:t>
                </a:r>
                <a:r>
                  <a:rPr kumimoji="0" lang="en-US" altLang="zh-CN" sz="1800" b="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a:t>
                </a:r>
                <a:r>
                  <a:rPr kumimoji="0" lang="zh-CN" altLang="en-US"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层电子），但是其散射电子能量仍然可以激发</a:t>
                </a:r>
                <a:r>
                  <a:rPr kumimoji="0" lang="en-US" altLang="zh-CN" sz="1800" b="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a:t>
                </a:r>
                <a:r>
                  <a:rPr kumimoji="0" lang="zh-CN" altLang="en-US"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层电子，这也更加佐证了探测强度变低是由于电子散射的缘故。</a:t>
                </a:r>
                <a:endParaRPr kumimoji="0" lang="en-US" altLang="zh-CN" sz="1800" b="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endParaRPr>
              </a:p>
            </p:txBody>
          </p:sp>
        </mc:Choice>
        <mc:Fallback>
          <p:sp>
            <p:nvSpPr>
              <p:cNvPr id="8" name="文本框 5"/>
              <p:cNvSpPr txBox="1">
                <a:spLocks noRot="1" noChangeAspect="1" noMove="1" noResize="1" noEditPoints="1" noAdjustHandles="1" noChangeArrowheads="1" noChangeShapeType="1" noTextEdit="1"/>
              </p:cNvSpPr>
              <p:nvPr/>
            </p:nvSpPr>
            <p:spPr>
              <a:xfrm>
                <a:off x="502868" y="4435941"/>
                <a:ext cx="10563571" cy="2031325"/>
              </a:xfrm>
              <a:prstGeom prst="rect">
                <a:avLst/>
              </a:prstGeom>
              <a:blipFill rotWithShape="1">
                <a:blip r:embed="rId3"/>
                <a:stretch>
                  <a:fillRect l="-6" t="-23" r="3" b="21"/>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19203"/>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EDS-</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元素分析</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graphicFrame>
        <p:nvGraphicFramePr>
          <p:cNvPr id="3" name="Table 2"/>
          <p:cNvGraphicFramePr>
            <a:graphicFrameLocks noGrp="1"/>
          </p:cNvGraphicFramePr>
          <p:nvPr/>
        </p:nvGraphicFramePr>
        <p:xfrm>
          <a:off x="1173480" y="1358265"/>
          <a:ext cx="9440072" cy="2892681"/>
        </p:xfrm>
        <a:graphic>
          <a:graphicData uri="http://schemas.openxmlformats.org/drawingml/2006/table">
            <a:tbl>
              <a:tblPr firstRow="1" bandRow="1">
                <a:tableStyleId>{5C22544A-7EE6-4342-B048-85BDC9FD1C3A}</a:tableStyleId>
              </a:tblPr>
              <a:tblGrid>
                <a:gridCol w="2360018"/>
                <a:gridCol w="2360018"/>
                <a:gridCol w="2360018"/>
                <a:gridCol w="2360018"/>
              </a:tblGrid>
              <a:tr h="964227">
                <a:tc>
                  <a:txBody>
                    <a:bodyPr/>
                    <a:lstStyle/>
                    <a:p>
                      <a:pPr algn="ctr"/>
                      <a:r>
                        <a:rPr lang="zh-CN" altLang="en-US" sz="3200" dirty="0"/>
                        <a:t>元素</a:t>
                      </a:r>
                      <a:endParaRPr lang="zh-CN" altLang="en-US" sz="3200" dirty="0"/>
                    </a:p>
                  </a:txBody>
                  <a:tcPr anchor="ctr"/>
                </a:tc>
                <a:tc>
                  <a:txBody>
                    <a:bodyPr/>
                    <a:lstStyle/>
                    <a:p>
                      <a:pPr algn="ctr"/>
                      <a:r>
                        <a:rPr lang="en-US" altLang="zh-CN" sz="3200" dirty="0"/>
                        <a:t>1</a:t>
                      </a:r>
                      <a:endParaRPr lang="zh-CN" altLang="en-US" sz="3200" dirty="0"/>
                    </a:p>
                  </a:txBody>
                  <a:tcPr anchor="ctr"/>
                </a:tc>
                <a:tc>
                  <a:txBody>
                    <a:bodyPr/>
                    <a:lstStyle/>
                    <a:p>
                      <a:pPr algn="ctr"/>
                      <a:r>
                        <a:rPr lang="en-US" altLang="zh-CN" sz="3200" dirty="0"/>
                        <a:t>2</a:t>
                      </a:r>
                      <a:endParaRPr lang="zh-CN" altLang="en-US" sz="3200" dirty="0"/>
                    </a:p>
                  </a:txBody>
                  <a:tcPr anchor="ctr"/>
                </a:tc>
                <a:tc>
                  <a:txBody>
                    <a:bodyPr/>
                    <a:lstStyle/>
                    <a:p>
                      <a:pPr algn="ctr"/>
                      <a:r>
                        <a:rPr lang="en-US" altLang="zh-CN" sz="3200" dirty="0"/>
                        <a:t>3</a:t>
                      </a:r>
                      <a:endParaRPr lang="zh-CN" altLang="en-US" sz="3200" dirty="0"/>
                    </a:p>
                  </a:txBody>
                  <a:tcPr anchor="ctr"/>
                </a:tc>
              </a:tr>
              <a:tr h="964227">
                <a:tc>
                  <a:txBody>
                    <a:bodyPr/>
                    <a:lstStyle/>
                    <a:p>
                      <a:pPr algn="ctr"/>
                      <a:r>
                        <a:rPr lang="en-US" altLang="zh-CN" sz="3200" dirty="0">
                          <a:latin typeface="Times New Roman" panose="02020603050405020304" pitchFamily="18" charset="0"/>
                          <a:cs typeface="Times New Roman" panose="02020603050405020304" pitchFamily="18" charset="0"/>
                        </a:rPr>
                        <a:t>N(%)</a:t>
                      </a:r>
                      <a:endParaRPr lang="zh-CN" altLang="en-US" sz="3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3200" dirty="0"/>
                        <a:t>56.63</a:t>
                      </a:r>
                      <a:endParaRPr lang="zh-CN" altLang="en-US" sz="3200" dirty="0"/>
                    </a:p>
                  </a:txBody>
                  <a:tcPr anchor="ctr"/>
                </a:tc>
                <a:tc>
                  <a:txBody>
                    <a:bodyPr/>
                    <a:lstStyle/>
                    <a:p>
                      <a:pPr algn="ctr"/>
                      <a:r>
                        <a:rPr lang="en-US" altLang="zh-CN" sz="3200" dirty="0"/>
                        <a:t>55.81</a:t>
                      </a:r>
                      <a:endParaRPr lang="zh-CN" altLang="en-US" sz="3200" dirty="0"/>
                    </a:p>
                  </a:txBody>
                  <a:tcPr anchor="ctr"/>
                </a:tc>
                <a:tc>
                  <a:txBody>
                    <a:bodyPr/>
                    <a:lstStyle/>
                    <a:p>
                      <a:pPr algn="ctr"/>
                      <a:r>
                        <a:rPr lang="en-US" altLang="zh-CN" sz="3200" dirty="0"/>
                        <a:t>52.14</a:t>
                      </a:r>
                      <a:endParaRPr lang="zh-CN" altLang="en-US" sz="3200" dirty="0"/>
                    </a:p>
                  </a:txBody>
                  <a:tcPr anchor="ctr"/>
                </a:tc>
              </a:tr>
              <a:tr h="964227">
                <a:tc>
                  <a:txBody>
                    <a:bodyPr/>
                    <a:lstStyle/>
                    <a:p>
                      <a:pPr algn="ctr"/>
                      <a:r>
                        <a:rPr lang="en-US" altLang="zh-CN" sz="3200" dirty="0" err="1">
                          <a:latin typeface="Times New Roman" panose="02020603050405020304" pitchFamily="18" charset="0"/>
                          <a:cs typeface="Times New Roman" panose="02020603050405020304" pitchFamily="18" charset="0"/>
                        </a:rPr>
                        <a:t>Ti</a:t>
                      </a:r>
                      <a:r>
                        <a:rPr lang="en-US" altLang="zh-CN" sz="3200" dirty="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3200" dirty="0"/>
                        <a:t>43.36</a:t>
                      </a:r>
                      <a:endParaRPr lang="zh-CN" altLang="en-US" sz="3200" dirty="0"/>
                    </a:p>
                  </a:txBody>
                  <a:tcPr anchor="ctr"/>
                </a:tc>
                <a:tc>
                  <a:txBody>
                    <a:bodyPr/>
                    <a:lstStyle/>
                    <a:p>
                      <a:pPr algn="ctr"/>
                      <a:r>
                        <a:rPr lang="en-US" altLang="zh-CN" sz="3200" dirty="0"/>
                        <a:t>44.18</a:t>
                      </a:r>
                      <a:endParaRPr lang="zh-CN" altLang="en-US" sz="3200" dirty="0"/>
                    </a:p>
                  </a:txBody>
                  <a:tcPr anchor="ctr"/>
                </a:tc>
                <a:tc>
                  <a:txBody>
                    <a:bodyPr/>
                    <a:lstStyle/>
                    <a:p>
                      <a:pPr algn="ctr"/>
                      <a:r>
                        <a:rPr lang="en-US" altLang="zh-CN" sz="3200" dirty="0"/>
                        <a:t>47.85</a:t>
                      </a:r>
                      <a:endParaRPr lang="zh-CN" altLang="en-US" sz="3200" dirty="0"/>
                    </a:p>
                  </a:txBody>
                  <a:tcPr anchor="ctr"/>
                </a:tc>
              </a:tr>
            </a:tbl>
          </a:graphicData>
        </a:graphic>
      </p:graphicFrame>
      <mc:AlternateContent xmlns:mc="http://schemas.openxmlformats.org/markup-compatibility/2006">
        <mc:Choice xmlns:a14="http://schemas.microsoft.com/office/drawing/2010/main" Requires="a14">
          <p:sp>
            <p:nvSpPr>
              <p:cNvPr id="12" name="文本框 6"/>
              <p:cNvSpPr txBox="1"/>
              <p:nvPr/>
            </p:nvSpPr>
            <p:spPr>
              <a:xfrm>
                <a:off x="1371600" y="4749650"/>
                <a:ext cx="9103360" cy="1200329"/>
              </a:xfrm>
              <a:prstGeom prst="rect">
                <a:avLst/>
              </a:prstGeom>
              <a:noFill/>
            </p:spPr>
            <p:txBody>
              <a:bodyPr wrap="square" rtlCol="0">
                <a:spAutoFit/>
              </a:bodyPr>
              <a:lstStyle/>
              <a:p>
                <a:r>
                  <a:rPr lang="zh-CN" altLang="en-US" dirty="0"/>
                  <a:t>从表中可知，</a:t>
                </a:r>
                <a:r>
                  <a:rPr lang="en-US" altLang="zh-CN" dirty="0">
                    <a:latin typeface="Times New Roman" panose="02020603050405020304" pitchFamily="18" charset="0"/>
                    <a:cs typeface="Times New Roman" panose="02020603050405020304" pitchFamily="18" charset="0"/>
                  </a:rPr>
                  <a:t>N</a:t>
                </a:r>
                <a:r>
                  <a:rPr lang="zh-CN" altLang="en-US" dirty="0"/>
                  <a:t>比</a:t>
                </a:r>
                <a:r>
                  <a:rPr lang="en-US" altLang="zh-CN" dirty="0">
                    <a:latin typeface="Times New Roman" panose="02020603050405020304" pitchFamily="18" charset="0"/>
                    <a:cs typeface="Times New Roman" panose="02020603050405020304" pitchFamily="18" charset="0"/>
                  </a:rPr>
                  <a:t>Ti</a:t>
                </a:r>
                <a:r>
                  <a:rPr lang="zh-CN" altLang="en-US" dirty="0"/>
                  <a:t>的含量要高，可能是在镀膜过程中通入氮气导致</a:t>
                </a:r>
                <a:r>
                  <a:rPr lang="en-US" altLang="zh-CN" dirty="0">
                    <a:latin typeface="Times New Roman" panose="02020603050405020304" pitchFamily="18" charset="0"/>
                    <a:cs typeface="Times New Roman" panose="02020603050405020304" pitchFamily="18" charset="0"/>
                  </a:rPr>
                  <a:t>N</a:t>
                </a:r>
                <a:r>
                  <a:rPr lang="zh-CN" altLang="en-US" dirty="0"/>
                  <a:t>元素与其他离子的附着造成了</a:t>
                </a:r>
                <a:r>
                  <a:rPr lang="en-US" altLang="zh-CN" dirty="0">
                    <a:latin typeface="Times New Roman" panose="02020603050405020304" pitchFamily="18" charset="0"/>
                    <a:cs typeface="Times New Roman" panose="02020603050405020304" pitchFamily="18" charset="0"/>
                  </a:rPr>
                  <a:t>N</a:t>
                </a:r>
                <a:r>
                  <a:rPr lang="zh-CN" altLang="en-US" dirty="0"/>
                  <a:t>元素含量较多，可能与</a:t>
                </a:r>
                <a:r>
                  <a:rPr lang="en-US" altLang="zh-CN" dirty="0">
                    <a:latin typeface="Times New Roman" panose="02020603050405020304" pitchFamily="18" charset="0"/>
                    <a:cs typeface="Times New Roman" panose="02020603050405020304" pitchFamily="18" charset="0"/>
                  </a:rPr>
                  <a:t>O</a:t>
                </a:r>
                <a:r>
                  <a:rPr lang="zh-CN" altLang="en-US" dirty="0">
                    <a:latin typeface="Times New Roman" panose="02020603050405020304" pitchFamily="18" charset="0"/>
                    <a:cs typeface="Times New Roman" panose="02020603050405020304" pitchFamily="18" charset="0"/>
                  </a:rPr>
                  <a:t>元素形成了</a:t>
                </a:r>
                <a:r>
                  <a:rPr lang="en-US" altLang="zh-CN" dirty="0">
                    <a:latin typeface="Times New Roman" panose="02020603050405020304" pitchFamily="18" charset="0"/>
                    <a:cs typeface="Times New Roman" panose="02020603050405020304" pitchFamily="18" charset="0"/>
                  </a:rPr>
                  <a:t>NO</a:t>
                </a:r>
                <a:r>
                  <a:rPr lang="zh-CN" altLang="en-US" dirty="0">
                    <a:latin typeface="Times New Roman" panose="02020603050405020304" pitchFamily="18" charset="0"/>
                    <a:cs typeface="Times New Roman" panose="02020603050405020304" pitchFamily="18" charset="0"/>
                  </a:rPr>
                  <a:t>化合物或者</a:t>
                </a:r>
                <a:r>
                  <a:rPr lang="en-US" altLang="zh-CN" dirty="0" err="1">
                    <a:latin typeface="Times New Roman" panose="02020603050405020304" pitchFamily="18" charset="0"/>
                    <a:cs typeface="Times New Roman" panose="02020603050405020304" pitchFamily="18" charset="0"/>
                  </a:rPr>
                  <a:t>TiON</a:t>
                </a:r>
                <a:r>
                  <a:rPr lang="zh-CN" altLang="en-US" dirty="0">
                    <a:latin typeface="Times New Roman" panose="02020603050405020304" pitchFamily="18" charset="0"/>
                    <a:cs typeface="Times New Roman" panose="02020603050405020304" pitchFamily="18" charset="0"/>
                  </a:rPr>
                  <a:t>化合物等，</a:t>
                </a:r>
                <a:r>
                  <a:rPr lang="zh-CN" altLang="en-US" dirty="0"/>
                  <a:t>同时也存在本身</a:t>
                </a:r>
                <a:r>
                  <a:rPr lang="en-US" altLang="zh-CN" dirty="0" err="1">
                    <a:latin typeface="Times New Roman" panose="02020603050405020304" pitchFamily="18" charset="0"/>
                    <a:cs typeface="Times New Roman" panose="02020603050405020304" pitchFamily="18" charset="0"/>
                  </a:rPr>
                  <a:t>Ti</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N</m:t>
                        </m:r>
                      </m:e>
                      <m:sub>
                        <m:r>
                          <m:rPr>
                            <m:sty m:val="p"/>
                          </m:rPr>
                          <a:rPr lang="en-US" altLang="zh-CN" b="0" i="0" smtClean="0">
                            <a:latin typeface="Cambria Math" panose="02040503050406030204" pitchFamily="18" charset="0"/>
                          </a:rPr>
                          <m:t>x</m:t>
                        </m:r>
                      </m:sub>
                    </m:sSub>
                  </m:oMath>
                </a14:m>
                <a:r>
                  <a:rPr lang="zh-CN" altLang="en-US" dirty="0"/>
                  <a:t>中</a:t>
                </a:r>
                <a:r>
                  <a:rPr lang="en-US" altLang="zh-CN" dirty="0">
                    <a:latin typeface="Times New Roman" panose="02020603050405020304" pitchFamily="18" charset="0"/>
                    <a:cs typeface="Times New Roman" panose="02020603050405020304" pitchFamily="18" charset="0"/>
                  </a:rPr>
                  <a:t>x</a:t>
                </a:r>
                <a:r>
                  <a:rPr lang="zh-CN" altLang="en-US" dirty="0"/>
                  <a:t>不为</a:t>
                </a:r>
                <a:r>
                  <a:rPr lang="en-US" altLang="zh-CN" dirty="0"/>
                  <a:t>1</a:t>
                </a:r>
                <a:r>
                  <a:rPr lang="zh-CN" altLang="en-US" dirty="0"/>
                  <a:t>的情况，这会造成镀膜中存在缺陷空位，导致晶格的缺陷以及晶格常数减小。</a:t>
                </a:r>
                <a:endParaRPr lang="zh-CN" altLang="en-US" dirty="0"/>
              </a:p>
            </p:txBody>
          </p:sp>
        </mc:Choice>
        <mc:Fallback>
          <p:sp>
            <p:nvSpPr>
              <p:cNvPr id="12" name="文本框 6"/>
              <p:cNvSpPr txBox="1">
                <a:spLocks noRot="1" noChangeAspect="1" noMove="1" noResize="1" noEditPoints="1" noAdjustHandles="1" noChangeArrowheads="1" noChangeShapeType="1" noTextEdit="1"/>
              </p:cNvSpPr>
              <p:nvPr/>
            </p:nvSpPr>
            <p:spPr>
              <a:xfrm>
                <a:off x="1371600" y="4749650"/>
                <a:ext cx="9103360" cy="1200329"/>
              </a:xfrm>
              <a:prstGeom prst="rect">
                <a:avLst/>
              </a:prstGeom>
              <a:blipFill rotWithShape="1">
                <a:blip r:embed="rId1"/>
                <a:stretch>
                  <a:fillRect t="-40" b="2"/>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单层膜总结</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5" name="矩形 15"/>
              <p:cNvSpPr/>
              <p:nvPr/>
            </p:nvSpPr>
            <p:spPr>
              <a:xfrm>
                <a:off x="502868" y="1012211"/>
                <a:ext cx="10327692" cy="3785652"/>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根据</a:t>
                </a:r>
                <a:r>
                  <a:rPr lang="en-US" altLang="zh-CN" sz="2000" dirty="0">
                    <a:latin typeface="Times New Roman" panose="02020603050405020304" pitchFamily="18" charset="0"/>
                    <a:cs typeface="Times New Roman" panose="02020603050405020304" pitchFamily="18" charset="0"/>
                  </a:rPr>
                  <a:t>XPS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XRD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XRF</a:t>
                </a:r>
                <a:r>
                  <a:rPr lang="zh-CN" altLang="en-US" sz="2000" dirty="0">
                    <a:latin typeface="Times New Roman" panose="02020603050405020304" pitchFamily="18" charset="0"/>
                    <a:cs typeface="Times New Roman" panose="02020603050405020304" pitchFamily="18" charset="0"/>
                  </a:rPr>
                  <a:t>的结果，单层膜中的</a:t>
                </a:r>
                <a:r>
                  <a:rPr lang="en-US" altLang="zh-CN" sz="2000"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含量不可忽略，在测量过程中存在碳污染，</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元素会与金属元素形成多种化合物。</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XRD</a:t>
                </a:r>
                <a:r>
                  <a:rPr lang="zh-CN" altLang="en-US" sz="2000" dirty="0">
                    <a:latin typeface="Times New Roman" panose="02020603050405020304" pitchFamily="18" charset="0"/>
                    <a:cs typeface="Times New Roman" panose="02020603050405020304" pitchFamily="18" charset="0"/>
                  </a:rPr>
                  <a:t>观察到</a:t>
                </a:r>
                <a14:m>
                  <m:oMath xmlns:m="http://schemas.openxmlformats.org/officeDocument/2006/math">
                    <m:sSub>
                      <m:sSubPr>
                        <m:ctrlPr>
                          <a:rPr lang="en-US" altLang="zh-CN" sz="2000" i="1" smtClean="0">
                            <a:solidFill>
                              <a:prstClr val="black"/>
                            </a:solidFill>
                            <a:latin typeface="Cambria Math" panose="02040503050406030204" pitchFamily="18" charset="0"/>
                            <a:ea typeface="等线" panose="02010600030101010101" pitchFamily="2" charset="-122"/>
                          </a:rPr>
                        </m:ctrlPr>
                      </m:sSubPr>
                      <m:e>
                        <m:sSub>
                          <m:sSubPr>
                            <m:ctrlPr>
                              <a:rPr lang="en-US" altLang="zh-CN" sz="2000" i="1" smtClean="0">
                                <a:solidFill>
                                  <a:prstClr val="black"/>
                                </a:solidFill>
                                <a:latin typeface="Cambria Math" panose="02040503050406030204" pitchFamily="18" charset="0"/>
                                <a:ea typeface="等线" panose="02010600030101010101" pitchFamily="2" charset="-122"/>
                              </a:rPr>
                            </m:ctrlPr>
                          </m:sSubPr>
                          <m:e>
                            <m:r>
                              <m:rPr>
                                <m:sty m:val="p"/>
                              </m:rPr>
                              <a:rPr lang="en-US" altLang="zh-CN" sz="2000" b="0" i="0" smtClean="0">
                                <a:solidFill>
                                  <a:prstClr val="black"/>
                                </a:solidFill>
                                <a:latin typeface="Cambria Math" panose="02040503050406030204" pitchFamily="18" charset="0"/>
                                <a:ea typeface="等线" panose="02010600030101010101" pitchFamily="2" charset="-122"/>
                              </a:rPr>
                              <m:t>Si</m:t>
                            </m:r>
                          </m:e>
                          <m:sub>
                            <m:r>
                              <a:rPr lang="en-US" altLang="zh-CN" sz="2000" b="0" i="0" smtClean="0">
                                <a:solidFill>
                                  <a:prstClr val="black"/>
                                </a:solidFill>
                                <a:latin typeface="Cambria Math" panose="02040503050406030204" pitchFamily="18" charset="0"/>
                                <a:ea typeface="等线" panose="02010600030101010101" pitchFamily="2" charset="-122"/>
                              </a:rPr>
                              <m:t>3</m:t>
                            </m:r>
                          </m:sub>
                        </m:sSub>
                        <m:r>
                          <m:rPr>
                            <m:sty m:val="p"/>
                          </m:rPr>
                          <a:rPr lang="en-US" altLang="zh-CN" sz="2000" b="0" i="0" smtClean="0">
                            <a:solidFill>
                              <a:prstClr val="black"/>
                            </a:solidFill>
                            <a:latin typeface="Cambria Math" panose="02040503050406030204" pitchFamily="18" charset="0"/>
                            <a:ea typeface="等线" panose="02010600030101010101" pitchFamily="2" charset="-122"/>
                          </a:rPr>
                          <m:t>N</m:t>
                        </m:r>
                      </m:e>
                      <m:sub>
                        <m:r>
                          <a:rPr lang="en-US" altLang="zh-CN" sz="2000" b="0" i="0" smtClean="0">
                            <a:solidFill>
                              <a:prstClr val="black"/>
                            </a:solidFill>
                            <a:latin typeface="Cambria Math" panose="02040503050406030204" pitchFamily="18" charset="0"/>
                            <a:ea typeface="等线" panose="02010600030101010101" pitchFamily="2" charset="-122"/>
                          </a:rPr>
                          <m:t>4</m:t>
                        </m:r>
                      </m:sub>
                    </m:sSub>
                    <m:r>
                      <a:rPr lang="en-US" altLang="zh-CN" sz="2000" b="0" i="0" smtClean="0">
                        <a:solidFill>
                          <a:prstClr val="black"/>
                        </a:solidFill>
                        <a:latin typeface="Cambria Math" panose="02040503050406030204" pitchFamily="18" charset="0"/>
                        <a:ea typeface="等线" panose="02010600030101010101" pitchFamily="2" charset="-122"/>
                      </a:rPr>
                      <m:t>,</m:t>
                    </m:r>
                    <m:sSub>
                      <m:sSubPr>
                        <m:ctrlPr>
                          <a:rPr lang="en-US" altLang="zh-CN" sz="2000" i="1">
                            <a:solidFill>
                              <a:prstClr val="black"/>
                            </a:solidFill>
                            <a:latin typeface="Cambria Math" panose="02040503050406030204" pitchFamily="18" charset="0"/>
                          </a:rPr>
                        </m:ctrlPr>
                      </m:sSubPr>
                      <m:e>
                        <m:r>
                          <m:rPr>
                            <m:sty m:val="p"/>
                          </m:rPr>
                          <a:rPr lang="en-US" altLang="zh-CN" sz="2000" b="0" i="0" smtClean="0">
                            <a:solidFill>
                              <a:prstClr val="black"/>
                            </a:solidFill>
                            <a:latin typeface="Cambria Math" panose="02040503050406030204" pitchFamily="18" charset="0"/>
                          </a:rPr>
                          <m:t>SiO</m:t>
                        </m:r>
                      </m:e>
                      <m:sub>
                        <m:r>
                          <a:rPr lang="en-US" altLang="zh-CN" sz="2000" b="0" i="0" smtClean="0">
                            <a:solidFill>
                              <a:prstClr val="black"/>
                            </a:solidFill>
                            <a:latin typeface="Cambria Math" panose="02040503050406030204" pitchFamily="18" charset="0"/>
                          </a:rPr>
                          <m:t>2</m:t>
                        </m:r>
                      </m:sub>
                    </m:sSub>
                    <m:r>
                      <a:rPr lang="en-US" altLang="zh-CN" sz="2000" b="0" i="1" smtClean="0">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m:rPr>
                            <m:sty m:val="p"/>
                          </m:rPr>
                          <a:rPr lang="en-US" altLang="zh-CN" sz="2000" b="0" i="0" smtClean="0">
                            <a:solidFill>
                              <a:prstClr val="black"/>
                            </a:solidFill>
                            <a:latin typeface="Cambria Math" panose="02040503050406030204" pitchFamily="18" charset="0"/>
                          </a:rPr>
                          <m:t>T</m:t>
                        </m:r>
                        <m:r>
                          <m:rPr>
                            <m:sty m:val="p"/>
                          </m:rPr>
                          <a:rPr lang="en-US" altLang="zh-CN" sz="2000">
                            <a:solidFill>
                              <a:prstClr val="black"/>
                            </a:solidFill>
                            <a:latin typeface="Cambria Math" panose="02040503050406030204" pitchFamily="18" charset="0"/>
                          </a:rPr>
                          <m:t>iO</m:t>
                        </m:r>
                      </m:e>
                      <m:sub>
                        <m:r>
                          <a:rPr lang="en-US" altLang="zh-CN" sz="2000">
                            <a:solidFill>
                              <a:prstClr val="black"/>
                            </a:solidFill>
                            <a:latin typeface="Cambria Math" panose="02040503050406030204" pitchFamily="18" charset="0"/>
                          </a:rPr>
                          <m:t>2</m:t>
                        </m:r>
                      </m:sub>
                    </m:sSub>
                  </m:oMath>
                </a14:m>
                <a:r>
                  <a:rPr lang="zh-CN" altLang="en-US" sz="2000" dirty="0">
                    <a:latin typeface="Times New Roman" panose="02020603050405020304" pitchFamily="18" charset="0"/>
                    <a:cs typeface="Times New Roman" panose="02020603050405020304" pitchFamily="18" charset="0"/>
                  </a:rPr>
                  <a:t>的峰位，同时</a:t>
                </a:r>
                <a:r>
                  <a:rPr lang="en-US" altLang="zh-CN" sz="2000" dirty="0">
                    <a:latin typeface="Times New Roman" panose="02020603050405020304" pitchFamily="18" charset="0"/>
                    <a:cs typeface="Times New Roman" panose="02020603050405020304" pitchFamily="18" charset="0"/>
                  </a:rPr>
                  <a:t>XPS</a:t>
                </a:r>
                <a:r>
                  <a:rPr lang="zh-CN" altLang="en-US" sz="2000" dirty="0">
                    <a:latin typeface="Times New Roman" panose="02020603050405020304" pitchFamily="18" charset="0"/>
                    <a:cs typeface="Times New Roman" panose="02020603050405020304" pitchFamily="18" charset="0"/>
                  </a:rPr>
                  <a:t>能谱分析得到了</a:t>
                </a:r>
                <a14:m>
                  <m:oMath xmlns:m="http://schemas.openxmlformats.org/officeDocument/2006/math">
                    <m:sSub>
                      <m:sSubPr>
                        <m:ctrlPr>
                          <a:rPr lang="en-US" altLang="zh-CN" sz="2000" i="1">
                            <a:solidFill>
                              <a:prstClr val="black"/>
                            </a:solidFill>
                            <a:latin typeface="Cambria Math" panose="02040503050406030204" pitchFamily="18" charset="0"/>
                          </a:rPr>
                        </m:ctrlPr>
                      </m:sSubPr>
                      <m:e>
                        <m:sSub>
                          <m:sSubPr>
                            <m:ctrlPr>
                              <a:rPr lang="en-US" altLang="zh-CN" sz="2000" i="1">
                                <a:solidFill>
                                  <a:prstClr val="black"/>
                                </a:solidFill>
                                <a:latin typeface="Cambria Math" panose="02040503050406030204" pitchFamily="18" charset="0"/>
                              </a:rPr>
                            </m:ctrlPr>
                          </m:sSubPr>
                          <m:e>
                            <m:r>
                              <m:rPr>
                                <m:sty m:val="p"/>
                              </m:rPr>
                              <a:rPr lang="en-US" altLang="zh-CN" sz="2000">
                                <a:solidFill>
                                  <a:prstClr val="black"/>
                                </a:solidFill>
                                <a:latin typeface="Cambria Math" panose="02040503050406030204" pitchFamily="18" charset="0"/>
                              </a:rPr>
                              <m:t>Si</m:t>
                            </m:r>
                          </m:e>
                          <m:sub>
                            <m:r>
                              <a:rPr lang="en-US" altLang="zh-CN" sz="2000">
                                <a:solidFill>
                                  <a:prstClr val="black"/>
                                </a:solidFill>
                                <a:latin typeface="Cambria Math" panose="02040503050406030204" pitchFamily="18" charset="0"/>
                              </a:rPr>
                              <m:t>3</m:t>
                            </m:r>
                          </m:sub>
                        </m:sSub>
                        <m:r>
                          <m:rPr>
                            <m:sty m:val="p"/>
                          </m:rPr>
                          <a:rPr lang="en-US" altLang="zh-CN" sz="2000">
                            <a:solidFill>
                              <a:prstClr val="black"/>
                            </a:solidFill>
                            <a:latin typeface="Cambria Math" panose="02040503050406030204" pitchFamily="18" charset="0"/>
                          </a:rPr>
                          <m:t>N</m:t>
                        </m:r>
                      </m:e>
                      <m:sub>
                        <m:r>
                          <a:rPr lang="en-US" altLang="zh-CN" sz="2000">
                            <a:solidFill>
                              <a:prstClr val="black"/>
                            </a:solidFill>
                            <a:latin typeface="Cambria Math" panose="02040503050406030204" pitchFamily="18" charset="0"/>
                          </a:rPr>
                          <m:t>4</m:t>
                        </m:r>
                      </m:sub>
                    </m:sSub>
                    <m:r>
                      <a:rPr lang="en-US" altLang="zh-CN" sz="2000">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m:rPr>
                            <m:sty m:val="p"/>
                          </m:rPr>
                          <a:rPr lang="en-US" altLang="zh-CN" sz="2000">
                            <a:solidFill>
                              <a:prstClr val="black"/>
                            </a:solidFill>
                            <a:latin typeface="Cambria Math" panose="02040503050406030204" pitchFamily="18" charset="0"/>
                          </a:rPr>
                          <m:t>SiO</m:t>
                        </m:r>
                      </m:e>
                      <m:sub>
                        <m:r>
                          <a:rPr lang="en-US" altLang="zh-CN" sz="2000">
                            <a:solidFill>
                              <a:prstClr val="black"/>
                            </a:solidFill>
                            <a:latin typeface="Cambria Math" panose="02040503050406030204" pitchFamily="18" charset="0"/>
                          </a:rPr>
                          <m:t>2</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m:rPr>
                            <m:sty m:val="p"/>
                          </m:rPr>
                          <a:rPr lang="en-US" altLang="zh-CN" sz="2000">
                            <a:solidFill>
                              <a:prstClr val="black"/>
                            </a:solidFill>
                            <a:latin typeface="Cambria Math" panose="02040503050406030204" pitchFamily="18" charset="0"/>
                          </a:rPr>
                          <m:t>TiO</m:t>
                        </m:r>
                      </m:e>
                      <m:sub>
                        <m:r>
                          <a:rPr lang="en-US" altLang="zh-CN" sz="2000">
                            <a:solidFill>
                              <a:prstClr val="black"/>
                            </a:solidFill>
                            <a:latin typeface="Cambria Math" panose="02040503050406030204" pitchFamily="18" charset="0"/>
                          </a:rPr>
                          <m:t>2</m:t>
                        </m:r>
                      </m:sub>
                    </m:sSub>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以及碳氧化合物和</a:t>
                </a:r>
                <a:r>
                  <a:rPr lang="en-US" altLang="zh-CN" sz="2000" dirty="0" err="1">
                    <a:latin typeface="Times New Roman" panose="02020603050405020304" pitchFamily="18" charset="0"/>
                    <a:cs typeface="Times New Roman" panose="02020603050405020304" pitchFamily="18" charset="0"/>
                  </a:rPr>
                  <a:t>TiON</a:t>
                </a:r>
                <a:r>
                  <a:rPr lang="zh-CN" altLang="en-US" sz="2000" dirty="0">
                    <a:latin typeface="Times New Roman" panose="02020603050405020304" pitchFamily="18" charset="0"/>
                    <a:cs typeface="Times New Roman" panose="02020603050405020304" pitchFamily="18" charset="0"/>
                  </a:rPr>
                  <a:t>化合物的存在，说明在</a:t>
                </a:r>
                <a:r>
                  <a:rPr lang="en-US" altLang="zh-CN" sz="2000" dirty="0">
                    <a:latin typeface="Times New Roman" panose="02020603050405020304" pitchFamily="18" charset="0"/>
                    <a:cs typeface="Times New Roman" panose="02020603050405020304" pitchFamily="18" charset="0"/>
                  </a:rPr>
                  <a:t>Si</a:t>
                </a:r>
                <a:r>
                  <a:rPr lang="zh-CN" altLang="en-US" sz="2000" dirty="0">
                    <a:latin typeface="Times New Roman" panose="02020603050405020304" pitchFamily="18" charset="0"/>
                    <a:cs typeface="Times New Roman" panose="02020603050405020304" pitchFamily="18" charset="0"/>
                  </a:rPr>
                  <a:t>衬底和</a:t>
                </a:r>
                <a:r>
                  <a:rPr lang="en-US" altLang="zh-CN" sz="2000" dirty="0" err="1">
                    <a:latin typeface="Times New Roman" panose="02020603050405020304" pitchFamily="18" charset="0"/>
                    <a:cs typeface="Times New Roman" panose="02020603050405020304" pitchFamily="18" charset="0"/>
                  </a:rPr>
                  <a:t>TiN</a:t>
                </a:r>
                <a:r>
                  <a:rPr lang="zh-CN" altLang="en-US" sz="2000" dirty="0">
                    <a:latin typeface="Times New Roman" panose="02020603050405020304" pitchFamily="18" charset="0"/>
                    <a:cs typeface="Times New Roman" panose="02020603050405020304" pitchFamily="18" charset="0"/>
                  </a:rPr>
                  <a:t>镀膜内存在上述杂质，根据</a:t>
                </a:r>
                <a:r>
                  <a:rPr lang="en-US" altLang="zh-CN" sz="2000" dirty="0">
                    <a:latin typeface="Times New Roman" panose="02020603050405020304" pitchFamily="18" charset="0"/>
                    <a:cs typeface="Times New Roman" panose="02020603050405020304" pitchFamily="18" charset="0"/>
                  </a:rPr>
                  <a:t>EDS&amp;STEM</a:t>
                </a:r>
                <a:r>
                  <a:rPr lang="zh-CN" altLang="en-US" sz="2000" dirty="0">
                    <a:latin typeface="Times New Roman" panose="02020603050405020304" pitchFamily="18" charset="0"/>
                    <a:cs typeface="Times New Roman" panose="02020603050405020304" pitchFamily="18" charset="0"/>
                  </a:rPr>
                  <a:t>测量数据表明，上述杂质对于样品晶格结构产生一定的影响。</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XRD</a:t>
                </a:r>
                <a:r>
                  <a:rPr lang="zh-CN" altLang="en-US" sz="2000" dirty="0">
                    <a:latin typeface="Times New Roman" panose="02020603050405020304" pitchFamily="18" charset="0"/>
                    <a:cs typeface="Times New Roman" panose="02020603050405020304" pitchFamily="18" charset="0"/>
                  </a:rPr>
                  <a:t>小角衍射与</a:t>
                </a:r>
                <a:r>
                  <a:rPr lang="en-US" altLang="zh-CN" sz="2000" dirty="0">
                    <a:latin typeface="Times New Roman" panose="02020603050405020304" pitchFamily="18" charset="0"/>
                    <a:cs typeface="Times New Roman" panose="02020603050405020304" pitchFamily="18" charset="0"/>
                  </a:rPr>
                  <a:t>STEM</a:t>
                </a:r>
                <a:r>
                  <a:rPr lang="zh-CN" altLang="en-US" sz="2000" dirty="0">
                    <a:latin typeface="Times New Roman" panose="02020603050405020304" pitchFamily="18" charset="0"/>
                    <a:cs typeface="Times New Roman" panose="02020603050405020304" pitchFamily="18" charset="0"/>
                  </a:rPr>
                  <a:t>方法均可以得到膜厚，通过</a:t>
                </a:r>
                <a:r>
                  <a:rPr lang="en-US" altLang="zh-CN" sz="2000" dirty="0">
                    <a:latin typeface="Times New Roman" panose="02020603050405020304" pitchFamily="18" charset="0"/>
                    <a:cs typeface="Times New Roman" panose="02020603050405020304" pitchFamily="18" charset="0"/>
                  </a:rPr>
                  <a:t>STEM</a:t>
                </a:r>
                <a:r>
                  <a:rPr lang="zh-CN" altLang="en-US" sz="2000" dirty="0">
                    <a:latin typeface="Times New Roman" panose="02020603050405020304" pitchFamily="18" charset="0"/>
                    <a:cs typeface="Times New Roman" panose="02020603050405020304" pitchFamily="18" charset="0"/>
                  </a:rPr>
                  <a:t>观察到</a:t>
                </a:r>
                <a:r>
                  <a:rPr lang="en-US" altLang="zh-CN" sz="2000" dirty="0" err="1">
                    <a:latin typeface="Times New Roman" panose="02020603050405020304" pitchFamily="18" charset="0"/>
                    <a:cs typeface="Times New Roman" panose="02020603050405020304" pitchFamily="18" charset="0"/>
                  </a:rPr>
                  <a:t>TiN</a:t>
                </a:r>
                <a:r>
                  <a:rPr lang="zh-CN" altLang="en-US" sz="2000" dirty="0">
                    <a:latin typeface="Times New Roman" panose="02020603050405020304" pitchFamily="18" charset="0"/>
                    <a:cs typeface="Times New Roman" panose="02020603050405020304" pitchFamily="18" charset="0"/>
                  </a:rPr>
                  <a:t>表面较为粗糙，会影响</a:t>
                </a:r>
                <a:r>
                  <a:rPr lang="en-US" altLang="zh-CN" sz="2000" dirty="0">
                    <a:latin typeface="Times New Roman" panose="02020603050405020304" pitchFamily="18" charset="0"/>
                    <a:cs typeface="Times New Roman" panose="02020603050405020304" pitchFamily="18" charset="0"/>
                  </a:rPr>
                  <a:t>XRD</a:t>
                </a:r>
                <a:r>
                  <a:rPr lang="zh-CN" altLang="en-US" sz="2000" dirty="0">
                    <a:latin typeface="Times New Roman" panose="02020603050405020304" pitchFamily="18" charset="0"/>
                    <a:cs typeface="Times New Roman" panose="02020603050405020304" pitchFamily="18" charset="0"/>
                  </a:rPr>
                  <a:t>测量精度，我们取</a:t>
                </a:r>
                <a:r>
                  <a:rPr lang="en-US" altLang="zh-CN" sz="2000" dirty="0">
                    <a:latin typeface="Times New Roman" panose="02020603050405020304" pitchFamily="18" charset="0"/>
                    <a:cs typeface="Times New Roman" panose="02020603050405020304" pitchFamily="18" charset="0"/>
                  </a:rPr>
                  <a:t>STEM</a:t>
                </a:r>
                <a:r>
                  <a:rPr lang="zh-CN" altLang="en-US" sz="2000" dirty="0">
                    <a:latin typeface="Times New Roman" panose="02020603050405020304" pitchFamily="18" charset="0"/>
                    <a:cs typeface="Times New Roman" panose="02020603050405020304" pitchFamily="18" charset="0"/>
                  </a:rPr>
                  <a:t>测量值为标准膜厚，大约为</a:t>
                </a:r>
                <a:r>
                  <a:rPr lang="en-US" altLang="zh-CN" sz="2000" dirty="0">
                    <a:latin typeface="Times New Roman" panose="02020603050405020304" pitchFamily="18" charset="0"/>
                    <a:cs typeface="Times New Roman" panose="02020603050405020304" pitchFamily="18" charset="0"/>
                  </a:rPr>
                  <a:t>120nm</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STEM</a:t>
                </a:r>
                <a:r>
                  <a:rPr lang="zh-CN" altLang="en-US" sz="2000" dirty="0">
                    <a:latin typeface="Times New Roman" panose="02020603050405020304" pitchFamily="18" charset="0"/>
                    <a:cs typeface="Times New Roman" panose="02020603050405020304" pitchFamily="18" charset="0"/>
                  </a:rPr>
                  <a:t>测量</a:t>
                </a:r>
                <a:r>
                  <a:rPr lang="en-US" altLang="zh-CN" sz="2000" dirty="0" err="1">
                    <a:latin typeface="Times New Roman" panose="02020603050405020304" pitchFamily="18" charset="0"/>
                    <a:cs typeface="Times New Roman" panose="02020603050405020304" pitchFamily="18" charset="0"/>
                  </a:rPr>
                  <a:t>TiN</a:t>
                </a:r>
                <a:r>
                  <a:rPr lang="zh-CN" altLang="en-US" sz="2000" dirty="0">
                    <a:latin typeface="Times New Roman" panose="02020603050405020304" pitchFamily="18" charset="0"/>
                    <a:cs typeface="Times New Roman" panose="02020603050405020304" pitchFamily="18" charset="0"/>
                  </a:rPr>
                  <a:t>镀膜的晶面间距为</a:t>
                </a:r>
                <a:r>
                  <a:rPr lang="en-US" altLang="zh-CN" sz="2000" dirty="0">
                    <a:latin typeface="Times New Roman" panose="02020603050405020304" pitchFamily="18" charset="0"/>
                    <a:cs typeface="Times New Roman" panose="02020603050405020304" pitchFamily="18" charset="0"/>
                  </a:rPr>
                  <a:t>0.2449nm</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Si</a:t>
                </a:r>
                <a:r>
                  <a:rPr lang="zh-CN" altLang="en-US" sz="2000" dirty="0">
                    <a:latin typeface="Times New Roman" panose="02020603050405020304" pitchFamily="18" charset="0"/>
                    <a:cs typeface="Times New Roman" panose="02020603050405020304" pitchFamily="18" charset="0"/>
                  </a:rPr>
                  <a:t>衬底晶面间距为</a:t>
                </a:r>
                <a:r>
                  <a:rPr lang="en-US" altLang="zh-CN" sz="2000" dirty="0">
                    <a:latin typeface="Times New Roman" panose="02020603050405020304" pitchFamily="18" charset="0"/>
                    <a:cs typeface="Times New Roman" panose="02020603050405020304" pitchFamily="18" charset="0"/>
                  </a:rPr>
                  <a:t>0.3134nm</a:t>
                </a:r>
                <a:r>
                  <a:rPr lang="zh-CN" altLang="en-US" sz="2000" dirty="0">
                    <a:latin typeface="Times New Roman" panose="02020603050405020304" pitchFamily="18" charset="0"/>
                    <a:cs typeface="Times New Roman" panose="02020603050405020304" pitchFamily="18" charset="0"/>
                  </a:rPr>
                  <a:t>，其中</a:t>
                </a:r>
                <a:r>
                  <a:rPr lang="en-US" altLang="zh-CN" sz="2000" dirty="0" err="1">
                    <a:latin typeface="Times New Roman" panose="02020603050405020304" pitchFamily="18" charset="0"/>
                    <a:cs typeface="Times New Roman" panose="02020603050405020304" pitchFamily="18" charset="0"/>
                  </a:rPr>
                  <a:t>TiN</a:t>
                </a:r>
                <a:r>
                  <a:rPr lang="zh-CN" altLang="en-US" sz="2000" dirty="0">
                    <a:latin typeface="Times New Roman" panose="02020603050405020304" pitchFamily="18" charset="0"/>
                    <a:cs typeface="Times New Roman" panose="02020603050405020304" pitchFamily="18" charset="0"/>
                  </a:rPr>
                  <a:t>镀膜与</a:t>
                </a:r>
                <a:r>
                  <a:rPr lang="en-US" altLang="zh-CN" sz="2000" dirty="0">
                    <a:latin typeface="Times New Roman" panose="02020603050405020304" pitchFamily="18" charset="0"/>
                    <a:cs typeface="Times New Roman" panose="02020603050405020304" pitchFamily="18" charset="0"/>
                  </a:rPr>
                  <a:t>Si</a:t>
                </a:r>
                <a:r>
                  <a:rPr lang="zh-CN" altLang="en-US" sz="2000" dirty="0">
                    <a:latin typeface="Times New Roman" panose="02020603050405020304" pitchFamily="18" charset="0"/>
                    <a:cs typeface="Times New Roman" panose="02020603050405020304" pitchFamily="18" charset="0"/>
                  </a:rPr>
                  <a:t>衬底的晶面指数均为</a:t>
                </a:r>
                <a:r>
                  <a:rPr lang="en-US" altLang="zh-CN" sz="2000" dirty="0">
                    <a:latin typeface="Times New Roman" panose="02020603050405020304" pitchFamily="18" charset="0"/>
                    <a:cs typeface="Times New Roman" panose="02020603050405020304" pitchFamily="18" charset="0"/>
                  </a:rPr>
                  <a:t>(1,1,1)</a:t>
                </a:r>
                <a:r>
                  <a:rPr lang="zh-CN" altLang="en-US" sz="2000" dirty="0">
                    <a:latin typeface="Times New Roman" panose="02020603050405020304" pitchFamily="18" charset="0"/>
                    <a:cs typeface="Times New Roman" panose="02020603050405020304" pitchFamily="18" charset="0"/>
                  </a:rPr>
                  <a:t>，同时利用</a:t>
                </a:r>
                <a:r>
                  <a:rPr lang="en-US" altLang="zh-CN" sz="2000" dirty="0">
                    <a:latin typeface="Times New Roman" panose="02020603050405020304" pitchFamily="18" charset="0"/>
                    <a:cs typeface="Times New Roman" panose="02020603050405020304" pitchFamily="18" charset="0"/>
                  </a:rPr>
                  <a:t>STEM</a:t>
                </a:r>
                <a:r>
                  <a:rPr lang="zh-CN" altLang="en-US" sz="2000" dirty="0">
                    <a:latin typeface="Times New Roman" panose="02020603050405020304" pitchFamily="18" charset="0"/>
                    <a:cs typeface="Times New Roman" panose="02020603050405020304" pitchFamily="18" charset="0"/>
                  </a:rPr>
                  <a:t>观察到了不同种类的位错。</a:t>
                </a:r>
                <a:endParaRPr lang="zh-CN" altLang="en-US" sz="2000" dirty="0">
                  <a:latin typeface="Times New Roman" panose="02020603050405020304" pitchFamily="18" charset="0"/>
                  <a:cs typeface="Times New Roman" panose="02020603050405020304" pitchFamily="18" charset="0"/>
                </a:endParaRPr>
              </a:p>
            </p:txBody>
          </p:sp>
        </mc:Choice>
        <mc:Fallback>
          <p:sp>
            <p:nvSpPr>
              <p:cNvPr id="5" name="矩形 15"/>
              <p:cNvSpPr>
                <a:spLocks noRot="1" noChangeAspect="1" noMove="1" noResize="1" noEditPoints="1" noAdjustHandles="1" noChangeArrowheads="1" noChangeShapeType="1" noTextEdit="1"/>
              </p:cNvSpPr>
              <p:nvPr/>
            </p:nvSpPr>
            <p:spPr>
              <a:xfrm>
                <a:off x="502868" y="1012211"/>
                <a:ext cx="10327692" cy="3785652"/>
              </a:xfrm>
              <a:prstGeom prst="rect">
                <a:avLst/>
              </a:prstGeom>
              <a:blipFill rotWithShape="1">
                <a:blip r:embed="rId1"/>
                <a:stretch>
                  <a:fillRect l="-6" t="-1" b="12"/>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矩形 6"/>
          <p:cNvSpPr>
            <a:spLocks noChangeArrowheads="1"/>
          </p:cNvSpPr>
          <p:nvPr/>
        </p:nvSpPr>
        <p:spPr bwMode="auto">
          <a:xfrm>
            <a:off x="0" y="4902200"/>
            <a:ext cx="12192000" cy="195580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148" name="文本框 8"/>
          <p:cNvSpPr txBox="1">
            <a:spLocks noChangeArrowheads="1"/>
          </p:cNvSpPr>
          <p:nvPr/>
        </p:nvSpPr>
        <p:spPr bwMode="auto">
          <a:xfrm>
            <a:off x="608013" y="1581150"/>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400" b="1" dirty="0">
                <a:solidFill>
                  <a:srgbClr val="9A0000"/>
                </a:solidFill>
                <a:latin typeface="微软雅黑" panose="020B0503020204020204" pitchFamily="34" charset="-122"/>
                <a:ea typeface="微软雅黑" panose="020B0503020204020204" pitchFamily="34" charset="-122"/>
              </a:rPr>
              <a:t>2</a:t>
            </a:r>
            <a:endParaRPr lang="zh-CN" altLang="en-US" sz="34400" b="1" dirty="0">
              <a:solidFill>
                <a:srgbClr val="9A0000"/>
              </a:solidFill>
              <a:latin typeface="微软雅黑" panose="020B0503020204020204" pitchFamily="34" charset="-122"/>
              <a:ea typeface="微软雅黑" panose="020B0503020204020204" pitchFamily="34" charset="-122"/>
            </a:endParaRPr>
          </a:p>
        </p:txBody>
      </p:sp>
      <p:sp>
        <p:nvSpPr>
          <p:cNvPr id="6152" name="文本框 17"/>
          <p:cNvSpPr/>
          <p:nvPr/>
        </p:nvSpPr>
        <p:spPr bwMode="auto">
          <a:xfrm>
            <a:off x="769938" y="4943475"/>
            <a:ext cx="2155825" cy="881063"/>
          </a:xfrm>
          <a:custGeom>
            <a:avLst/>
            <a:gdLst>
              <a:gd name="T0" fmla="*/ 352051 w 2156102"/>
              <a:gd name="T1" fmla="*/ 0 h 880167"/>
              <a:gd name="T2" fmla="*/ 1116904 w 2156102"/>
              <a:gd name="T3" fmla="*/ 0 h 880167"/>
              <a:gd name="T4" fmla="*/ 791688 w 2156102"/>
              <a:gd name="T5" fmla="*/ 294006 h 880167"/>
              <a:gd name="T6" fmla="*/ 791688 w 2156102"/>
              <a:gd name="T7" fmla="*/ 306853 h 880167"/>
              <a:gd name="T8" fmla="*/ 2155269 w 2156102"/>
              <a:gd name="T9" fmla="*/ 306853 h 880167"/>
              <a:gd name="T10" fmla="*/ 2155269 w 2156102"/>
              <a:gd name="T11" fmla="*/ 882858 h 880167"/>
              <a:gd name="T12" fmla="*/ 0 w 2156102"/>
              <a:gd name="T13" fmla="*/ 882858 h 880167"/>
              <a:gd name="T14" fmla="*/ 0 w 2156102"/>
              <a:gd name="T15" fmla="*/ 338973 h 880167"/>
              <a:gd name="T16" fmla="*/ 352051 w 2156102"/>
              <a:gd name="T17" fmla="*/ 0 h 880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56102"/>
              <a:gd name="T28" fmla="*/ 0 h 880167"/>
              <a:gd name="T29" fmla="*/ 2156102 w 2156102"/>
              <a:gd name="T30" fmla="*/ 880167 h 8801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56102" h="880167">
                <a:moveTo>
                  <a:pt x="352186" y="0"/>
                </a:moveTo>
                <a:lnTo>
                  <a:pt x="1117336" y="0"/>
                </a:lnTo>
                <a:lnTo>
                  <a:pt x="791994" y="293110"/>
                </a:lnTo>
                <a:lnTo>
                  <a:pt x="791994" y="305918"/>
                </a:lnTo>
                <a:lnTo>
                  <a:pt x="2156102" y="305918"/>
                </a:lnTo>
                <a:lnTo>
                  <a:pt x="2156102" y="880167"/>
                </a:lnTo>
                <a:lnTo>
                  <a:pt x="0" y="880167"/>
                </a:lnTo>
                <a:lnTo>
                  <a:pt x="0" y="337940"/>
                </a:lnTo>
                <a:lnTo>
                  <a:pt x="35218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16756" y="384017"/>
            <a:ext cx="2079539" cy="584101"/>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6342" y="3195847"/>
            <a:ext cx="5260154" cy="3412704"/>
          </a:xfrm>
          <a:prstGeom prst="rect">
            <a:avLst/>
          </a:prstGeom>
        </p:spPr>
      </p:pic>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sp>
        <p:nvSpPr>
          <p:cNvPr id="9" name="Rectangle 6"/>
          <p:cNvSpPr>
            <a:spLocks noChangeArrowheads="1"/>
          </p:cNvSpPr>
          <p:nvPr/>
        </p:nvSpPr>
        <p:spPr bwMode="auto">
          <a:xfrm>
            <a:off x="3104653" y="2629465"/>
            <a:ext cx="6692828" cy="90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4000" b="1" dirty="0">
                <a:solidFill>
                  <a:srgbClr val="9A0000"/>
                </a:solidFill>
                <a:latin typeface="微软雅黑" panose="020B0503020204020204" pitchFamily="34" charset="-122"/>
                <a:ea typeface="微软雅黑" panose="020B0503020204020204" pitchFamily="34" charset="-122"/>
              </a:rPr>
              <a:t>磁性薄膜材料表征分析</a:t>
            </a:r>
            <a:endParaRPr lang="zh-CN" altLang="en-US" sz="4000" b="1" dirty="0">
              <a:solidFill>
                <a:srgbClr val="9A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379208" y="392113"/>
            <a:ext cx="86598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XRF</a:t>
            </a:r>
            <a:r>
              <a:rPr lang="zh-CN" altLang="en-US" sz="2800" b="1" dirty="0">
                <a:latin typeface="微软雅黑" panose="020B0503020204020204" pitchFamily="34" charset="-122"/>
                <a:ea typeface="微软雅黑" panose="020B0503020204020204" pitchFamily="34" charset="-122"/>
              </a:rPr>
              <a:t>分析结果（多层膜）</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16" name="矩形 15"/>
          <p:cNvSpPr/>
          <p:nvPr/>
        </p:nvSpPr>
        <p:spPr>
          <a:xfrm>
            <a:off x="5219409" y="915333"/>
            <a:ext cx="7129908" cy="1569660"/>
          </a:xfrm>
          <a:prstGeom prst="rect">
            <a:avLst/>
          </a:prstGeom>
        </p:spPr>
        <p:txBody>
          <a:bodyPr wrap="square">
            <a:spAutoFit/>
          </a:bodyPr>
          <a:lstStyle/>
          <a:p>
            <a:pPr marL="285750" indent="-285750">
              <a:buFont typeface="Arial" panose="020B0604020202020204" pitchFamily="34" charset="0"/>
              <a:buChar char="•"/>
            </a:pPr>
            <a:r>
              <a:rPr lang="zh-CN" altLang="en-US" sz="2400" dirty="0"/>
              <a:t>原子比</a:t>
            </a:r>
            <a:r>
              <a:rPr lang="en-US" altLang="zh-CN" sz="2400" dirty="0" err="1">
                <a:latin typeface="Times New Roman" panose="02020603050405020304" pitchFamily="18" charset="0"/>
                <a:cs typeface="Times New Roman" panose="02020603050405020304" pitchFamily="18" charset="0"/>
              </a:rPr>
              <a:t>Fe:Au</a:t>
            </a:r>
            <a:r>
              <a:rPr lang="en-US" altLang="zh-CN" sz="2400" dirty="0">
                <a:latin typeface="Times New Roman" panose="02020603050405020304" pitchFamily="18" charset="0"/>
                <a:cs typeface="Times New Roman" panose="02020603050405020304" pitchFamily="18" charset="0"/>
              </a:rPr>
              <a:t> = (2.01/56) </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 (1.39/197)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5.09</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还含有少量的</a:t>
            </a:r>
            <a:r>
              <a:rPr lang="en-US" altLang="zh-CN" sz="2400" dirty="0">
                <a:latin typeface="Times New Roman" panose="02020603050405020304" pitchFamily="18" charset="0"/>
                <a:cs typeface="Times New Roman" panose="02020603050405020304" pitchFamily="18" charset="0"/>
              </a:rPr>
              <a:t>Ni</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zh-CN" altLang="en-US" sz="2400" dirty="0">
              <a:latin typeface="Times New Roman" panose="02020603050405020304" pitchFamily="18" charset="0"/>
              <a:cs typeface="Times New Roman" panose="02020603050405020304" pitchFamily="18" charset="0"/>
            </a:endParaRPr>
          </a:p>
        </p:txBody>
      </p:sp>
      <p:graphicFrame>
        <p:nvGraphicFramePr>
          <p:cNvPr id="8" name="表格 7"/>
          <p:cNvGraphicFramePr>
            <a:graphicFrameLocks noGrp="1"/>
          </p:cNvGraphicFramePr>
          <p:nvPr/>
        </p:nvGraphicFramePr>
        <p:xfrm>
          <a:off x="670552" y="1491387"/>
          <a:ext cx="4345362" cy="4199856"/>
        </p:xfrm>
        <a:graphic>
          <a:graphicData uri="http://schemas.openxmlformats.org/drawingml/2006/table">
            <a:tbl>
              <a:tblPr firstRow="1" bandRow="1">
                <a:tableStyleId>{5C22544A-7EE6-4342-B048-85BDC9FD1C3A}</a:tableStyleId>
              </a:tblPr>
              <a:tblGrid>
                <a:gridCol w="1448454"/>
                <a:gridCol w="1448454"/>
                <a:gridCol w="1448454"/>
              </a:tblGrid>
              <a:tr h="524982">
                <a:tc>
                  <a:txBody>
                    <a:bodyPr/>
                    <a:lstStyle/>
                    <a:p>
                      <a:pPr algn="ctr"/>
                      <a:r>
                        <a:rPr lang="en-US" altLang="zh-CN" sz="1400" b="1" dirty="0"/>
                        <a:t>Element</a:t>
                      </a:r>
                      <a:endParaRPr lang="zh-CN" altLang="en-US" sz="1400" b="1" dirty="0"/>
                    </a:p>
                  </a:txBody>
                  <a:tcPr>
                    <a:solidFill>
                      <a:srgbClr val="FF0000"/>
                    </a:solidFill>
                  </a:tcPr>
                </a:tc>
                <a:tc>
                  <a:txBody>
                    <a:bodyPr/>
                    <a:lstStyle/>
                    <a:p>
                      <a:pPr algn="ctr"/>
                      <a:r>
                        <a:rPr lang="en-US" altLang="zh-CN" sz="1400" b="1" dirty="0" err="1"/>
                        <a:t>Wt</a:t>
                      </a:r>
                      <a:r>
                        <a:rPr lang="en-US" altLang="zh-CN" sz="1400" b="1" dirty="0"/>
                        <a:t>%</a:t>
                      </a:r>
                      <a:endParaRPr lang="zh-CN" altLang="en-US" sz="1400" b="1" dirty="0"/>
                    </a:p>
                  </a:txBody>
                  <a:tcPr>
                    <a:solidFill>
                      <a:srgbClr val="FF0000"/>
                    </a:solidFill>
                  </a:tcPr>
                </a:tc>
                <a:tc>
                  <a:txBody>
                    <a:bodyPr/>
                    <a:lstStyle/>
                    <a:p>
                      <a:pPr algn="ctr"/>
                      <a:r>
                        <a:rPr lang="en-US" altLang="zh-CN" sz="1400" b="1" dirty="0" err="1"/>
                        <a:t>Est.Error</a:t>
                      </a:r>
                      <a:endParaRPr lang="en-US" altLang="zh-CN" sz="1400" b="1" dirty="0"/>
                    </a:p>
                  </a:txBody>
                  <a:tcPr>
                    <a:solidFill>
                      <a:srgbClr val="FF0000"/>
                    </a:solidFill>
                  </a:tcPr>
                </a:tc>
              </a:tr>
              <a:tr h="524982">
                <a:tc>
                  <a:txBody>
                    <a:bodyPr/>
                    <a:lstStyle/>
                    <a:p>
                      <a:pPr algn="ctr"/>
                      <a:r>
                        <a:rPr lang="en-US" altLang="zh-CN" sz="1400" b="1" dirty="0"/>
                        <a:t>Si</a:t>
                      </a:r>
                      <a:endParaRPr lang="zh-CN" altLang="en-US" sz="1400" b="1" dirty="0"/>
                    </a:p>
                  </a:txBody>
                  <a:tcPr/>
                </a:tc>
                <a:tc>
                  <a:txBody>
                    <a:bodyPr/>
                    <a:lstStyle/>
                    <a:p>
                      <a:pPr algn="ctr"/>
                      <a:r>
                        <a:rPr lang="en-US" altLang="zh-CN" sz="1400" b="1" dirty="0"/>
                        <a:t>96.39</a:t>
                      </a:r>
                      <a:endParaRPr lang="zh-CN" altLang="en-US" sz="1400" b="1" dirty="0"/>
                    </a:p>
                  </a:txBody>
                  <a:tcPr/>
                </a:tc>
                <a:tc>
                  <a:txBody>
                    <a:bodyPr/>
                    <a:lstStyle/>
                    <a:p>
                      <a:pPr algn="ctr"/>
                      <a:r>
                        <a:rPr lang="en-US" altLang="zh-CN" sz="1400" b="1" dirty="0"/>
                        <a:t>0.16</a:t>
                      </a:r>
                      <a:endParaRPr lang="zh-CN" altLang="en-US" sz="1400" b="1" dirty="0"/>
                    </a:p>
                  </a:txBody>
                  <a:tcPr/>
                </a:tc>
              </a:tr>
              <a:tr h="524982">
                <a:tc>
                  <a:txBody>
                    <a:bodyPr/>
                    <a:lstStyle/>
                    <a:p>
                      <a:pPr algn="ctr"/>
                      <a:r>
                        <a:rPr lang="en-US" altLang="zh-CN" sz="1400" b="1" dirty="0">
                          <a:solidFill>
                            <a:srgbClr val="FF0000"/>
                          </a:solidFill>
                        </a:rPr>
                        <a:t>Fe</a:t>
                      </a:r>
                      <a:endParaRPr lang="zh-CN" altLang="en-US" sz="1400" b="1" dirty="0">
                        <a:solidFill>
                          <a:srgbClr val="FF0000"/>
                        </a:solidFill>
                      </a:endParaRPr>
                    </a:p>
                  </a:txBody>
                  <a:tcPr/>
                </a:tc>
                <a:tc>
                  <a:txBody>
                    <a:bodyPr/>
                    <a:lstStyle/>
                    <a:p>
                      <a:pPr algn="ctr"/>
                      <a:r>
                        <a:rPr lang="en-US" altLang="zh-CN" sz="1400" b="1" dirty="0">
                          <a:solidFill>
                            <a:srgbClr val="FF0000"/>
                          </a:solidFill>
                        </a:rPr>
                        <a:t>2.01</a:t>
                      </a:r>
                      <a:endParaRPr lang="zh-CN" altLang="en-US" sz="1400" b="1" dirty="0">
                        <a:solidFill>
                          <a:srgbClr val="FF0000"/>
                        </a:solidFill>
                      </a:endParaRPr>
                    </a:p>
                  </a:txBody>
                  <a:tcPr/>
                </a:tc>
                <a:tc>
                  <a:txBody>
                    <a:bodyPr/>
                    <a:lstStyle/>
                    <a:p>
                      <a:pPr algn="ctr"/>
                      <a:r>
                        <a:rPr lang="en-US" altLang="zh-CN" sz="1400" b="1" dirty="0">
                          <a:solidFill>
                            <a:srgbClr val="FF0000"/>
                          </a:solidFill>
                        </a:rPr>
                        <a:t>0.07</a:t>
                      </a:r>
                      <a:endParaRPr lang="zh-CN" altLang="en-US" sz="1400" b="1" dirty="0">
                        <a:solidFill>
                          <a:srgbClr val="FF0000"/>
                        </a:solidFill>
                      </a:endParaRPr>
                    </a:p>
                  </a:txBody>
                  <a:tcPr/>
                </a:tc>
              </a:tr>
              <a:tr h="524982">
                <a:tc>
                  <a:txBody>
                    <a:bodyPr/>
                    <a:lstStyle/>
                    <a:p>
                      <a:pPr algn="ctr"/>
                      <a:r>
                        <a:rPr lang="en-US" altLang="zh-CN" sz="1400" b="1" dirty="0">
                          <a:solidFill>
                            <a:srgbClr val="FF0000"/>
                          </a:solidFill>
                        </a:rPr>
                        <a:t>Au</a:t>
                      </a:r>
                      <a:endParaRPr lang="zh-CN" altLang="en-US" sz="1400" b="1" dirty="0">
                        <a:solidFill>
                          <a:srgbClr val="FF0000"/>
                        </a:solidFill>
                      </a:endParaRPr>
                    </a:p>
                  </a:txBody>
                  <a:tcPr/>
                </a:tc>
                <a:tc>
                  <a:txBody>
                    <a:bodyPr/>
                    <a:lstStyle/>
                    <a:p>
                      <a:pPr algn="ctr"/>
                      <a:r>
                        <a:rPr lang="en-US" altLang="zh-CN" sz="1400" b="1" dirty="0">
                          <a:solidFill>
                            <a:srgbClr val="FF0000"/>
                          </a:solidFill>
                        </a:rPr>
                        <a:t>1.39</a:t>
                      </a:r>
                      <a:endParaRPr lang="zh-CN" altLang="en-US" sz="1400" b="1" dirty="0">
                        <a:solidFill>
                          <a:srgbClr val="FF0000"/>
                        </a:solidFill>
                      </a:endParaRPr>
                    </a:p>
                  </a:txBody>
                  <a:tcPr/>
                </a:tc>
                <a:tc>
                  <a:txBody>
                    <a:bodyPr/>
                    <a:lstStyle/>
                    <a:p>
                      <a:pPr algn="ctr"/>
                      <a:r>
                        <a:rPr lang="en-US" altLang="zh-CN" sz="1400" b="1" dirty="0">
                          <a:solidFill>
                            <a:srgbClr val="FF0000"/>
                          </a:solidFill>
                        </a:rPr>
                        <a:t>0.06</a:t>
                      </a:r>
                      <a:endParaRPr lang="zh-CN" altLang="en-US" sz="1400" b="1" dirty="0">
                        <a:solidFill>
                          <a:srgbClr val="FF0000"/>
                        </a:solidFill>
                      </a:endParaRPr>
                    </a:p>
                  </a:txBody>
                  <a:tcPr/>
                </a:tc>
              </a:tr>
              <a:tr h="524982">
                <a:tc>
                  <a:txBody>
                    <a:bodyPr/>
                    <a:lstStyle/>
                    <a:p>
                      <a:pPr algn="ctr"/>
                      <a:r>
                        <a:rPr lang="en-US" altLang="zh-CN" sz="1400" b="1" dirty="0"/>
                        <a:t>Ni</a:t>
                      </a:r>
                      <a:endParaRPr lang="zh-CN" altLang="en-US" sz="1400" b="1" dirty="0"/>
                    </a:p>
                  </a:txBody>
                  <a:tcPr/>
                </a:tc>
                <a:tc>
                  <a:txBody>
                    <a:bodyPr/>
                    <a:lstStyle/>
                    <a:p>
                      <a:pPr algn="ctr"/>
                      <a:r>
                        <a:rPr lang="en-US" altLang="zh-CN" sz="1400" b="1" dirty="0"/>
                        <a:t>0.153</a:t>
                      </a:r>
                      <a:endParaRPr lang="zh-CN" altLang="en-US" sz="1400" b="1" dirty="0"/>
                    </a:p>
                  </a:txBody>
                  <a:tcPr/>
                </a:tc>
                <a:tc>
                  <a:txBody>
                    <a:bodyPr/>
                    <a:lstStyle/>
                    <a:p>
                      <a:pPr algn="ctr"/>
                      <a:r>
                        <a:rPr lang="en-US" altLang="zh-CN" sz="1400" b="1" dirty="0"/>
                        <a:t>0.0076</a:t>
                      </a:r>
                      <a:endParaRPr lang="zh-CN" altLang="en-US" sz="1400" b="1" dirty="0"/>
                    </a:p>
                  </a:txBody>
                  <a:tcPr/>
                </a:tc>
              </a:tr>
              <a:tr h="524982">
                <a:tc>
                  <a:txBody>
                    <a:bodyPr/>
                    <a:lstStyle/>
                    <a:p>
                      <a:pPr algn="ctr"/>
                      <a:r>
                        <a:rPr lang="en-US" altLang="zh-CN" sz="1400" b="1" dirty="0" err="1"/>
                        <a:t>Px</a:t>
                      </a:r>
                      <a:endParaRPr lang="zh-CN" altLang="en-US" sz="1400" b="1" dirty="0"/>
                    </a:p>
                  </a:txBody>
                  <a:tcPr/>
                </a:tc>
                <a:tc>
                  <a:txBody>
                    <a:bodyPr/>
                    <a:lstStyle/>
                    <a:p>
                      <a:pPr algn="ctr"/>
                      <a:r>
                        <a:rPr lang="en-US" altLang="zh-CN" sz="1400" b="1" dirty="0"/>
                        <a:t>0.261</a:t>
                      </a:r>
                      <a:endParaRPr lang="zh-CN" altLang="en-US" sz="1400" b="1" dirty="0"/>
                    </a:p>
                  </a:txBody>
                  <a:tcPr/>
                </a:tc>
                <a:tc>
                  <a:txBody>
                    <a:bodyPr/>
                    <a:lstStyle/>
                    <a:p>
                      <a:pPr algn="ctr"/>
                      <a:r>
                        <a:rPr lang="en-US" altLang="zh-CN" sz="1400" b="1" dirty="0"/>
                        <a:t>0.0059</a:t>
                      </a:r>
                      <a:endParaRPr lang="zh-CN" altLang="en-US" sz="1400" b="1" dirty="0"/>
                    </a:p>
                  </a:txBody>
                  <a:tcPr/>
                </a:tc>
              </a:tr>
              <a:tr h="524982">
                <a:tc>
                  <a:txBody>
                    <a:bodyPr/>
                    <a:lstStyle/>
                    <a:p>
                      <a:pPr algn="ctr"/>
                      <a:r>
                        <a:rPr lang="en-US" altLang="zh-CN" sz="1400" b="1" dirty="0"/>
                        <a:t>Mg</a:t>
                      </a:r>
                      <a:endParaRPr lang="zh-CN" altLang="en-US" sz="1400" b="1" dirty="0"/>
                    </a:p>
                  </a:txBody>
                  <a:tcPr/>
                </a:tc>
                <a:tc>
                  <a:txBody>
                    <a:bodyPr/>
                    <a:lstStyle/>
                    <a:p>
                      <a:pPr algn="ctr"/>
                      <a:r>
                        <a:rPr lang="en-US" altLang="zh-CN" sz="1400" b="1" dirty="0"/>
                        <a:t>0.0213</a:t>
                      </a:r>
                      <a:endParaRPr lang="zh-CN" altLang="en-US" sz="1400" b="1" dirty="0"/>
                    </a:p>
                  </a:txBody>
                  <a:tcPr/>
                </a:tc>
                <a:tc>
                  <a:txBody>
                    <a:bodyPr/>
                    <a:lstStyle/>
                    <a:p>
                      <a:pPr algn="ctr"/>
                      <a:r>
                        <a:rPr lang="en-US" altLang="zh-CN" sz="1400" b="1" dirty="0"/>
                        <a:t>0.0033</a:t>
                      </a:r>
                      <a:endParaRPr lang="zh-CN" altLang="en-US" sz="1400" b="1" dirty="0"/>
                    </a:p>
                  </a:txBody>
                  <a:tcPr/>
                </a:tc>
              </a:tr>
              <a:tr h="524982">
                <a:tc>
                  <a:txBody>
                    <a:bodyPr/>
                    <a:lstStyle/>
                    <a:p>
                      <a:pPr algn="ctr"/>
                      <a:r>
                        <a:rPr lang="en-US" altLang="zh-CN" sz="1400" b="1" dirty="0"/>
                        <a:t>Cr</a:t>
                      </a:r>
                      <a:endParaRPr lang="zh-CN" altLang="en-US" sz="1400" b="1" dirty="0"/>
                    </a:p>
                  </a:txBody>
                  <a:tcPr/>
                </a:tc>
                <a:tc>
                  <a:txBody>
                    <a:bodyPr/>
                    <a:lstStyle/>
                    <a:p>
                      <a:pPr algn="ctr"/>
                      <a:r>
                        <a:rPr lang="en-US" altLang="zh-CN" sz="1400" b="1" dirty="0"/>
                        <a:t>0.0083</a:t>
                      </a:r>
                      <a:endParaRPr lang="zh-CN" altLang="en-US" sz="1400" b="1" dirty="0"/>
                    </a:p>
                  </a:txBody>
                  <a:tcPr/>
                </a:tc>
                <a:tc>
                  <a:txBody>
                    <a:bodyPr/>
                    <a:lstStyle/>
                    <a:p>
                      <a:pPr algn="ctr"/>
                      <a:r>
                        <a:rPr lang="en-US" altLang="zh-CN" sz="1400" b="1" dirty="0"/>
                        <a:t>0.0025</a:t>
                      </a:r>
                      <a:endParaRPr lang="zh-CN" altLang="en-US" sz="1400" b="1" dirty="0"/>
                    </a:p>
                  </a:txBody>
                  <a:tcPr/>
                </a:tc>
              </a:tr>
            </a:tbl>
          </a:graphicData>
        </a:graphic>
      </p:graphicFrame>
      <p:pic>
        <p:nvPicPr>
          <p:cNvPr id="9"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545246" y="2932742"/>
            <a:ext cx="5976202" cy="3119434"/>
          </a:xfrm>
          <a:prstGeom prst="rect">
            <a:avLst/>
          </a:prstGeom>
          <a:noFill/>
          <a:ln>
            <a:noFill/>
          </a:ln>
        </p:spPr>
      </p:pic>
      <p:sp>
        <p:nvSpPr>
          <p:cNvPr id="3" name="椭圆 2"/>
          <p:cNvSpPr/>
          <p:nvPr/>
        </p:nvSpPr>
        <p:spPr bwMode="auto">
          <a:xfrm>
            <a:off x="5810865" y="3860609"/>
            <a:ext cx="3405204" cy="2191567"/>
          </a:xfrm>
          <a:prstGeom prst="ellipse">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graphicFrame>
        <p:nvGraphicFramePr>
          <p:cNvPr id="5" name="表格 4"/>
          <p:cNvGraphicFramePr>
            <a:graphicFrameLocks noGrp="1"/>
          </p:cNvGraphicFramePr>
          <p:nvPr/>
        </p:nvGraphicFramePr>
        <p:xfrm>
          <a:off x="1760331" y="1916488"/>
          <a:ext cx="8316710" cy="2959031"/>
        </p:xfrm>
        <a:graphic>
          <a:graphicData uri="http://schemas.openxmlformats.org/drawingml/2006/table">
            <a:tbl>
              <a:tblPr firstRow="1" bandRow="1">
                <a:tableStyleId>{5C22544A-7EE6-4342-B048-85BDC9FD1C3A}</a:tableStyleId>
              </a:tblPr>
              <a:tblGrid>
                <a:gridCol w="1975218"/>
                <a:gridCol w="1351466"/>
                <a:gridCol w="1663342"/>
                <a:gridCol w="1663342"/>
                <a:gridCol w="1663342"/>
              </a:tblGrid>
              <a:tr h="300455">
                <a:tc>
                  <a:txBody>
                    <a:bodyPr/>
                    <a:lstStyle/>
                    <a:p>
                      <a:pPr algn="ctr" fontAlgn="ctr"/>
                      <a:r>
                        <a:rPr lang="en-US" sz="1600" b="0" i="0" u="none" strike="noStrike" dirty="0">
                          <a:solidFill>
                            <a:srgbClr val="000000"/>
                          </a:solidFill>
                          <a:effectLst/>
                          <a:latin typeface="+mn-ea"/>
                          <a:ea typeface="+mn-ea"/>
                        </a:rPr>
                        <a:t>Sample ID</a:t>
                      </a:r>
                      <a:endParaRPr lang="en-US" sz="1600" b="0" i="0" u="none" strike="noStrike" dirty="0">
                        <a:solidFill>
                          <a:srgbClr val="000000"/>
                        </a:solidFill>
                        <a:effectLst/>
                        <a:latin typeface="+mn-ea"/>
                        <a:ea typeface="+mn-ea"/>
                      </a:endParaRPr>
                    </a:p>
                  </a:txBody>
                  <a:tcPr marL="7620" marR="7620" marT="7620" marB="0" anchor="ctr"/>
                </a:tc>
                <a:tc>
                  <a:txBody>
                    <a:bodyPr/>
                    <a:lstStyle/>
                    <a:p>
                      <a:pPr algn="ctr" fontAlgn="ctr"/>
                      <a:r>
                        <a:rPr lang="en-US" sz="1600" b="0" i="0" u="none" strike="noStrike">
                          <a:solidFill>
                            <a:srgbClr val="000000"/>
                          </a:solidFill>
                          <a:effectLst/>
                          <a:latin typeface="+mn-ea"/>
                          <a:ea typeface="+mn-ea"/>
                        </a:rPr>
                        <a:t>Line</a:t>
                      </a:r>
                      <a:endParaRPr lang="en-US" sz="1600" b="0" i="0" u="none" strike="noStrike">
                        <a:solidFill>
                          <a:srgbClr val="000000"/>
                        </a:solidFill>
                        <a:effectLst/>
                        <a:latin typeface="+mn-ea"/>
                        <a:ea typeface="+mn-ea"/>
                      </a:endParaRPr>
                    </a:p>
                  </a:txBody>
                  <a:tcPr marL="7620" marR="7620" marT="7620" marB="0" anchor="ctr"/>
                </a:tc>
                <a:tc>
                  <a:txBody>
                    <a:bodyPr/>
                    <a:lstStyle/>
                    <a:p>
                      <a:pPr algn="ctr" fontAlgn="ctr"/>
                      <a:r>
                        <a:rPr lang="en-US" sz="1600" b="0" i="0" u="none" strike="noStrike" dirty="0">
                          <a:solidFill>
                            <a:srgbClr val="000000"/>
                          </a:solidFill>
                          <a:effectLst/>
                          <a:latin typeface="+mn-ea"/>
                          <a:ea typeface="+mn-ea"/>
                        </a:rPr>
                        <a:t>Mean</a:t>
                      </a:r>
                      <a:endParaRPr lang="en-US" sz="1600" b="0" i="0" u="none" strike="noStrike" dirty="0">
                        <a:solidFill>
                          <a:srgbClr val="000000"/>
                        </a:solidFill>
                        <a:effectLst/>
                        <a:latin typeface="+mn-ea"/>
                        <a:ea typeface="+mn-ea"/>
                      </a:endParaRPr>
                    </a:p>
                  </a:txBody>
                  <a:tcPr marL="7620" marR="7620" marT="7620" marB="0" anchor="ctr"/>
                </a:tc>
                <a:tc>
                  <a:txBody>
                    <a:bodyPr/>
                    <a:lstStyle/>
                    <a:p>
                      <a:pPr algn="ctr" fontAlgn="ctr"/>
                      <a:r>
                        <a:rPr lang="en-US" sz="1600" b="0" i="0" u="none" strike="noStrike">
                          <a:solidFill>
                            <a:srgbClr val="000000"/>
                          </a:solidFill>
                          <a:effectLst/>
                          <a:latin typeface="+mn-ea"/>
                          <a:ea typeface="+mn-ea"/>
                        </a:rPr>
                        <a:t>RSD</a:t>
                      </a:r>
                      <a:endParaRPr lang="en-US" sz="1600" b="0" i="0" u="none" strike="noStrike">
                        <a:solidFill>
                          <a:srgbClr val="000000"/>
                        </a:solidFill>
                        <a:effectLst/>
                        <a:latin typeface="+mn-ea"/>
                        <a:ea typeface="+mn-ea"/>
                      </a:endParaRPr>
                    </a:p>
                  </a:txBody>
                  <a:tcPr marL="7620" marR="7620" marT="7620" marB="0" anchor="ctr"/>
                </a:tc>
                <a:tc>
                  <a:txBody>
                    <a:bodyPr/>
                    <a:lstStyle/>
                    <a:p>
                      <a:pPr algn="ctr" fontAlgn="ctr"/>
                      <a:r>
                        <a:rPr lang="en-US" sz="1600" b="0" i="0" u="none" strike="noStrike">
                          <a:solidFill>
                            <a:srgbClr val="000000"/>
                          </a:solidFill>
                          <a:effectLst/>
                          <a:latin typeface="+mn-ea"/>
                          <a:ea typeface="+mn-ea"/>
                        </a:rPr>
                        <a:t>Units</a:t>
                      </a:r>
                      <a:endParaRPr lang="en-US" sz="1600" b="0" i="0" u="none" strike="noStrike">
                        <a:solidFill>
                          <a:srgbClr val="000000"/>
                        </a:solidFill>
                        <a:effectLst/>
                        <a:latin typeface="+mn-ea"/>
                        <a:ea typeface="+mn-ea"/>
                      </a:endParaRPr>
                    </a:p>
                  </a:txBody>
                  <a:tcPr marL="7620" marR="7620" marT="7620" marB="0" anchor="ctr"/>
                </a:tc>
              </a:tr>
              <a:tr h="443096">
                <a:tc>
                  <a:txBody>
                    <a:bodyPr/>
                    <a:lstStyle/>
                    <a:p>
                      <a:pPr algn="ctr" fontAlgn="ctr"/>
                      <a:r>
                        <a:rPr lang="en-US" sz="1600" b="0" i="0" u="none" strike="noStrike" dirty="0">
                          <a:solidFill>
                            <a:srgbClr val="000000"/>
                          </a:solidFill>
                          <a:effectLst/>
                          <a:latin typeface="+mn-ea"/>
                          <a:ea typeface="+mn-ea"/>
                        </a:rPr>
                        <a:t>17050041-bk</a:t>
                      </a:r>
                      <a:endParaRPr lang="en-US" sz="1600" b="0" i="0" u="none" strike="noStrike" dirty="0">
                        <a:solidFill>
                          <a:srgbClr val="000000"/>
                        </a:solidFill>
                        <a:effectLst/>
                        <a:latin typeface="+mn-ea"/>
                        <a:ea typeface="+mn-ea"/>
                      </a:endParaRPr>
                    </a:p>
                  </a:txBody>
                  <a:tcPr marL="7620" marR="7620" marT="7620" marB="0" anchor="ctr"/>
                </a:tc>
                <a:tc>
                  <a:txBody>
                    <a:bodyPr/>
                    <a:lstStyle/>
                    <a:p>
                      <a:pPr algn="ctr" fontAlgn="ctr"/>
                      <a:r>
                        <a:rPr lang="en-US" sz="1600" b="0" i="0" u="none" strike="noStrike" dirty="0">
                          <a:solidFill>
                            <a:srgbClr val="000000"/>
                          </a:solidFill>
                          <a:effectLst/>
                          <a:latin typeface="+mn-ea"/>
                          <a:ea typeface="+mn-ea"/>
                        </a:rPr>
                        <a:t> Fe 259.940</a:t>
                      </a:r>
                      <a:endParaRPr lang="en-US" sz="1600" b="0" i="0" u="none" strike="noStrike" dirty="0">
                        <a:solidFill>
                          <a:srgbClr val="000000"/>
                        </a:solidFill>
                        <a:effectLst/>
                        <a:latin typeface="+mn-ea"/>
                        <a:ea typeface="+mn-ea"/>
                      </a:endParaRPr>
                    </a:p>
                  </a:txBody>
                  <a:tcPr marL="7620" marR="7620" marT="7620" marB="0" anchor="ctr"/>
                </a:tc>
                <a:tc>
                  <a:txBody>
                    <a:bodyPr/>
                    <a:lstStyle/>
                    <a:p>
                      <a:pPr algn="ctr" fontAlgn="ctr"/>
                      <a:r>
                        <a:rPr lang="zh-CN" altLang="en-US" sz="1600" b="0" i="0" u="none" strike="noStrike">
                          <a:solidFill>
                            <a:srgbClr val="000000"/>
                          </a:solidFill>
                          <a:effectLst/>
                          <a:latin typeface="+mn-ea"/>
                          <a:ea typeface="+mn-ea"/>
                        </a:rPr>
                        <a:t> </a:t>
                      </a:r>
                      <a:r>
                        <a:rPr lang="en-US" altLang="zh-CN" sz="1600" b="0" i="0" u="none" strike="noStrike">
                          <a:solidFill>
                            <a:srgbClr val="000000"/>
                          </a:solidFill>
                          <a:effectLst/>
                          <a:latin typeface="+mn-ea"/>
                          <a:ea typeface="+mn-ea"/>
                        </a:rPr>
                        <a:t>&lt; 0.0000</a:t>
                      </a:r>
                      <a:endParaRPr lang="en-US" altLang="zh-CN" sz="1600" b="0" i="0" u="none" strike="noStrike">
                        <a:solidFill>
                          <a:srgbClr val="000000"/>
                        </a:solidFill>
                        <a:effectLst/>
                        <a:latin typeface="+mn-ea"/>
                        <a:ea typeface="+mn-ea"/>
                      </a:endParaRPr>
                    </a:p>
                  </a:txBody>
                  <a:tcPr marL="7620" marR="7620" marT="7620" marB="0" anchor="ctr"/>
                </a:tc>
                <a:tc>
                  <a:txBody>
                    <a:bodyPr/>
                    <a:lstStyle/>
                    <a:p>
                      <a:pPr algn="ctr" fontAlgn="ctr"/>
                      <a:r>
                        <a:rPr lang="en-US" altLang="zh-CN" sz="1600" b="0" i="0" u="none" strike="noStrike">
                          <a:solidFill>
                            <a:srgbClr val="000000"/>
                          </a:solidFill>
                          <a:effectLst/>
                          <a:latin typeface="+mn-ea"/>
                          <a:ea typeface="+mn-ea"/>
                        </a:rPr>
                        <a:t>0.7168</a:t>
                      </a:r>
                      <a:endParaRPr lang="en-US" altLang="zh-CN" sz="1600" b="0" i="0" u="none" strike="noStrike">
                        <a:solidFill>
                          <a:srgbClr val="000000"/>
                        </a:solidFill>
                        <a:effectLst/>
                        <a:latin typeface="+mn-ea"/>
                        <a:ea typeface="+mn-ea"/>
                      </a:endParaRPr>
                    </a:p>
                  </a:txBody>
                  <a:tcPr marL="7620" marR="7620" marT="7620" marB="0" anchor="ctr"/>
                </a:tc>
                <a:tc>
                  <a:txBody>
                    <a:bodyPr/>
                    <a:lstStyle/>
                    <a:p>
                      <a:pPr algn="ctr" fontAlgn="ctr"/>
                      <a:r>
                        <a:rPr lang="en-US" sz="1600" b="0" i="0" u="none" strike="noStrike">
                          <a:solidFill>
                            <a:srgbClr val="000000"/>
                          </a:solidFill>
                          <a:effectLst/>
                          <a:latin typeface="+mn-ea"/>
                          <a:ea typeface="+mn-ea"/>
                        </a:rPr>
                        <a:t> ug/mL</a:t>
                      </a:r>
                      <a:endParaRPr lang="en-US" sz="1600" b="0" i="0" u="none" strike="noStrike">
                        <a:solidFill>
                          <a:srgbClr val="000000"/>
                        </a:solidFill>
                        <a:effectLst/>
                        <a:latin typeface="+mn-ea"/>
                        <a:ea typeface="+mn-ea"/>
                      </a:endParaRPr>
                    </a:p>
                  </a:txBody>
                  <a:tcPr marL="7620" marR="7620" marT="7620" marB="0" anchor="ctr"/>
                </a:tc>
              </a:tr>
              <a:tr h="443096">
                <a:tc>
                  <a:txBody>
                    <a:bodyPr/>
                    <a:lstStyle/>
                    <a:p>
                      <a:pPr algn="ctr" fontAlgn="ctr"/>
                      <a:r>
                        <a:rPr lang="en-US" sz="1600" b="0" i="0" u="none" strike="noStrike">
                          <a:solidFill>
                            <a:srgbClr val="000000"/>
                          </a:solidFill>
                          <a:effectLst/>
                          <a:latin typeface="+mn-ea"/>
                          <a:ea typeface="+mn-ea"/>
                        </a:rPr>
                        <a:t>17050041-bk</a:t>
                      </a:r>
                      <a:endParaRPr lang="en-US" sz="1600" b="0" i="0" u="none" strike="noStrike">
                        <a:solidFill>
                          <a:srgbClr val="000000"/>
                        </a:solidFill>
                        <a:effectLst/>
                        <a:latin typeface="+mn-ea"/>
                        <a:ea typeface="+mn-ea"/>
                      </a:endParaRPr>
                    </a:p>
                  </a:txBody>
                  <a:tcPr marL="7620" marR="7620" marT="7620" marB="0" anchor="ctr"/>
                </a:tc>
                <a:tc>
                  <a:txBody>
                    <a:bodyPr/>
                    <a:lstStyle/>
                    <a:p>
                      <a:pPr algn="ctr" fontAlgn="ctr"/>
                      <a:r>
                        <a:rPr lang="en-US" sz="1600" b="0" i="0" u="none" strike="noStrike" dirty="0">
                          <a:solidFill>
                            <a:srgbClr val="000000"/>
                          </a:solidFill>
                          <a:effectLst/>
                          <a:latin typeface="+mn-ea"/>
                          <a:ea typeface="+mn-ea"/>
                        </a:rPr>
                        <a:t> Au 242.795</a:t>
                      </a:r>
                      <a:endParaRPr lang="en-US" sz="1600" b="0" i="0" u="none" strike="noStrike" dirty="0">
                        <a:solidFill>
                          <a:srgbClr val="000000"/>
                        </a:solidFill>
                        <a:effectLst/>
                        <a:latin typeface="+mn-ea"/>
                        <a:ea typeface="+mn-ea"/>
                      </a:endParaRPr>
                    </a:p>
                  </a:txBody>
                  <a:tcPr marL="7620" marR="7620" marT="7620" marB="0" anchor="ctr"/>
                </a:tc>
                <a:tc>
                  <a:txBody>
                    <a:bodyPr/>
                    <a:lstStyle/>
                    <a:p>
                      <a:pPr algn="ctr" fontAlgn="ctr"/>
                      <a:r>
                        <a:rPr lang="zh-CN" altLang="en-US" sz="1600" b="0" i="0" u="none" strike="noStrike" dirty="0">
                          <a:solidFill>
                            <a:srgbClr val="000000"/>
                          </a:solidFill>
                          <a:effectLst/>
                          <a:latin typeface="+mn-ea"/>
                          <a:ea typeface="+mn-ea"/>
                        </a:rPr>
                        <a:t> </a:t>
                      </a:r>
                      <a:r>
                        <a:rPr lang="en-US" altLang="zh-CN" sz="1600" b="0" i="0" u="none" strike="noStrike" dirty="0">
                          <a:solidFill>
                            <a:srgbClr val="000000"/>
                          </a:solidFill>
                          <a:effectLst/>
                          <a:latin typeface="+mn-ea"/>
                          <a:ea typeface="+mn-ea"/>
                        </a:rPr>
                        <a:t>&lt; 0.0000</a:t>
                      </a:r>
                      <a:endParaRPr lang="en-US" altLang="zh-CN" sz="16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600" b="0" i="0" u="none" strike="noStrike">
                          <a:solidFill>
                            <a:srgbClr val="000000"/>
                          </a:solidFill>
                          <a:effectLst/>
                          <a:latin typeface="+mn-ea"/>
                          <a:ea typeface="+mn-ea"/>
                        </a:rPr>
                        <a:t>0.2342</a:t>
                      </a:r>
                      <a:endParaRPr lang="en-US" altLang="zh-CN" sz="1600" b="0" i="0" u="none" strike="noStrike">
                        <a:solidFill>
                          <a:srgbClr val="000000"/>
                        </a:solidFill>
                        <a:effectLst/>
                        <a:latin typeface="+mn-ea"/>
                        <a:ea typeface="+mn-ea"/>
                      </a:endParaRPr>
                    </a:p>
                  </a:txBody>
                  <a:tcPr marL="7620" marR="7620" marT="7620" marB="0" anchor="ctr"/>
                </a:tc>
                <a:tc>
                  <a:txBody>
                    <a:bodyPr/>
                    <a:lstStyle/>
                    <a:p>
                      <a:pPr algn="ctr" fontAlgn="ctr"/>
                      <a:r>
                        <a:rPr lang="en-US" sz="1600" b="0" i="0" u="none" strike="noStrike">
                          <a:solidFill>
                            <a:srgbClr val="000000"/>
                          </a:solidFill>
                          <a:effectLst/>
                          <a:latin typeface="+mn-ea"/>
                          <a:ea typeface="+mn-ea"/>
                        </a:rPr>
                        <a:t> ug/mL</a:t>
                      </a:r>
                      <a:endParaRPr lang="en-US" sz="1600" b="0" i="0" u="none" strike="noStrike">
                        <a:solidFill>
                          <a:srgbClr val="000000"/>
                        </a:solidFill>
                        <a:effectLst/>
                        <a:latin typeface="+mn-ea"/>
                        <a:ea typeface="+mn-ea"/>
                      </a:endParaRPr>
                    </a:p>
                  </a:txBody>
                  <a:tcPr marL="7620" marR="7620" marT="7620" marB="0" anchor="ctr"/>
                </a:tc>
              </a:tr>
              <a:tr h="443096">
                <a:tc>
                  <a:txBody>
                    <a:bodyPr/>
                    <a:lstStyle/>
                    <a:p>
                      <a:pPr algn="ctr" fontAlgn="ctr"/>
                      <a:r>
                        <a:rPr lang="en-US" sz="1600" b="0" i="0" u="none" strike="noStrike">
                          <a:solidFill>
                            <a:srgbClr val="000000"/>
                          </a:solidFill>
                          <a:effectLst/>
                          <a:latin typeface="+mn-ea"/>
                          <a:ea typeface="+mn-ea"/>
                        </a:rPr>
                        <a:t>17050041-Si-0</a:t>
                      </a:r>
                      <a:endParaRPr lang="en-US" sz="1600" b="0" i="0" u="none" strike="noStrike">
                        <a:solidFill>
                          <a:srgbClr val="000000"/>
                        </a:solidFill>
                        <a:effectLst/>
                        <a:latin typeface="+mn-ea"/>
                        <a:ea typeface="+mn-ea"/>
                      </a:endParaRPr>
                    </a:p>
                  </a:txBody>
                  <a:tcPr marL="7620" marR="7620" marT="7620" marB="0" anchor="ctr"/>
                </a:tc>
                <a:tc>
                  <a:txBody>
                    <a:bodyPr/>
                    <a:lstStyle/>
                    <a:p>
                      <a:pPr algn="ctr" fontAlgn="ctr"/>
                      <a:r>
                        <a:rPr lang="en-US" sz="1600" b="0" i="0" u="none" strike="noStrike">
                          <a:solidFill>
                            <a:srgbClr val="000000"/>
                          </a:solidFill>
                          <a:effectLst/>
                          <a:latin typeface="+mn-ea"/>
                          <a:ea typeface="+mn-ea"/>
                        </a:rPr>
                        <a:t> Fe 259.940</a:t>
                      </a:r>
                      <a:endParaRPr lang="en-US" sz="1600" b="0" i="0" u="none" strike="noStrike">
                        <a:solidFill>
                          <a:srgbClr val="000000"/>
                        </a:solidFill>
                        <a:effectLst/>
                        <a:latin typeface="+mn-ea"/>
                        <a:ea typeface="+mn-ea"/>
                      </a:endParaRPr>
                    </a:p>
                  </a:txBody>
                  <a:tcPr marL="7620" marR="7620" marT="7620" marB="0" anchor="ctr"/>
                </a:tc>
                <a:tc>
                  <a:txBody>
                    <a:bodyPr/>
                    <a:lstStyle/>
                    <a:p>
                      <a:pPr algn="ctr" fontAlgn="ctr"/>
                      <a:r>
                        <a:rPr lang="zh-CN" altLang="en-US" sz="1600" b="0" i="0" u="none" strike="noStrike" dirty="0">
                          <a:solidFill>
                            <a:srgbClr val="000000"/>
                          </a:solidFill>
                          <a:effectLst/>
                          <a:latin typeface="+mn-ea"/>
                          <a:ea typeface="+mn-ea"/>
                        </a:rPr>
                        <a:t> </a:t>
                      </a:r>
                      <a:r>
                        <a:rPr lang="en-US" altLang="zh-CN" sz="1600" b="0" i="0" u="none" strike="noStrike" dirty="0">
                          <a:solidFill>
                            <a:srgbClr val="000000"/>
                          </a:solidFill>
                          <a:effectLst/>
                          <a:latin typeface="+mn-ea"/>
                          <a:ea typeface="+mn-ea"/>
                        </a:rPr>
                        <a:t>&lt; 0.0000</a:t>
                      </a:r>
                      <a:endParaRPr lang="en-US" altLang="zh-CN" sz="16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600" b="0" i="0" u="none" strike="noStrike">
                          <a:solidFill>
                            <a:srgbClr val="000000"/>
                          </a:solidFill>
                          <a:effectLst/>
                          <a:latin typeface="+mn-ea"/>
                          <a:ea typeface="+mn-ea"/>
                        </a:rPr>
                        <a:t>1.115</a:t>
                      </a:r>
                      <a:endParaRPr lang="en-US" altLang="zh-CN" sz="1600" b="0" i="0" u="none" strike="noStrike">
                        <a:solidFill>
                          <a:srgbClr val="000000"/>
                        </a:solidFill>
                        <a:effectLst/>
                        <a:latin typeface="+mn-ea"/>
                        <a:ea typeface="+mn-ea"/>
                      </a:endParaRPr>
                    </a:p>
                  </a:txBody>
                  <a:tcPr marL="7620" marR="7620" marT="7620" marB="0" anchor="ctr"/>
                </a:tc>
                <a:tc>
                  <a:txBody>
                    <a:bodyPr/>
                    <a:lstStyle/>
                    <a:p>
                      <a:pPr algn="ctr" fontAlgn="ctr"/>
                      <a:r>
                        <a:rPr lang="en-US" sz="1600" b="0" i="0" u="none" strike="noStrike">
                          <a:solidFill>
                            <a:srgbClr val="000000"/>
                          </a:solidFill>
                          <a:effectLst/>
                          <a:latin typeface="+mn-ea"/>
                          <a:ea typeface="+mn-ea"/>
                        </a:rPr>
                        <a:t> ug/mL</a:t>
                      </a:r>
                      <a:endParaRPr lang="en-US" sz="1600" b="0" i="0" u="none" strike="noStrike">
                        <a:solidFill>
                          <a:srgbClr val="000000"/>
                        </a:solidFill>
                        <a:effectLst/>
                        <a:latin typeface="+mn-ea"/>
                        <a:ea typeface="+mn-ea"/>
                      </a:endParaRPr>
                    </a:p>
                  </a:txBody>
                  <a:tcPr marL="7620" marR="7620" marT="7620" marB="0" anchor="ctr"/>
                </a:tc>
              </a:tr>
              <a:tr h="443096">
                <a:tc>
                  <a:txBody>
                    <a:bodyPr/>
                    <a:lstStyle/>
                    <a:p>
                      <a:pPr algn="ctr" fontAlgn="ctr"/>
                      <a:r>
                        <a:rPr lang="en-US" sz="1600" b="0" i="0" u="none" strike="noStrike">
                          <a:solidFill>
                            <a:srgbClr val="000000"/>
                          </a:solidFill>
                          <a:effectLst/>
                          <a:latin typeface="+mn-ea"/>
                          <a:ea typeface="+mn-ea"/>
                        </a:rPr>
                        <a:t>17050041-Si-0</a:t>
                      </a:r>
                      <a:endParaRPr lang="en-US" sz="1600" b="0" i="0" u="none" strike="noStrike">
                        <a:solidFill>
                          <a:srgbClr val="000000"/>
                        </a:solidFill>
                        <a:effectLst/>
                        <a:latin typeface="+mn-ea"/>
                        <a:ea typeface="+mn-ea"/>
                      </a:endParaRPr>
                    </a:p>
                  </a:txBody>
                  <a:tcPr marL="7620" marR="7620" marT="7620" marB="0" anchor="ctr"/>
                </a:tc>
                <a:tc>
                  <a:txBody>
                    <a:bodyPr/>
                    <a:lstStyle/>
                    <a:p>
                      <a:pPr algn="ctr" fontAlgn="ctr"/>
                      <a:r>
                        <a:rPr lang="en-US" sz="1600" b="0" i="0" u="none" strike="noStrike" dirty="0">
                          <a:solidFill>
                            <a:srgbClr val="000000"/>
                          </a:solidFill>
                          <a:effectLst/>
                          <a:latin typeface="+mn-ea"/>
                          <a:ea typeface="+mn-ea"/>
                        </a:rPr>
                        <a:t> Au 242.795</a:t>
                      </a:r>
                      <a:endParaRPr lang="en-US" sz="1600" b="0" i="0" u="none" strike="noStrike" dirty="0">
                        <a:solidFill>
                          <a:srgbClr val="000000"/>
                        </a:solidFill>
                        <a:effectLst/>
                        <a:latin typeface="+mn-ea"/>
                        <a:ea typeface="+mn-ea"/>
                      </a:endParaRPr>
                    </a:p>
                  </a:txBody>
                  <a:tcPr marL="7620" marR="7620" marT="7620" marB="0" anchor="ctr"/>
                </a:tc>
                <a:tc>
                  <a:txBody>
                    <a:bodyPr/>
                    <a:lstStyle/>
                    <a:p>
                      <a:pPr algn="ctr" fontAlgn="ctr"/>
                      <a:r>
                        <a:rPr lang="zh-CN" altLang="en-US" sz="1600" b="0" i="0" u="none" strike="noStrike" dirty="0">
                          <a:solidFill>
                            <a:srgbClr val="000000"/>
                          </a:solidFill>
                          <a:effectLst/>
                          <a:latin typeface="+mn-ea"/>
                          <a:ea typeface="+mn-ea"/>
                        </a:rPr>
                        <a:t> </a:t>
                      </a:r>
                      <a:r>
                        <a:rPr lang="en-US" altLang="zh-CN" sz="1600" b="0" i="0" u="none" strike="noStrike" dirty="0">
                          <a:solidFill>
                            <a:srgbClr val="000000"/>
                          </a:solidFill>
                          <a:effectLst/>
                          <a:latin typeface="+mn-ea"/>
                          <a:ea typeface="+mn-ea"/>
                        </a:rPr>
                        <a:t>&lt; 0.0000</a:t>
                      </a:r>
                      <a:endParaRPr lang="en-US" altLang="zh-CN" sz="16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600" b="0" i="0" u="none" strike="noStrike" dirty="0">
                          <a:solidFill>
                            <a:srgbClr val="000000"/>
                          </a:solidFill>
                          <a:effectLst/>
                          <a:latin typeface="+mn-ea"/>
                          <a:ea typeface="+mn-ea"/>
                        </a:rPr>
                        <a:t>0.1433</a:t>
                      </a:r>
                      <a:endParaRPr lang="en-US" altLang="zh-CN" sz="1600" b="0" i="0" u="none" strike="noStrike" dirty="0">
                        <a:solidFill>
                          <a:srgbClr val="000000"/>
                        </a:solidFill>
                        <a:effectLst/>
                        <a:latin typeface="+mn-ea"/>
                        <a:ea typeface="+mn-ea"/>
                      </a:endParaRPr>
                    </a:p>
                  </a:txBody>
                  <a:tcPr marL="7620" marR="7620" marT="7620" marB="0" anchor="ctr"/>
                </a:tc>
                <a:tc>
                  <a:txBody>
                    <a:bodyPr/>
                    <a:lstStyle/>
                    <a:p>
                      <a:pPr algn="ctr" fontAlgn="ctr"/>
                      <a:r>
                        <a:rPr lang="en-US" sz="1600" b="0" i="0" u="none" strike="noStrike">
                          <a:solidFill>
                            <a:srgbClr val="000000"/>
                          </a:solidFill>
                          <a:effectLst/>
                          <a:latin typeface="+mn-ea"/>
                          <a:ea typeface="+mn-ea"/>
                        </a:rPr>
                        <a:t> ug/mL</a:t>
                      </a:r>
                      <a:endParaRPr lang="en-US" sz="1600" b="0" i="0" u="none" strike="noStrike">
                        <a:solidFill>
                          <a:srgbClr val="000000"/>
                        </a:solidFill>
                        <a:effectLst/>
                        <a:latin typeface="+mn-ea"/>
                        <a:ea typeface="+mn-ea"/>
                      </a:endParaRPr>
                    </a:p>
                  </a:txBody>
                  <a:tcPr marL="7620" marR="7620" marT="7620" marB="0" anchor="ctr"/>
                </a:tc>
              </a:tr>
              <a:tr h="443096">
                <a:tc>
                  <a:txBody>
                    <a:bodyPr/>
                    <a:lstStyle/>
                    <a:p>
                      <a:pPr algn="ctr" fontAlgn="ctr"/>
                      <a:r>
                        <a:rPr lang="en-US" sz="1600" b="0" i="0" u="none" strike="noStrike">
                          <a:solidFill>
                            <a:srgbClr val="000000"/>
                          </a:solidFill>
                          <a:effectLst/>
                          <a:latin typeface="+mn-ea"/>
                          <a:ea typeface="+mn-ea"/>
                        </a:rPr>
                        <a:t>17050041-Si2</a:t>
                      </a:r>
                      <a:endParaRPr lang="en-US" sz="1600" b="0" i="0" u="none" strike="noStrike">
                        <a:solidFill>
                          <a:srgbClr val="000000"/>
                        </a:solidFill>
                        <a:effectLst/>
                        <a:latin typeface="+mn-ea"/>
                        <a:ea typeface="+mn-ea"/>
                      </a:endParaRPr>
                    </a:p>
                  </a:txBody>
                  <a:tcPr marL="7620" marR="7620" marT="7620" marB="0" anchor="ctr"/>
                </a:tc>
                <a:tc>
                  <a:txBody>
                    <a:bodyPr/>
                    <a:lstStyle/>
                    <a:p>
                      <a:pPr algn="ctr" fontAlgn="ctr"/>
                      <a:r>
                        <a:rPr lang="en-US" sz="1600" b="0" i="0" u="none" strike="noStrike" dirty="0">
                          <a:solidFill>
                            <a:srgbClr val="000000"/>
                          </a:solidFill>
                          <a:effectLst/>
                          <a:latin typeface="+mn-ea"/>
                          <a:ea typeface="+mn-ea"/>
                        </a:rPr>
                        <a:t> Fe 259.940</a:t>
                      </a:r>
                      <a:endParaRPr lang="en-US" sz="16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600" b="0" i="0" u="none" strike="noStrike" dirty="0">
                          <a:solidFill>
                            <a:srgbClr val="000000"/>
                          </a:solidFill>
                          <a:effectLst/>
                          <a:latin typeface="+mn-ea"/>
                          <a:ea typeface="+mn-ea"/>
                        </a:rPr>
                        <a:t>2.7158</a:t>
                      </a:r>
                      <a:endParaRPr lang="en-US" altLang="zh-CN" sz="16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600" b="0" i="0" u="none" strike="noStrike" dirty="0">
                          <a:solidFill>
                            <a:srgbClr val="000000"/>
                          </a:solidFill>
                          <a:effectLst/>
                          <a:latin typeface="+mn-ea"/>
                          <a:ea typeface="+mn-ea"/>
                        </a:rPr>
                        <a:t>0.2825</a:t>
                      </a:r>
                      <a:endParaRPr lang="en-US" altLang="zh-CN" sz="1600" b="0" i="0" u="none" strike="noStrike" dirty="0">
                        <a:solidFill>
                          <a:srgbClr val="000000"/>
                        </a:solidFill>
                        <a:effectLst/>
                        <a:latin typeface="+mn-ea"/>
                        <a:ea typeface="+mn-ea"/>
                      </a:endParaRPr>
                    </a:p>
                  </a:txBody>
                  <a:tcPr marL="7620" marR="7620" marT="7620" marB="0" anchor="ctr"/>
                </a:tc>
                <a:tc>
                  <a:txBody>
                    <a:bodyPr/>
                    <a:lstStyle/>
                    <a:p>
                      <a:pPr algn="ctr" fontAlgn="ctr"/>
                      <a:r>
                        <a:rPr lang="en-US" sz="1600" b="0" i="0" u="none" strike="noStrike" dirty="0">
                          <a:solidFill>
                            <a:srgbClr val="000000"/>
                          </a:solidFill>
                          <a:effectLst/>
                          <a:latin typeface="+mn-ea"/>
                          <a:ea typeface="+mn-ea"/>
                        </a:rPr>
                        <a:t> </a:t>
                      </a:r>
                      <a:r>
                        <a:rPr lang="en-US" sz="1600" b="0" i="0" u="none" strike="noStrike" dirty="0" err="1">
                          <a:solidFill>
                            <a:srgbClr val="000000"/>
                          </a:solidFill>
                          <a:effectLst/>
                          <a:latin typeface="+mn-ea"/>
                          <a:ea typeface="+mn-ea"/>
                        </a:rPr>
                        <a:t>ug</a:t>
                      </a:r>
                      <a:r>
                        <a:rPr lang="en-US" sz="1600" b="0" i="0" u="none" strike="noStrike" dirty="0">
                          <a:solidFill>
                            <a:srgbClr val="000000"/>
                          </a:solidFill>
                          <a:effectLst/>
                          <a:latin typeface="+mn-ea"/>
                          <a:ea typeface="+mn-ea"/>
                        </a:rPr>
                        <a:t>/mL</a:t>
                      </a:r>
                      <a:endParaRPr lang="en-US" sz="1600" b="0" i="0" u="none" strike="noStrike" dirty="0">
                        <a:solidFill>
                          <a:srgbClr val="000000"/>
                        </a:solidFill>
                        <a:effectLst/>
                        <a:latin typeface="+mn-ea"/>
                        <a:ea typeface="+mn-ea"/>
                      </a:endParaRPr>
                    </a:p>
                  </a:txBody>
                  <a:tcPr marL="7620" marR="7620" marT="7620" marB="0" anchor="ctr"/>
                </a:tc>
              </a:tr>
              <a:tr h="443096">
                <a:tc>
                  <a:txBody>
                    <a:bodyPr/>
                    <a:lstStyle/>
                    <a:p>
                      <a:pPr algn="ctr" fontAlgn="ctr"/>
                      <a:r>
                        <a:rPr lang="en-US" sz="1600" b="0" i="0" u="none" strike="noStrike">
                          <a:solidFill>
                            <a:srgbClr val="000000"/>
                          </a:solidFill>
                          <a:effectLst/>
                          <a:latin typeface="+mn-ea"/>
                          <a:ea typeface="+mn-ea"/>
                        </a:rPr>
                        <a:t>17050041-Si2</a:t>
                      </a:r>
                      <a:endParaRPr lang="en-US" sz="1600" b="0" i="0" u="none" strike="noStrike">
                        <a:solidFill>
                          <a:srgbClr val="000000"/>
                        </a:solidFill>
                        <a:effectLst/>
                        <a:latin typeface="+mn-ea"/>
                        <a:ea typeface="+mn-ea"/>
                      </a:endParaRPr>
                    </a:p>
                  </a:txBody>
                  <a:tcPr marL="7620" marR="7620" marT="7620" marB="0" anchor="ctr"/>
                </a:tc>
                <a:tc>
                  <a:txBody>
                    <a:bodyPr/>
                    <a:lstStyle/>
                    <a:p>
                      <a:pPr algn="ctr" fontAlgn="ctr"/>
                      <a:r>
                        <a:rPr lang="en-US" sz="1600" b="0" i="0" u="none" strike="noStrike" dirty="0">
                          <a:solidFill>
                            <a:srgbClr val="000000"/>
                          </a:solidFill>
                          <a:effectLst/>
                          <a:latin typeface="+mn-ea"/>
                          <a:ea typeface="+mn-ea"/>
                        </a:rPr>
                        <a:t> Au 242.795</a:t>
                      </a:r>
                      <a:endParaRPr lang="en-US" sz="16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600" b="0" i="0" u="none" strike="noStrike">
                          <a:solidFill>
                            <a:srgbClr val="000000"/>
                          </a:solidFill>
                          <a:effectLst/>
                          <a:latin typeface="+mn-ea"/>
                          <a:ea typeface="+mn-ea"/>
                        </a:rPr>
                        <a:t>4.7953</a:t>
                      </a:r>
                      <a:endParaRPr lang="en-US" altLang="zh-CN" sz="1600" b="0" i="0" u="none" strike="noStrike">
                        <a:solidFill>
                          <a:srgbClr val="000000"/>
                        </a:solidFill>
                        <a:effectLst/>
                        <a:latin typeface="+mn-ea"/>
                        <a:ea typeface="+mn-ea"/>
                      </a:endParaRPr>
                    </a:p>
                  </a:txBody>
                  <a:tcPr marL="7620" marR="7620" marT="7620" marB="0" anchor="ctr"/>
                </a:tc>
                <a:tc>
                  <a:txBody>
                    <a:bodyPr/>
                    <a:lstStyle/>
                    <a:p>
                      <a:pPr algn="ctr" fontAlgn="ctr"/>
                      <a:r>
                        <a:rPr lang="en-US" altLang="zh-CN" sz="1600" b="0" i="0" u="none" strike="noStrike">
                          <a:solidFill>
                            <a:srgbClr val="000000"/>
                          </a:solidFill>
                          <a:effectLst/>
                          <a:latin typeface="+mn-ea"/>
                          <a:ea typeface="+mn-ea"/>
                        </a:rPr>
                        <a:t>0.6528</a:t>
                      </a:r>
                      <a:endParaRPr lang="en-US" altLang="zh-CN" sz="1600" b="0" i="0" u="none" strike="noStrike">
                        <a:solidFill>
                          <a:srgbClr val="000000"/>
                        </a:solidFill>
                        <a:effectLst/>
                        <a:latin typeface="+mn-ea"/>
                        <a:ea typeface="+mn-ea"/>
                      </a:endParaRPr>
                    </a:p>
                  </a:txBody>
                  <a:tcPr marL="7620" marR="7620" marT="7620" marB="0" anchor="ctr"/>
                </a:tc>
                <a:tc>
                  <a:txBody>
                    <a:bodyPr/>
                    <a:lstStyle/>
                    <a:p>
                      <a:pPr algn="ctr" fontAlgn="ctr"/>
                      <a:r>
                        <a:rPr lang="en-US" sz="1600" b="0" i="0" u="none" strike="noStrike" dirty="0">
                          <a:solidFill>
                            <a:srgbClr val="000000"/>
                          </a:solidFill>
                          <a:effectLst/>
                          <a:latin typeface="+mn-ea"/>
                          <a:ea typeface="+mn-ea"/>
                        </a:rPr>
                        <a:t> </a:t>
                      </a:r>
                      <a:r>
                        <a:rPr lang="en-US" sz="1600" b="0" i="0" u="none" strike="noStrike" dirty="0" err="1">
                          <a:solidFill>
                            <a:srgbClr val="000000"/>
                          </a:solidFill>
                          <a:effectLst/>
                          <a:latin typeface="+mn-ea"/>
                          <a:ea typeface="+mn-ea"/>
                        </a:rPr>
                        <a:t>ug</a:t>
                      </a:r>
                      <a:r>
                        <a:rPr lang="en-US" sz="1600" b="0" i="0" u="none" strike="noStrike" dirty="0">
                          <a:solidFill>
                            <a:srgbClr val="000000"/>
                          </a:solidFill>
                          <a:effectLst/>
                          <a:latin typeface="+mn-ea"/>
                          <a:ea typeface="+mn-ea"/>
                        </a:rPr>
                        <a:t>/mL</a:t>
                      </a:r>
                      <a:endParaRPr lang="en-US" sz="1600" b="0" i="0" u="none" strike="noStrike" dirty="0">
                        <a:solidFill>
                          <a:srgbClr val="000000"/>
                        </a:solidFill>
                        <a:effectLst/>
                        <a:latin typeface="+mn-ea"/>
                        <a:ea typeface="+mn-ea"/>
                      </a:endParaRPr>
                    </a:p>
                  </a:txBody>
                  <a:tcPr marL="7620" marR="7620" marT="7620" marB="0" anchor="ctr"/>
                </a:tc>
              </a:tr>
            </a:tbl>
          </a:graphicData>
        </a:graphic>
      </p:graphicFrame>
      <p:sp>
        <p:nvSpPr>
          <p:cNvPr id="6" name="文本框 5"/>
          <p:cNvSpPr txBox="1"/>
          <p:nvPr/>
        </p:nvSpPr>
        <p:spPr>
          <a:xfrm>
            <a:off x="477078" y="391986"/>
            <a:ext cx="5441608"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ICP</a:t>
            </a:r>
            <a:r>
              <a:rPr lang="zh-CN" altLang="en-US" sz="2800" b="1" dirty="0">
                <a:latin typeface="微软雅黑" panose="020B0503020204020204" pitchFamily="34" charset="-122"/>
                <a:ea typeface="微软雅黑" panose="020B0503020204020204" pitchFamily="34" charset="-122"/>
              </a:rPr>
              <a:t>分析结果</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388012" y="5294071"/>
            <a:ext cx="3125151"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原子比</a:t>
            </a:r>
            <a:r>
              <a:rPr lang="en-US" altLang="zh-CN" sz="2800" dirty="0" err="1">
                <a:latin typeface="Times New Roman" panose="02020603050405020304" pitchFamily="18" charset="0"/>
                <a:ea typeface="黑体" panose="02010609060101010101" pitchFamily="49" charset="-122"/>
                <a:cs typeface="Times New Roman" panose="02020603050405020304" pitchFamily="18" charset="0"/>
              </a:rPr>
              <a:t>Fe:Au</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2:1</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sp>
        <p:nvSpPr>
          <p:cNvPr id="3" name="文本框 2"/>
          <p:cNvSpPr txBox="1"/>
          <p:nvPr/>
        </p:nvSpPr>
        <p:spPr>
          <a:xfrm>
            <a:off x="678024" y="1094792"/>
            <a:ext cx="10207690" cy="1015663"/>
          </a:xfrm>
          <a:prstGeom prst="rect">
            <a:avLst/>
          </a:prstGeom>
          <a:noFill/>
        </p:spPr>
        <p:txBody>
          <a:bodyPr wrap="square" rtlCol="0">
            <a:spAutoFit/>
          </a:bodyPr>
          <a:lstStyle/>
          <a:p>
            <a:r>
              <a:rPr lang="en-US" altLang="zh-CN" sz="2000" dirty="0"/>
              <a:t>1</a:t>
            </a:r>
            <a:r>
              <a:rPr lang="zh-CN" altLang="en-US" sz="2000" dirty="0"/>
              <a:t>、与单层膜的分析方法类似，除了主峰之外还有次峰</a:t>
            </a:r>
            <a:endParaRPr lang="en-US" altLang="zh-CN" sz="2000" dirty="0"/>
          </a:p>
          <a:p>
            <a:r>
              <a:rPr lang="en-US" altLang="zh-CN" sz="2000" dirty="0"/>
              <a:t>2</a:t>
            </a:r>
            <a:r>
              <a:rPr lang="zh-CN" altLang="en-US" sz="2000" dirty="0"/>
              <a:t>、主峰位置与单层膜几乎相同，推测也是硅衬底</a:t>
            </a:r>
            <a:endParaRPr lang="en-US" altLang="zh-CN" sz="2000" dirty="0"/>
          </a:p>
          <a:p>
            <a:r>
              <a:rPr lang="en-US" altLang="zh-CN" sz="2000" dirty="0"/>
              <a:t>3</a:t>
            </a:r>
            <a:r>
              <a:rPr lang="zh-CN" altLang="en-US" sz="2000" dirty="0"/>
              <a:t>、由</a:t>
            </a:r>
            <a:r>
              <a:rPr lang="en-US" altLang="zh-CN" sz="2000" dirty="0">
                <a:latin typeface="Times New Roman" panose="02020603050405020304" pitchFamily="18" charset="0"/>
                <a:cs typeface="Times New Roman" panose="02020603050405020304" pitchFamily="18" charset="0"/>
              </a:rPr>
              <a:t>XRF</a:t>
            </a:r>
            <a:r>
              <a:rPr lang="zh-CN" altLang="en-US" sz="2000" dirty="0"/>
              <a:t>分析可知，主要含有</a:t>
            </a:r>
            <a:r>
              <a:rPr lang="en-US" altLang="zh-CN" sz="2000" dirty="0">
                <a:latin typeface="Times New Roman" panose="02020603050405020304" pitchFamily="18" charset="0"/>
                <a:cs typeface="Times New Roman" panose="02020603050405020304" pitchFamily="18" charset="0"/>
              </a:rPr>
              <a:t>Si, Fe,  Au, O</a:t>
            </a:r>
            <a:endParaRPr lang="en-US" altLang="zh-CN"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007706" y="2345754"/>
            <a:ext cx="9878008" cy="26019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678024" y="1094792"/>
                <a:ext cx="10207690" cy="2862322"/>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𝑆𝑖𝑂</m:t>
                        </m:r>
                      </m:e>
                      <m:sub>
                        <m:r>
                          <a:rPr lang="en-US" altLang="zh-CN" sz="2000" b="0" i="1" dirty="0" smtClean="0">
                            <a:latin typeface="Cambria Math" panose="02040503050406030204" pitchFamily="18" charset="0"/>
                          </a:rPr>
                          <m:t>2</m:t>
                        </m:r>
                      </m:sub>
                    </m:sSub>
                  </m:oMath>
                </a14:m>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Au</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78024" y="1094792"/>
                <a:ext cx="10207690" cy="2862322"/>
              </a:xfrm>
              <a:prstGeom prst="rect">
                <a:avLst/>
              </a:prstGeom>
              <a:blipFill rotWithShape="1">
                <a:blip r:embed="rId1"/>
                <a:stretch>
                  <a:fillRect l="-5" t="-2" r="5" b="15"/>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2796948" y="1379904"/>
            <a:ext cx="7608038" cy="2003998"/>
          </a:xfrm>
          <a:prstGeom prst="rect">
            <a:avLst/>
          </a:prstGeom>
        </p:spPr>
      </p:pic>
      <p:pic>
        <p:nvPicPr>
          <p:cNvPr id="6" name="图片 5"/>
          <p:cNvPicPr>
            <a:picLocks noChangeAspect="1"/>
          </p:cNvPicPr>
          <p:nvPr/>
        </p:nvPicPr>
        <p:blipFill>
          <a:blip r:embed="rId3"/>
          <a:stretch>
            <a:fillRect/>
          </a:stretch>
        </p:blipFill>
        <p:spPr>
          <a:xfrm>
            <a:off x="2796948" y="3883124"/>
            <a:ext cx="7651102" cy="20153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8" y="378609"/>
            <a:ext cx="111485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电感耦合等离子体原子发射光谱</a:t>
            </a:r>
            <a:r>
              <a:rPr lang="en-US" altLang="zh-CN" sz="2800" b="1" dirty="0">
                <a:latin typeface="微软雅黑" panose="020B0503020204020204" pitchFamily="34" charset="-122"/>
                <a:ea typeface="微软雅黑" panose="020B0503020204020204" pitchFamily="34" charset="-122"/>
              </a:rPr>
              <a:t>(Inductive Coupled Plasma</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ICP)</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5" name="内容占位符 2"/>
          <p:cNvSpPr txBox="1"/>
          <p:nvPr/>
        </p:nvSpPr>
        <p:spPr>
          <a:xfrm>
            <a:off x="130798" y="1562834"/>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t>光源：电感耦合等离子体</a:t>
            </a:r>
            <a:endParaRPr lang="en-US" altLang="zh-CN" sz="2000" b="1" dirty="0"/>
          </a:p>
          <a:p>
            <a:r>
              <a:rPr lang="zh-CN" altLang="en-US" sz="2000" b="1" dirty="0"/>
              <a:t>基本原理：</a:t>
            </a:r>
            <a:r>
              <a:rPr lang="zh-CN" altLang="en-US" sz="2000" dirty="0"/>
              <a:t>是利用物质在热激发或电激发下，每种元素的原子或离子发射特征光谱来判断物质的组成，而进行元素的定性与定量分析的。原子发射光谱法可对约</a:t>
            </a:r>
            <a:r>
              <a:rPr lang="en-US" altLang="zh-CN" sz="2000" dirty="0"/>
              <a:t>70</a:t>
            </a:r>
            <a:r>
              <a:rPr lang="zh-CN" altLang="en-US" sz="2000" dirty="0"/>
              <a:t>种元素（金属元素及磷、硅、砷、碳、硼等非金属元素）进行分析，可有效地用于测量高、中、低含量的元素。</a:t>
            </a:r>
            <a:endParaRPr lang="zh-CN" altLang="en-US" sz="2000" dirty="0"/>
          </a:p>
        </p:txBody>
      </p:sp>
      <p:pic>
        <p:nvPicPr>
          <p:cNvPr id="6" name="图片 5"/>
          <p:cNvPicPr>
            <a:picLocks noChangeAspect="1"/>
          </p:cNvPicPr>
          <p:nvPr/>
        </p:nvPicPr>
        <p:blipFill>
          <a:blip r:embed="rId1"/>
          <a:stretch>
            <a:fillRect/>
          </a:stretch>
        </p:blipFill>
        <p:spPr>
          <a:xfrm>
            <a:off x="7010265" y="3151403"/>
            <a:ext cx="4006504" cy="2556613"/>
          </a:xfrm>
          <a:prstGeom prst="rect">
            <a:avLst/>
          </a:prstGeom>
        </p:spPr>
      </p:pic>
      <mc:AlternateContent xmlns:mc="http://schemas.openxmlformats.org/markup-compatibility/2006">
        <mc:Choice xmlns:a14="http://schemas.microsoft.com/office/drawing/2010/main" Requires="a14">
          <p:sp>
            <p:nvSpPr>
              <p:cNvPr id="7" name="矩形 6"/>
              <p:cNvSpPr/>
              <p:nvPr/>
            </p:nvSpPr>
            <p:spPr>
              <a:xfrm>
                <a:off x="212589" y="3466048"/>
                <a:ext cx="6427305" cy="2628861"/>
              </a:xfrm>
              <a:prstGeom prst="rect">
                <a:avLst/>
              </a:prstGeom>
            </p:spPr>
            <p:txBody>
              <a:bodyPr wrap="square">
                <a:spAutoFit/>
              </a:bodyPr>
              <a:lstStyle/>
              <a:p>
                <a:pPr marL="285750" indent="-285750">
                  <a:buFont typeface="Arial" panose="020B0604020202020204" pitchFamily="34" charset="0"/>
                  <a:buChar char="•"/>
                </a:pPr>
                <a:r>
                  <a:rPr lang="zh-CN" altLang="en-US" sz="2000" b="1" dirty="0"/>
                  <a:t>优点：</a:t>
                </a:r>
                <a:endParaRPr lang="zh-CN" altLang="en-US" sz="2000" b="1" dirty="0"/>
              </a:p>
              <a:p>
                <a:r>
                  <a:rPr lang="zh-CN" altLang="en-US" sz="2000" dirty="0"/>
                  <a:t>①灵敏度高。</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10</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11</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10</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13</m:t>
                        </m:r>
                      </m:sup>
                    </m:sSup>
                  </m:oMath>
                </a14:m>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r>
                  <a:rPr lang="zh-CN" altLang="en-US" sz="2000" dirty="0"/>
                  <a:t>②选择性好。许多化学性质相近而用化学方法难以分别测定的元素</a:t>
                </a:r>
                <a:endParaRPr lang="en-US" altLang="zh-CN" sz="2000" dirty="0"/>
              </a:p>
              <a:p>
                <a:r>
                  <a:rPr lang="zh-CN" altLang="en-US" sz="2000" dirty="0"/>
                  <a:t>③分析速度快。可进行多元素同时测定。</a:t>
                </a:r>
                <a:endParaRPr lang="zh-CN" altLang="en-US" sz="2000" dirty="0"/>
              </a:p>
              <a:p>
                <a:r>
                  <a:rPr lang="zh-CN" altLang="en-US" sz="2000" dirty="0"/>
                  <a:t>④试样消耗少（毫克级）。适用于微量样品和痕量无机物组分分析，广泛用于金属、矿石、合金、和各种材料的分析检验</a:t>
                </a:r>
                <a:endParaRPr lang="zh-CN" altLang="en-US" sz="2000" dirty="0"/>
              </a:p>
            </p:txBody>
          </p:sp>
        </mc:Choice>
        <mc:Fallback>
          <p:sp>
            <p:nvSpPr>
              <p:cNvPr id="7" name="矩形 6"/>
              <p:cNvSpPr>
                <a:spLocks noRot="1" noChangeAspect="1" noMove="1" noResize="1" noEditPoints="1" noAdjustHandles="1" noChangeArrowheads="1" noChangeShapeType="1" noTextEdit="1"/>
              </p:cNvSpPr>
              <p:nvPr/>
            </p:nvSpPr>
            <p:spPr>
              <a:xfrm>
                <a:off x="212589" y="3466048"/>
                <a:ext cx="6427305" cy="2628861"/>
              </a:xfrm>
              <a:prstGeom prst="rect">
                <a:avLst/>
              </a:prstGeom>
              <a:blipFill rotWithShape="1">
                <a:blip r:embed="rId2"/>
                <a:stretch>
                  <a:fillRect l="-8" t="-8" r="5" b="7"/>
                </a:stretch>
              </a:blipFill>
            </p:spPr>
            <p:txBody>
              <a:bodyPr/>
              <a:lstStyle/>
              <a:p>
                <a:r>
                  <a:rPr lang="zh-CN" alt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638006" y="1181632"/>
                <a:ext cx="10207690" cy="4401205"/>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Fe</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𝐹𝑒</m:t>
                            </m:r>
                          </m:e>
                          <m:sub>
                            <m:r>
                              <a:rPr lang="en-US" altLang="zh-CN" sz="2000" b="0" i="1" dirty="0" smtClean="0">
                                <a:latin typeface="Cambria Math" panose="02040503050406030204" pitchFamily="18" charset="0"/>
                                <a:cs typeface="Times New Roman" panose="02020603050405020304" pitchFamily="18" charset="0"/>
                              </a:rPr>
                              <m:t>3</m:t>
                            </m:r>
                          </m:sub>
                        </m:sSub>
                        <m:r>
                          <a:rPr lang="en-US" altLang="zh-CN" sz="2000" b="0" i="1" dirty="0" smtClean="0">
                            <a:latin typeface="Cambria Math" panose="02040503050406030204" pitchFamily="18" charset="0"/>
                            <a:cs typeface="Times New Roman" panose="02020603050405020304" pitchFamily="18" charset="0"/>
                          </a:rPr>
                          <m:t>𝑂</m:t>
                        </m:r>
                      </m:e>
                      <m:sub>
                        <m:r>
                          <a:rPr lang="en-US" altLang="zh-CN" sz="2000" b="0" i="1" dirty="0" smtClean="0">
                            <a:latin typeface="Cambria Math" panose="02040503050406030204" pitchFamily="18" charset="0"/>
                            <a:cs typeface="Times New Roman" panose="02020603050405020304" pitchFamily="18" charset="0"/>
                          </a:rPr>
                          <m:t>4</m:t>
                        </m:r>
                      </m:sub>
                    </m:sSub>
                  </m:oMath>
                </a14:m>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a:t>
                </a:r>
                <a:r>
                  <a:rPr lang="en-US" altLang="zh-CN" sz="2000" dirty="0">
                    <a:cs typeface="Times New Roman" panose="02020603050405020304" pitchFamily="18" charset="0"/>
                  </a:rPr>
                  <a:t> </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𝐹𝑒</m:t>
                            </m:r>
                          </m:e>
                          <m:sub>
                            <m:r>
                              <a:rPr lang="en-US" altLang="zh-CN" sz="2000" b="0" i="1" dirty="0" smtClean="0">
                                <a:latin typeface="Cambria Math" panose="02040503050406030204" pitchFamily="18" charset="0"/>
                                <a:cs typeface="Times New Roman" panose="02020603050405020304" pitchFamily="18" charset="0"/>
                              </a:rPr>
                              <m:t>2</m:t>
                            </m:r>
                          </m:sub>
                        </m:sSub>
                        <m:r>
                          <a:rPr lang="en-US" altLang="zh-CN" sz="2000" b="0" i="1" dirty="0" smtClean="0">
                            <a:latin typeface="Cambria Math" panose="02040503050406030204" pitchFamily="18" charset="0"/>
                            <a:cs typeface="Times New Roman" panose="02020603050405020304" pitchFamily="18" charset="0"/>
                          </a:rPr>
                          <m:t>𝑂</m:t>
                        </m:r>
                      </m:e>
                      <m:sub>
                        <m:r>
                          <a:rPr lang="en-US" altLang="zh-CN" sz="2000" b="0" i="1" dirty="0" smtClean="0">
                            <a:latin typeface="Cambria Math" panose="02040503050406030204" pitchFamily="18" charset="0"/>
                            <a:cs typeface="Times New Roman" panose="02020603050405020304" pitchFamily="18" charset="0"/>
                          </a:rPr>
                          <m:t>3</m:t>
                        </m:r>
                      </m:sub>
                    </m:sSub>
                  </m:oMath>
                </a14:m>
                <a:endParaRPr lang="en-US" altLang="zh-CN" sz="2000" dirty="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38006" y="1181632"/>
                <a:ext cx="10207690" cy="4401205"/>
              </a:xfrm>
              <a:prstGeom prst="rect">
                <a:avLst/>
              </a:prstGeom>
              <a:blipFill rotWithShape="1">
                <a:blip r:embed="rId1"/>
                <a:stretch>
                  <a:fillRect l="-5" t="-12" r="5" b="13"/>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3439886" y="1181632"/>
            <a:ext cx="6518988" cy="1717136"/>
          </a:xfrm>
          <a:prstGeom prst="rect">
            <a:avLst/>
          </a:prstGeom>
        </p:spPr>
      </p:pic>
      <p:pic>
        <p:nvPicPr>
          <p:cNvPr id="6" name="图片 5"/>
          <p:cNvPicPr>
            <a:picLocks noChangeAspect="1"/>
          </p:cNvPicPr>
          <p:nvPr/>
        </p:nvPicPr>
        <p:blipFill>
          <a:blip r:embed="rId3"/>
          <a:stretch>
            <a:fillRect/>
          </a:stretch>
        </p:blipFill>
        <p:spPr>
          <a:xfrm>
            <a:off x="3439886" y="5008686"/>
            <a:ext cx="6382138" cy="1681088"/>
          </a:xfrm>
          <a:prstGeom prst="rect">
            <a:avLst/>
          </a:prstGeom>
        </p:spPr>
      </p:pic>
      <p:pic>
        <p:nvPicPr>
          <p:cNvPr id="7" name="图片 6"/>
          <p:cNvPicPr>
            <a:picLocks noChangeAspect="1"/>
          </p:cNvPicPr>
          <p:nvPr/>
        </p:nvPicPr>
        <p:blipFill>
          <a:blip r:embed="rId4"/>
          <a:stretch>
            <a:fillRect/>
          </a:stretch>
        </p:blipFill>
        <p:spPr>
          <a:xfrm>
            <a:off x="3439886" y="3014075"/>
            <a:ext cx="6830008" cy="179906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678024" y="1094792"/>
                <a:ext cx="10207690" cy="1938992"/>
              </a:xfrm>
              <a:prstGeom prst="rect">
                <a:avLst/>
              </a:prstGeom>
              <a:noFill/>
            </p:spPr>
            <p:txBody>
              <a:bodyPr wrap="square" rtlCol="0">
                <a:spAutoFit/>
              </a:bodyPr>
              <a:lstStyle/>
              <a:p>
                <a:r>
                  <a:rPr lang="zh-CN" altLang="en-US" sz="2400" dirty="0"/>
                  <a:t>结论：</a:t>
                </a:r>
                <a:endParaRPr lang="en-US" altLang="zh-CN" sz="2400" dirty="0"/>
              </a:p>
              <a:p>
                <a:endParaRPr lang="en-US" altLang="zh-CN" dirty="0"/>
              </a:p>
              <a:p>
                <a:r>
                  <a:rPr lang="en-US" altLang="zh-CN" sz="2000" dirty="0"/>
                  <a:t>1</a:t>
                </a:r>
                <a:r>
                  <a:rPr lang="zh-CN" altLang="en-US" sz="2000" dirty="0"/>
                  <a:t>、与单层膜相比，共同点是主峰类似，由</a:t>
                </a:r>
                <a:r>
                  <a:rPr lang="en-US" altLang="zh-CN" sz="2000" dirty="0">
                    <a:latin typeface="Times New Roman" panose="02020603050405020304" pitchFamily="18" charset="0"/>
                    <a:cs typeface="Times New Roman" panose="02020603050405020304" pitchFamily="18" charset="0"/>
                  </a:rPr>
                  <a:t>Si</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𝑆𝑖𝑂</m:t>
                        </m:r>
                      </m:e>
                      <m:sub>
                        <m:r>
                          <a:rPr lang="en-US" altLang="zh-CN" sz="2000" b="0" i="1" dirty="0" smtClean="0">
                            <a:latin typeface="Cambria Math" panose="02040503050406030204" pitchFamily="18" charset="0"/>
                          </a:rPr>
                          <m:t>2</m:t>
                        </m:r>
                      </m:sub>
                    </m:sSub>
                  </m:oMath>
                </a14:m>
                <a:r>
                  <a:rPr lang="zh-CN" altLang="en-US" sz="2000" dirty="0"/>
                  <a:t>等构成；</a:t>
                </a:r>
                <a:endParaRPr lang="en-US" altLang="zh-CN" sz="2000" dirty="0"/>
              </a:p>
              <a:p>
                <a:r>
                  <a:rPr lang="en-US" altLang="zh-CN" sz="2000" dirty="0"/>
                  <a:t>2</a:t>
                </a:r>
                <a:r>
                  <a:rPr lang="zh-CN" altLang="en-US" sz="2000" dirty="0"/>
                  <a:t>、单层膜的次峰有两个小峰，但多层膜有三个小峰</a:t>
                </a:r>
                <a:endParaRPr lang="en-US" altLang="zh-CN" sz="2000" dirty="0"/>
              </a:p>
              <a:p>
                <a:r>
                  <a:rPr lang="en-US" altLang="zh-CN" sz="2000" dirty="0"/>
                  <a:t>3</a:t>
                </a:r>
                <a:r>
                  <a:rPr lang="zh-CN" altLang="en-US" sz="2000" dirty="0"/>
                  <a:t>、三个次峰的组成：</a:t>
                </a:r>
                <a:r>
                  <a:rPr lang="en-US" altLang="zh-CN" sz="2000" dirty="0"/>
                  <a:t> </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𝑆𝑖𝑂</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 </m:t>
                    </m:r>
                  </m:oMath>
                </a14:m>
                <a:r>
                  <a:rPr lang="zh-CN" altLang="en-US" sz="2000" dirty="0"/>
                  <a:t>、</a:t>
                </a:r>
                <a:r>
                  <a:rPr lang="en-US" altLang="zh-CN" sz="2000" dirty="0">
                    <a:cs typeface="Times New Roman" panose="02020603050405020304" pitchFamily="18" charset="0"/>
                  </a:rPr>
                  <a:t> </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𝐹𝑒</m:t>
                            </m:r>
                          </m:e>
                          <m:sub>
                            <m:r>
                              <a:rPr lang="en-US" altLang="zh-CN" sz="2000" b="0" i="1" dirty="0" smtClean="0">
                                <a:latin typeface="Cambria Math" panose="02040503050406030204" pitchFamily="18" charset="0"/>
                                <a:cs typeface="Times New Roman" panose="02020603050405020304" pitchFamily="18" charset="0"/>
                              </a:rPr>
                              <m:t>2</m:t>
                            </m:r>
                          </m:sub>
                        </m:sSub>
                        <m:r>
                          <a:rPr lang="en-US" altLang="zh-CN" sz="2000" b="0" i="1" dirty="0" smtClean="0">
                            <a:latin typeface="Cambria Math" panose="02040503050406030204" pitchFamily="18" charset="0"/>
                            <a:cs typeface="Times New Roman" panose="02020603050405020304" pitchFamily="18" charset="0"/>
                          </a:rPr>
                          <m:t>𝑂</m:t>
                        </m:r>
                      </m:e>
                      <m:sub>
                        <m:r>
                          <a:rPr lang="en-US" altLang="zh-CN" sz="2000" b="0" i="1" dirty="0" smtClean="0">
                            <a:latin typeface="Cambria Math" panose="02040503050406030204" pitchFamily="18" charset="0"/>
                            <a:cs typeface="Times New Roman" panose="02020603050405020304" pitchFamily="18" charset="0"/>
                          </a:rPr>
                          <m:t>3</m:t>
                        </m:r>
                      </m:sub>
                    </m:sSub>
                  </m:oMath>
                </a14:m>
                <a:r>
                  <a:rPr lang="zh-CN" altLang="en-US" sz="2000" dirty="0"/>
                  <a:t>等氧化物</a:t>
                </a:r>
                <a:r>
                  <a:rPr lang="en-US" altLang="zh-CN" sz="2000" dirty="0"/>
                  <a:t>,</a:t>
                </a:r>
                <a:r>
                  <a:rPr lang="zh-CN" altLang="en-US" sz="2000" dirty="0"/>
                  <a:t>以及主要是</a:t>
                </a:r>
                <a:r>
                  <a:rPr lang="en-US" altLang="zh-CN" sz="2000" dirty="0">
                    <a:latin typeface="Times New Roman" panose="02020603050405020304" pitchFamily="18" charset="0"/>
                    <a:cs typeface="Times New Roman" panose="02020603050405020304" pitchFamily="18" charset="0"/>
                  </a:rPr>
                  <a:t>Au</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Fe</a:t>
                </a:r>
                <a:endParaRPr lang="en-US" altLang="zh-CN" sz="2000" dirty="0">
                  <a:latin typeface="Times New Roman" panose="02020603050405020304" pitchFamily="18" charset="0"/>
                  <a:cs typeface="Times New Roman" panose="02020603050405020304" pitchFamily="18" charset="0"/>
                </a:endParaRPr>
              </a:p>
              <a:p>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678024" y="1094792"/>
                <a:ext cx="10207690" cy="1938992"/>
              </a:xfrm>
              <a:prstGeom prst="rect">
                <a:avLst/>
              </a:prstGeom>
              <a:blipFill rotWithShape="1">
                <a:blip r:embed="rId1"/>
                <a:stretch>
                  <a:fillRect l="-5" t="-3" r="5" b="20"/>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949578" y="3734107"/>
            <a:ext cx="8032622" cy="2776708"/>
          </a:xfrm>
          <a:prstGeom prst="rect">
            <a:avLst/>
          </a:prstGeom>
        </p:spPr>
      </p:pic>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XRD </a:t>
            </a:r>
            <a:r>
              <a:rPr lang="zh-CN" altLang="en-US" sz="2800" b="1" dirty="0">
                <a:latin typeface="微软雅黑" panose="020B0503020204020204" pitchFamily="34" charset="-122"/>
                <a:ea typeface="微软雅黑" panose="020B0503020204020204" pitchFamily="34" charset="-122"/>
              </a:rPr>
              <a:t>小角衍射</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sp>
        <p:nvSpPr>
          <p:cNvPr id="3" name="文本框 2"/>
          <p:cNvSpPr txBox="1"/>
          <p:nvPr/>
        </p:nvSpPr>
        <p:spPr>
          <a:xfrm>
            <a:off x="678024" y="1094792"/>
            <a:ext cx="10207690" cy="2462213"/>
          </a:xfrm>
          <a:prstGeom prst="rect">
            <a:avLst/>
          </a:prstGeom>
          <a:noFill/>
        </p:spPr>
        <p:txBody>
          <a:bodyPr wrap="square" rtlCol="0">
            <a:spAutoFit/>
          </a:bodyPr>
          <a:lstStyle/>
          <a:p>
            <a:r>
              <a:rPr lang="en-US" altLang="zh-CN" sz="2000" dirty="0"/>
              <a:t>1</a:t>
            </a:r>
            <a:r>
              <a:rPr lang="zh-CN" altLang="en-US" sz="2000" dirty="0"/>
              <a:t>、前三个峰高度相近，随后迅速衰减</a:t>
            </a:r>
            <a:endParaRPr lang="en-US" altLang="zh-CN" sz="2000" dirty="0"/>
          </a:p>
          <a:p>
            <a:r>
              <a:rPr lang="en-US" altLang="zh-CN" sz="2000" dirty="0"/>
              <a:t>2</a:t>
            </a:r>
            <a:r>
              <a:rPr lang="zh-CN" altLang="en-US" sz="2000" dirty="0"/>
              <a:t>、多层膜，峰值对应不明确</a:t>
            </a:r>
            <a:endParaRPr lang="en-US" altLang="zh-CN" sz="2000" dirty="0"/>
          </a:p>
          <a:p>
            <a:r>
              <a:rPr lang="en-US" altLang="zh-CN" sz="2000" dirty="0"/>
              <a:t>3</a:t>
            </a:r>
            <a:r>
              <a:rPr lang="zh-CN" altLang="en-US" sz="2000" dirty="0"/>
              <a:t>、猜测前三个由多层膜导致</a:t>
            </a:r>
            <a:endParaRPr lang="en-US" altLang="zh-CN" sz="2000" dirty="0"/>
          </a:p>
          <a:p>
            <a:r>
              <a:rPr lang="en-US" altLang="zh-CN" sz="2000" dirty="0"/>
              <a:t>4</a:t>
            </a:r>
            <a:r>
              <a:rPr lang="zh-CN" altLang="en-US" sz="2000" dirty="0"/>
              <a:t>、后两个由最上面两层膜导致</a:t>
            </a:r>
            <a:endParaRPr lang="en-US" altLang="zh-CN" sz="2000" dirty="0"/>
          </a:p>
          <a:p>
            <a:endParaRPr lang="en-US" altLang="zh-CN" dirty="0"/>
          </a:p>
          <a:p>
            <a:endParaRPr lang="en-US" altLang="zh-CN" dirty="0"/>
          </a:p>
          <a:p>
            <a:r>
              <a:rPr lang="en-US" altLang="zh-CN" dirty="0"/>
              <a:t>	</a:t>
            </a:r>
            <a:endParaRPr lang="en-US" altLang="zh-CN" dirty="0"/>
          </a:p>
          <a:p>
            <a:r>
              <a:rPr lang="zh-CN" altLang="en-US" sz="2000" dirty="0"/>
              <a:t>对应</a:t>
            </a:r>
            <a:r>
              <a:rPr lang="en-US" altLang="zh-CN" sz="2000" dirty="0">
                <a:latin typeface="Times New Roman" panose="02020603050405020304" pitchFamily="18" charset="0"/>
                <a:cs typeface="Times New Roman" panose="02020603050405020304" pitchFamily="18" charset="0"/>
              </a:rPr>
              <a:t>theta</a:t>
            </a:r>
            <a:r>
              <a:rPr lang="zh-CN" altLang="en-US" sz="2000" dirty="0"/>
              <a:t>分别为</a:t>
            </a:r>
            <a:r>
              <a:rPr lang="en-US" altLang="zh-CN" sz="2000" dirty="0">
                <a:latin typeface="Times New Roman" panose="02020603050405020304" pitchFamily="18" charset="0"/>
                <a:cs typeface="Times New Roman" panose="02020603050405020304" pitchFamily="18" charset="0"/>
              </a:rPr>
              <a:t>1.266</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1.482</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1.667</a:t>
            </a:r>
            <a:r>
              <a:rPr lang="zh-CN" altLang="en-US" sz="2000"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2.057</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2.545</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3.033</a:t>
            </a:r>
            <a:r>
              <a:rPr lang="zh-CN" altLang="en-US" sz="2000" b="1" dirty="0">
                <a:latin typeface="Times New Roman" panose="02020603050405020304" pitchFamily="18" charset="0"/>
                <a:cs typeface="Times New Roman" panose="02020603050405020304" pitchFamily="18" charset="0"/>
              </a:rPr>
              <a:t>，</a:t>
            </a:r>
            <a:r>
              <a:rPr lang="en-US" altLang="zh-CN" sz="2000" b="1" u="sng" dirty="0">
                <a:latin typeface="Times New Roman" panose="02020603050405020304" pitchFamily="18" charset="0"/>
                <a:cs typeface="Times New Roman" panose="02020603050405020304" pitchFamily="18" charset="0"/>
              </a:rPr>
              <a:t>3.492</a:t>
            </a:r>
            <a:r>
              <a:rPr lang="zh-CN" altLang="en-US" sz="2000" b="1" u="sng" dirty="0">
                <a:latin typeface="Times New Roman" panose="02020603050405020304" pitchFamily="18" charset="0"/>
                <a:cs typeface="Times New Roman" panose="02020603050405020304" pitchFamily="18" charset="0"/>
              </a:rPr>
              <a:t> ， </a:t>
            </a:r>
            <a:r>
              <a:rPr lang="en-US" altLang="zh-CN" sz="2000" b="1" u="sng" dirty="0">
                <a:latin typeface="Times New Roman" panose="02020603050405020304" pitchFamily="18" charset="0"/>
                <a:cs typeface="Times New Roman" panose="02020603050405020304" pitchFamily="18" charset="0"/>
              </a:rPr>
              <a:t>3.938</a:t>
            </a:r>
            <a:endParaRPr lang="en-US" altLang="zh-CN" sz="2000" b="1" u="sng" dirty="0">
              <a:latin typeface="Times New Roman" panose="02020603050405020304" pitchFamily="18" charset="0"/>
              <a:cs typeface="Times New Roman" panose="02020603050405020304" pitchFamily="18" charset="0"/>
            </a:endParaRPr>
          </a:p>
        </p:txBody>
      </p:sp>
      <p:sp>
        <p:nvSpPr>
          <p:cNvPr id="4" name="箭头: 下 3"/>
          <p:cNvSpPr/>
          <p:nvPr/>
        </p:nvSpPr>
        <p:spPr>
          <a:xfrm>
            <a:off x="2177143" y="3483295"/>
            <a:ext cx="186612" cy="39188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p:cNvSpPr/>
          <p:nvPr/>
        </p:nvSpPr>
        <p:spPr>
          <a:xfrm>
            <a:off x="2668555" y="3483295"/>
            <a:ext cx="186612" cy="39188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p:cNvSpPr/>
          <p:nvPr/>
        </p:nvSpPr>
        <p:spPr>
          <a:xfrm>
            <a:off x="3159967" y="3507427"/>
            <a:ext cx="186612" cy="39188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p:cNvSpPr/>
          <p:nvPr/>
        </p:nvSpPr>
        <p:spPr>
          <a:xfrm>
            <a:off x="4159898" y="4443656"/>
            <a:ext cx="186612" cy="39188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p:cNvSpPr/>
          <p:nvPr/>
        </p:nvSpPr>
        <p:spPr>
          <a:xfrm>
            <a:off x="5334001" y="5567265"/>
            <a:ext cx="186612" cy="39188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p:cNvSpPr/>
          <p:nvPr/>
        </p:nvSpPr>
        <p:spPr>
          <a:xfrm>
            <a:off x="6523655" y="5476936"/>
            <a:ext cx="186612" cy="39188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nvSpPr>
        <p:spPr>
          <a:xfrm>
            <a:off x="8872381" y="5839058"/>
            <a:ext cx="186612" cy="39188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p:cNvSpPr/>
          <p:nvPr/>
        </p:nvSpPr>
        <p:spPr>
          <a:xfrm>
            <a:off x="7713309" y="5839058"/>
            <a:ext cx="186612" cy="39188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7713309" y="-8640"/>
            <a:ext cx="4234607" cy="3229360"/>
          </a:xfrm>
          <a:prstGeom prst="rect">
            <a:avLst/>
          </a:prstGeom>
        </p:spPr>
      </p:pic>
      <p:sp>
        <p:nvSpPr>
          <p:cNvPr id="17" name="文本框 16"/>
          <p:cNvSpPr txBox="1"/>
          <p:nvPr/>
        </p:nvSpPr>
        <p:spPr>
          <a:xfrm>
            <a:off x="6523655" y="1308152"/>
            <a:ext cx="1600198" cy="369332"/>
          </a:xfrm>
          <a:prstGeom prst="rect">
            <a:avLst/>
          </a:prstGeom>
          <a:noFill/>
        </p:spPr>
        <p:txBody>
          <a:bodyPr wrap="square" rtlCol="0">
            <a:spAutoFit/>
          </a:bodyPr>
          <a:lstStyle/>
          <a:p>
            <a:r>
              <a:rPr lang="zh-CN" altLang="en-US" b="1" dirty="0">
                <a:solidFill>
                  <a:srgbClr val="FF0000"/>
                </a:solidFill>
              </a:rPr>
              <a:t>启示！！！</a:t>
            </a:r>
            <a:endParaRPr lang="zh-CN" altLang="en-US" b="1" dirty="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XRD </a:t>
            </a:r>
            <a:r>
              <a:rPr lang="zh-CN" altLang="en-US" sz="2800" b="1" dirty="0">
                <a:latin typeface="微软雅黑" panose="020B0503020204020204" pitchFamily="34" charset="-122"/>
                <a:ea typeface="微软雅黑" panose="020B0503020204020204" pitchFamily="34" charset="-122"/>
              </a:rPr>
              <a:t>小角衍射</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a:xfrm>
            <a:off x="8610600" y="6356350"/>
            <a:ext cx="2743200" cy="365125"/>
          </a:xfrm>
        </p:spPr>
        <p:txBody>
          <a:bodyPr/>
          <a:lstStyle/>
          <a:p>
            <a:fld id="{ABB8F404-4D68-4CF1-A1D1-4545FFCFAAD6}" type="slidenum">
              <a:rPr lang="zh-CN" altLang="en-US" smtClean="0"/>
            </a:fld>
            <a:endParaRPr lang="zh-CN" altLang="en-US"/>
          </a:p>
        </p:txBody>
      </p:sp>
      <p:sp>
        <p:nvSpPr>
          <p:cNvPr id="3" name="文本框 2"/>
          <p:cNvSpPr txBox="1"/>
          <p:nvPr/>
        </p:nvSpPr>
        <p:spPr>
          <a:xfrm>
            <a:off x="678024" y="1094792"/>
            <a:ext cx="10207690" cy="369332"/>
          </a:xfrm>
          <a:prstGeom prst="rect">
            <a:avLst/>
          </a:prstGeom>
          <a:noFill/>
        </p:spPr>
        <p:txBody>
          <a:bodyPr wrap="square" rtlCol="0">
            <a:spAutoFit/>
          </a:bodyPr>
          <a:lstStyle/>
          <a:p>
            <a:r>
              <a:rPr lang="en-US" altLang="zh-CN" dirty="0"/>
              <a:t>1</a:t>
            </a:r>
            <a:r>
              <a:rPr lang="zh-CN" altLang="en-US" dirty="0"/>
              <a:t>、第一层膜</a:t>
            </a:r>
            <a:r>
              <a:rPr lang="en-US" altLang="zh-CN" dirty="0"/>
              <a:t>						2</a:t>
            </a:r>
            <a:r>
              <a:rPr lang="zh-CN" altLang="en-US" dirty="0"/>
              <a:t>、第二层膜</a:t>
            </a:r>
            <a:endParaRPr lang="en-US" altLang="zh-CN" dirty="0"/>
          </a:p>
        </p:txBody>
      </p:sp>
      <p:pic>
        <p:nvPicPr>
          <p:cNvPr id="16" name="图片 15"/>
          <p:cNvPicPr>
            <a:picLocks noChangeAspect="1"/>
          </p:cNvPicPr>
          <p:nvPr/>
        </p:nvPicPr>
        <p:blipFill>
          <a:blip r:embed="rId1"/>
          <a:stretch>
            <a:fillRect/>
          </a:stretch>
        </p:blipFill>
        <p:spPr>
          <a:xfrm>
            <a:off x="802433" y="1688511"/>
            <a:ext cx="4702628" cy="3865782"/>
          </a:xfrm>
          <a:prstGeom prst="rect">
            <a:avLst/>
          </a:prstGeom>
        </p:spPr>
      </p:pic>
      <mc:AlternateContent xmlns:mc="http://schemas.openxmlformats.org/markup-compatibility/2006">
        <mc:Choice xmlns:a14="http://schemas.microsoft.com/office/drawing/2010/main" Requires="a14">
          <p:sp>
            <p:nvSpPr>
              <p:cNvPr id="17" name="矩形 16"/>
              <p:cNvSpPr/>
              <p:nvPr/>
            </p:nvSpPr>
            <p:spPr>
              <a:xfrm>
                <a:off x="1462911" y="5778680"/>
                <a:ext cx="3186450" cy="6183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𝑑</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180</m:t>
                          </m:r>
                          <m:r>
                            <a:rPr lang="en-US" altLang="zh-CN" i="1">
                              <a:latin typeface="Cambria Math" panose="02040503050406030204" pitchFamily="18" charset="0"/>
                            </a:rPr>
                            <m:t>𝜆</m:t>
                          </m:r>
                        </m:num>
                        <m:den>
                          <m:r>
                            <a:rPr lang="en-US" altLang="zh-CN" i="1">
                              <a:latin typeface="Cambria Math" panose="02040503050406030204" pitchFamily="18" charset="0"/>
                            </a:rPr>
                            <m:t>𝜋</m:t>
                          </m:r>
                        </m:den>
                      </m:f>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06</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9</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365</m:t>
                      </m:r>
                      <m:r>
                        <a:rPr lang="en-US" altLang="zh-CN" i="1">
                          <a:latin typeface="Cambria Math" panose="02040503050406030204" pitchFamily="18" charset="0"/>
                          <a:ea typeface="Cambria Math" panose="02040503050406030204" pitchFamily="18" charset="0"/>
                        </a:rPr>
                        <m:t>𝑛𝑚</m:t>
                      </m:r>
                    </m:oMath>
                  </m:oMathPara>
                </a14:m>
                <a:endParaRPr lang="zh-CN" altLang="en-US" dirty="0"/>
              </a:p>
            </p:txBody>
          </p:sp>
        </mc:Choice>
        <mc:Fallback>
          <p:sp>
            <p:nvSpPr>
              <p:cNvPr id="17" name="矩形 16"/>
              <p:cNvSpPr>
                <a:spLocks noRot="1" noChangeAspect="1" noMove="1" noResize="1" noEditPoints="1" noAdjustHandles="1" noChangeArrowheads="1" noChangeShapeType="1" noTextEdit="1"/>
              </p:cNvSpPr>
              <p:nvPr/>
            </p:nvSpPr>
            <p:spPr>
              <a:xfrm>
                <a:off x="1462911" y="5778680"/>
                <a:ext cx="3186450" cy="618374"/>
              </a:xfrm>
              <a:prstGeom prst="rect">
                <a:avLst/>
              </a:prstGeom>
              <a:blipFill rotWithShape="1">
                <a:blip r:embed="rId2"/>
                <a:stretch>
                  <a:fillRect l="-16" t="-29" r="17" b="10"/>
                </a:stretch>
              </a:blipFill>
            </p:spPr>
            <p:txBody>
              <a:bodyPr/>
              <a:lstStyle/>
              <a:p>
                <a:r>
                  <a:rPr lang="zh-CN" altLang="en-US">
                    <a:noFill/>
                  </a:rPr>
                  <a:t> </a:t>
                </a:r>
              </a:p>
            </p:txBody>
          </p:sp>
        </mc:Fallback>
      </mc:AlternateContent>
      <p:pic>
        <p:nvPicPr>
          <p:cNvPr id="18" name="图片 17"/>
          <p:cNvPicPr>
            <a:picLocks noChangeAspect="1"/>
          </p:cNvPicPr>
          <p:nvPr/>
        </p:nvPicPr>
        <p:blipFill>
          <a:blip r:embed="rId3"/>
          <a:stretch>
            <a:fillRect/>
          </a:stretch>
        </p:blipFill>
        <p:spPr>
          <a:xfrm>
            <a:off x="6624735" y="1832217"/>
            <a:ext cx="4217436" cy="3722076"/>
          </a:xfrm>
          <a:prstGeom prst="rect">
            <a:avLst/>
          </a:prstGeom>
        </p:spPr>
      </p:pic>
      <mc:AlternateContent xmlns:mc="http://schemas.openxmlformats.org/markup-compatibility/2006">
        <mc:Choice xmlns:a14="http://schemas.microsoft.com/office/drawing/2010/main" Requires="a14">
          <p:sp>
            <p:nvSpPr>
              <p:cNvPr id="19" name="矩形 18"/>
              <p:cNvSpPr/>
              <p:nvPr/>
            </p:nvSpPr>
            <p:spPr>
              <a:xfrm>
                <a:off x="6823444" y="5554293"/>
                <a:ext cx="3574312" cy="6183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180</m:t>
                          </m:r>
                          <m:r>
                            <a:rPr lang="en-US" altLang="zh-CN" i="1">
                              <a:latin typeface="Cambria Math" panose="02040503050406030204" pitchFamily="18" charset="0"/>
                            </a:rPr>
                            <m:t>𝜆</m:t>
                          </m:r>
                        </m:num>
                        <m:den>
                          <m:r>
                            <a:rPr lang="en-US" altLang="zh-CN" i="1">
                              <a:latin typeface="Cambria Math" panose="02040503050406030204" pitchFamily="18" charset="0"/>
                            </a:rPr>
                            <m:t>𝜋</m:t>
                          </m:r>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08</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9</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01</m:t>
                      </m:r>
                      <m:r>
                        <a:rPr lang="en-US" altLang="zh-CN" i="1">
                          <a:latin typeface="Cambria Math" panose="02040503050406030204" pitchFamily="18" charset="0"/>
                          <a:ea typeface="Cambria Math" panose="02040503050406030204" pitchFamily="18" charset="0"/>
                        </a:rPr>
                        <m:t>𝑛𝑚</m:t>
                      </m:r>
                    </m:oMath>
                  </m:oMathPara>
                </a14:m>
                <a:endParaRPr lang="zh-CN" altLang="en-US" dirty="0"/>
              </a:p>
            </p:txBody>
          </p:sp>
        </mc:Choice>
        <mc:Fallback>
          <p:sp>
            <p:nvSpPr>
              <p:cNvPr id="19" name="矩形 18"/>
              <p:cNvSpPr>
                <a:spLocks noRot="1" noChangeAspect="1" noMove="1" noResize="1" noEditPoints="1" noAdjustHandles="1" noChangeArrowheads="1" noChangeShapeType="1" noTextEdit="1"/>
              </p:cNvSpPr>
              <p:nvPr/>
            </p:nvSpPr>
            <p:spPr>
              <a:xfrm>
                <a:off x="6823444" y="5554293"/>
                <a:ext cx="3574312" cy="618374"/>
              </a:xfrm>
              <a:prstGeom prst="rect">
                <a:avLst/>
              </a:prstGeom>
              <a:blipFill rotWithShape="1">
                <a:blip r:embed="rId4"/>
                <a:stretch>
                  <a:fillRect l="-10" t="-94" r="7" b="76"/>
                </a:stretch>
              </a:blipFill>
            </p:spPr>
            <p:txBody>
              <a:bodyPr/>
              <a:lstStyle/>
              <a:p>
                <a:r>
                  <a:rPr lang="zh-CN" alt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O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graphicFrame>
        <p:nvGraphicFramePr>
          <p:cNvPr id="8" name="表格 7"/>
          <p:cNvGraphicFramePr>
            <a:graphicFrameLocks noGrp="1"/>
          </p:cNvGraphicFramePr>
          <p:nvPr/>
        </p:nvGraphicFramePr>
        <p:xfrm>
          <a:off x="6413719" y="855663"/>
          <a:ext cx="5701548" cy="2021575"/>
        </p:xfrm>
        <a:graphic>
          <a:graphicData uri="http://schemas.openxmlformats.org/drawingml/2006/table">
            <a:tbl>
              <a:tblPr firstRow="1" bandRow="1">
                <a:tableStyleId>{5C22544A-7EE6-4342-B048-85BDC9FD1C3A}</a:tableStyleId>
              </a:tblPr>
              <a:tblGrid>
                <a:gridCol w="2668981"/>
                <a:gridCol w="3032567"/>
              </a:tblGrid>
              <a:tr h="0">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Chemical state</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Binding</a:t>
                      </a:r>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energy O1s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Metal oxides</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Times New Roman" panose="02020603050405020304" pitchFamily="18" charset="0"/>
                          <a:ea typeface="+mn-ea"/>
                          <a:cs typeface="Times New Roman" panose="02020603050405020304" pitchFamily="18" charset="0"/>
                        </a:rPr>
                        <a:t>529–530</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Metal carbonates</a:t>
                      </a:r>
                      <a:endParaRPr lang="en-US" altLang="zh-CN" i="0" dirty="0">
                        <a:solidFill>
                          <a:srgbClr val="00B050"/>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 Organic C=O</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531.5-532</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Organic C-O / SiO</a:t>
                      </a:r>
                      <a:r>
                        <a:rPr lang="en-US" altLang="zh-CN" sz="1800" i="0" baseline="-25000" dirty="0">
                          <a:solidFill>
                            <a:srgbClr val="4886D8"/>
                          </a:solidFill>
                          <a:latin typeface="Times New Roman" panose="02020603050405020304" pitchFamily="18" charset="0"/>
                          <a:cs typeface="Times New Roman" panose="02020603050405020304" pitchFamily="18" charset="0"/>
                        </a:rPr>
                        <a:t>2 </a:t>
                      </a:r>
                      <a:endParaRPr lang="en-US" altLang="zh-CN" sz="1800" i="0" baseline="0" dirty="0">
                        <a:solidFill>
                          <a:srgbClr val="4886D8"/>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i="0" baseline="0" dirty="0">
                          <a:solidFill>
                            <a:srgbClr val="4886D8"/>
                          </a:solidFill>
                          <a:latin typeface="Times New Roman" panose="02020603050405020304" pitchFamily="18" charset="0"/>
                          <a:cs typeface="Times New Roman" panose="02020603050405020304" pitchFamily="18" charset="0"/>
                        </a:rPr>
                        <a:t>/Metal hydroxides</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533</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2" name="矩形 21"/>
          <p:cNvSpPr/>
          <p:nvPr/>
        </p:nvSpPr>
        <p:spPr>
          <a:xfrm>
            <a:off x="8388296" y="347185"/>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O1s </a:t>
            </a:r>
            <a:r>
              <a:rPr lang="zh-CN" altLang="en-US" sz="2400" b="1" dirty="0">
                <a:latin typeface="Times New Roman" panose="02020603050405020304" pitchFamily="18" charset="0"/>
                <a:cs typeface="Times New Roman" panose="02020603050405020304" pitchFamily="18" charset="0"/>
              </a:rPr>
              <a:t>结合能</a:t>
            </a:r>
            <a:endParaRPr lang="en-US" altLang="zh-C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6" name="矩形 25"/>
              <p:cNvSpPr/>
              <p:nvPr/>
            </p:nvSpPr>
            <p:spPr>
              <a:xfrm>
                <a:off x="455839" y="1140676"/>
                <a:ext cx="6677479" cy="1631216"/>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初步观察能谱的峰值，可以发现大致有三个峰</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BE(1)</a:t>
                </a:r>
                <a14:m>
                  <m:oMath xmlns:m="http://schemas.openxmlformats.org/officeDocument/2006/math">
                    <m:r>
                      <m:rPr>
                        <m:nor/>
                      </m:rPr>
                      <a:rPr lang="en-US" altLang="zh-CN" sz="2000" b="0" i="0" smtClean="0">
                        <a:solidFill>
                          <a:srgbClr val="FF0000"/>
                        </a:solidFill>
                        <a:latin typeface="Cambria Math" panose="02040503050406030204" pitchFamily="18" charset="0"/>
                        <a:cs typeface="Times New Roman" panose="02020603050405020304" pitchFamily="18" charset="0"/>
                      </a:rPr>
                      <m:t>≈</m:t>
                    </m:r>
                  </m:oMath>
                </a14:m>
                <a:r>
                  <a:rPr lang="en-US" altLang="zh-CN" sz="2000" dirty="0">
                    <a:solidFill>
                      <a:srgbClr val="FF0000"/>
                    </a:solidFill>
                    <a:latin typeface="Times New Roman" panose="02020603050405020304" pitchFamily="18" charset="0"/>
                    <a:cs typeface="Times New Roman" panose="02020603050405020304" pitchFamily="18" charset="0"/>
                  </a:rPr>
                  <a:t>530.5eV</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00B050"/>
                    </a:solidFill>
                    <a:latin typeface="Times New Roman" panose="02020603050405020304" pitchFamily="18" charset="0"/>
                    <a:cs typeface="Times New Roman" panose="02020603050405020304" pitchFamily="18" charset="0"/>
                  </a:rPr>
                  <a:t>BE(2)</a:t>
                </a:r>
                <a14:m>
                  <m:oMath xmlns:m="http://schemas.openxmlformats.org/officeDocument/2006/math">
                    <m:r>
                      <m:rPr>
                        <m:nor/>
                      </m:rPr>
                      <a:rPr lang="en-US" altLang="zh-CN" sz="2000" b="0" i="0" smtClean="0">
                        <a:solidFill>
                          <a:srgbClr val="00B050"/>
                        </a:solidFill>
                        <a:latin typeface="Cambria Math" panose="02040503050406030204" pitchFamily="18" charset="0"/>
                        <a:cs typeface="Times New Roman" panose="02020603050405020304" pitchFamily="18" charset="0"/>
                      </a:rPr>
                      <m:t>≈</m:t>
                    </m:r>
                  </m:oMath>
                </a14:m>
                <a:r>
                  <a:rPr lang="en-US" altLang="zh-CN" sz="2000" dirty="0">
                    <a:solidFill>
                      <a:srgbClr val="00B050"/>
                    </a:solidFill>
                    <a:latin typeface="Times New Roman" panose="02020603050405020304" pitchFamily="18" charset="0"/>
                    <a:cs typeface="Times New Roman" panose="02020603050405020304" pitchFamily="18" charset="0"/>
                  </a:rPr>
                  <a:t>532.1eV</a:t>
                </a:r>
                <a:endParaRPr lang="en-US" altLang="zh-CN" sz="2000" dirty="0">
                  <a:solidFill>
                    <a:srgbClr val="00B05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4886D8"/>
                    </a:solidFill>
                    <a:latin typeface="Times New Roman" panose="02020603050405020304" pitchFamily="18" charset="0"/>
                    <a:cs typeface="Times New Roman" panose="02020603050405020304" pitchFamily="18" charset="0"/>
                  </a:rPr>
                  <a:t>BE(3)</a:t>
                </a:r>
                <a14:m>
                  <m:oMath xmlns:m="http://schemas.openxmlformats.org/officeDocument/2006/math">
                    <m:r>
                      <m:rPr>
                        <m:nor/>
                      </m:rPr>
                      <a:rPr lang="en-US" altLang="zh-CN" sz="2000" b="0" i="0" smtClean="0">
                        <a:solidFill>
                          <a:srgbClr val="4886D8"/>
                        </a:solidFill>
                        <a:latin typeface="Cambria Math" panose="02040503050406030204" pitchFamily="18" charset="0"/>
                        <a:cs typeface="Times New Roman" panose="02020603050405020304" pitchFamily="18" charset="0"/>
                      </a:rPr>
                      <m:t>≈</m:t>
                    </m:r>
                  </m:oMath>
                </a14:m>
                <a:r>
                  <a:rPr lang="en-US" altLang="zh-CN" sz="2000" dirty="0">
                    <a:solidFill>
                      <a:srgbClr val="4886D8"/>
                    </a:solidFill>
                    <a:latin typeface="Times New Roman" panose="02020603050405020304" pitchFamily="18" charset="0"/>
                    <a:cs typeface="Times New Roman" panose="02020603050405020304" pitchFamily="18" charset="0"/>
                  </a:rPr>
                  <a:t>533.5eV</a:t>
                </a:r>
                <a:endParaRPr lang="en-US" altLang="zh-CN" sz="2000" dirty="0">
                  <a:solidFill>
                    <a:srgbClr val="4886D8"/>
                  </a:solidFill>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p:txBody>
          </p:sp>
        </mc:Choice>
        <mc:Fallback>
          <p:sp>
            <p:nvSpPr>
              <p:cNvPr id="26" name="矩形 25"/>
              <p:cNvSpPr>
                <a:spLocks noRot="1" noChangeAspect="1" noMove="1" noResize="1" noEditPoints="1" noAdjustHandles="1" noChangeArrowheads="1" noChangeShapeType="1" noTextEdit="1"/>
              </p:cNvSpPr>
              <p:nvPr/>
            </p:nvSpPr>
            <p:spPr>
              <a:xfrm>
                <a:off x="455839" y="1140676"/>
                <a:ext cx="6677479" cy="1631216"/>
              </a:xfrm>
              <a:prstGeom prst="rect">
                <a:avLst/>
              </a:prstGeom>
              <a:blipFill rotWithShape="1">
                <a:blip r:embed="rId1"/>
                <a:stretch>
                  <a:fillRect l="-8" t="-13" r="5" b="7"/>
                </a:stretch>
              </a:blipFill>
            </p:spPr>
            <p:txBody>
              <a:bodyPr/>
              <a:lstStyle/>
              <a:p>
                <a:r>
                  <a:rPr lang="zh-CN" altLang="en-US">
                    <a:noFill/>
                  </a:rPr>
                  <a:t> </a:t>
                </a:r>
              </a:p>
            </p:txBody>
          </p:sp>
        </mc:Fallback>
      </mc:AlternateContent>
      <p:sp>
        <p:nvSpPr>
          <p:cNvPr id="27" name="矩形 26"/>
          <p:cNvSpPr/>
          <p:nvPr/>
        </p:nvSpPr>
        <p:spPr>
          <a:xfrm>
            <a:off x="4932519" y="3290516"/>
            <a:ext cx="6911553" cy="2862322"/>
          </a:xfrm>
          <a:prstGeom prst="rect">
            <a:avLst/>
          </a:prstGeom>
        </p:spPr>
        <p:txBody>
          <a:bodyPr wrap="square">
            <a:spAutoFit/>
          </a:bodyPr>
          <a:lstStyle/>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相对于单层膜来说，</a:t>
            </a:r>
            <a:r>
              <a:rPr lang="zh-CN" altLang="en-US" sz="2000" dirty="0">
                <a:solidFill>
                  <a:srgbClr val="FF0000"/>
                </a:solidFill>
                <a:latin typeface="Times New Roman" panose="02020603050405020304" pitchFamily="18" charset="0"/>
                <a:cs typeface="Times New Roman" panose="02020603050405020304" pitchFamily="18" charset="0"/>
              </a:rPr>
              <a:t>金属氧化物</a:t>
            </a:r>
            <a:r>
              <a:rPr lang="zh-CN" altLang="en-US" sz="2000" dirty="0">
                <a:latin typeface="Times New Roman" panose="02020603050405020304" pitchFamily="18" charset="0"/>
                <a:cs typeface="Times New Roman" panose="02020603050405020304" pitchFamily="18" charset="0"/>
              </a:rPr>
              <a:t>成分</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号峰</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大大降低，这是因为多层膜的金属活性比较弱，</a:t>
            </a:r>
            <a:r>
              <a:rPr lang="en-US" altLang="zh-CN" sz="2000"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元素能谱主要由碳沾污贡献。我们忽略</a:t>
            </a:r>
            <a:r>
              <a:rPr lang="zh-CN" altLang="en-US" sz="2000" dirty="0">
                <a:solidFill>
                  <a:srgbClr val="FF0000"/>
                </a:solidFill>
                <a:latin typeface="Times New Roman" panose="02020603050405020304" pitchFamily="18" charset="0"/>
                <a:cs typeface="Times New Roman" panose="02020603050405020304" pitchFamily="18" charset="0"/>
              </a:rPr>
              <a:t>金属氧化物</a:t>
            </a:r>
            <a:r>
              <a:rPr lang="zh-CN" altLang="en-US" sz="2000" dirty="0">
                <a:latin typeface="Times New Roman" panose="02020603050405020304" pitchFamily="18" charset="0"/>
                <a:cs typeface="Times New Roman" panose="02020603050405020304" pitchFamily="18" charset="0"/>
              </a:rPr>
              <a:t>的成分。</a:t>
            </a:r>
            <a:endParaRPr lang="en-US" altLang="zh-CN" sz="2000" dirty="0">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推测</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级峰的成分为</a:t>
            </a:r>
            <a:r>
              <a:rPr lang="zh-CN" altLang="en-US" sz="2000" dirty="0">
                <a:solidFill>
                  <a:srgbClr val="00B050"/>
                </a:solidFill>
                <a:latin typeface="Times New Roman" panose="02020603050405020304" pitchFamily="18" charset="0"/>
                <a:cs typeface="Times New Roman" panose="02020603050405020304" pitchFamily="18" charset="0"/>
              </a:rPr>
              <a:t>碳酸盐或有机</a:t>
            </a:r>
            <a:r>
              <a:rPr lang="en-US" altLang="zh-CN" sz="2000" dirty="0">
                <a:solidFill>
                  <a:srgbClr val="00B050"/>
                </a:solidFill>
                <a:latin typeface="Times New Roman" panose="02020603050405020304" pitchFamily="18" charset="0"/>
                <a:cs typeface="Times New Roman" panose="02020603050405020304" pitchFamily="18" charset="0"/>
              </a:rPr>
              <a:t>C=O</a:t>
            </a:r>
            <a:r>
              <a:rPr lang="zh-CN" altLang="en-US" sz="2000" dirty="0">
                <a:solidFill>
                  <a:srgbClr val="00B050"/>
                </a:solidFill>
                <a:latin typeface="Times New Roman" panose="02020603050405020304" pitchFamily="18" charset="0"/>
                <a:cs typeface="Times New Roman" panose="02020603050405020304" pitchFamily="18" charset="0"/>
              </a:rPr>
              <a:t>键</a:t>
            </a:r>
            <a:endParaRPr lang="en-US" altLang="zh-CN" sz="2000" dirty="0">
              <a:solidFill>
                <a:srgbClr val="00B05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级峰的能量在</a:t>
            </a:r>
            <a:r>
              <a:rPr lang="en-US" altLang="zh-CN" sz="2000" dirty="0">
                <a:solidFill>
                  <a:srgbClr val="0070C0"/>
                </a:solidFill>
                <a:latin typeface="Times New Roman" panose="02020603050405020304" pitchFamily="18" charset="0"/>
                <a:cs typeface="Times New Roman" panose="02020603050405020304" pitchFamily="18" charset="0"/>
              </a:rPr>
              <a:t>SiO</a:t>
            </a:r>
            <a:r>
              <a:rPr lang="en-US" altLang="zh-CN" sz="2000" baseline="-25000" dirty="0">
                <a:solidFill>
                  <a:srgbClr val="0070C0"/>
                </a:solidFill>
                <a:latin typeface="Times New Roman" panose="02020603050405020304" pitchFamily="18" charset="0"/>
                <a:cs typeface="Times New Roman" panose="02020603050405020304" pitchFamily="18" charset="0"/>
              </a:rPr>
              <a:t>2</a:t>
            </a:r>
            <a:r>
              <a:rPr lang="zh-CN" altLang="en-US" sz="2000" dirty="0">
                <a:solidFill>
                  <a:srgbClr val="0070C0"/>
                </a:solidFill>
                <a:latin typeface="Times New Roman" panose="02020603050405020304" pitchFamily="18" charset="0"/>
                <a:cs typeface="Times New Roman" panose="02020603050405020304" pitchFamily="18" charset="0"/>
              </a:rPr>
              <a:t>、有机</a:t>
            </a:r>
            <a:r>
              <a:rPr lang="en-US" altLang="zh-CN" sz="2000" dirty="0">
                <a:solidFill>
                  <a:srgbClr val="0070C0"/>
                </a:solidFill>
                <a:latin typeface="Times New Roman" panose="02020603050405020304" pitchFamily="18" charset="0"/>
                <a:cs typeface="Times New Roman" panose="02020603050405020304" pitchFamily="18" charset="0"/>
              </a:rPr>
              <a:t>C-O</a:t>
            </a:r>
            <a:r>
              <a:rPr lang="zh-CN" altLang="en-US" sz="2000" dirty="0">
                <a:solidFill>
                  <a:srgbClr val="0070C0"/>
                </a:solidFill>
                <a:latin typeface="Times New Roman" panose="02020603050405020304" pitchFamily="18" charset="0"/>
                <a:cs typeface="Times New Roman" panose="02020603050405020304" pitchFamily="18" charset="0"/>
              </a:rPr>
              <a:t>键和金属氢氧化物</a:t>
            </a:r>
            <a:r>
              <a:rPr lang="zh-CN" altLang="en-US" sz="2000" dirty="0">
                <a:latin typeface="Times New Roman" panose="02020603050405020304" pitchFamily="18" charset="0"/>
                <a:cs typeface="Times New Roman" panose="02020603050405020304" pitchFamily="18" charset="0"/>
              </a:rPr>
              <a:t>附近，不容易区分，需要其它仪器手段来辨别</a:t>
            </a:r>
            <a:endParaRPr lang="en-US" altLang="zh-CN" sz="2000" baseline="-25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616526" y="2771892"/>
            <a:ext cx="4031628" cy="3006829"/>
          </a:xfrm>
          <a:prstGeom prst="rect">
            <a:avLst/>
          </a:prstGeom>
        </p:spPr>
      </p:pic>
      <p:sp>
        <p:nvSpPr>
          <p:cNvPr id="20" name="矩形 19"/>
          <p:cNvSpPr/>
          <p:nvPr/>
        </p:nvSpPr>
        <p:spPr>
          <a:xfrm>
            <a:off x="1907105" y="3351675"/>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1</a:t>
            </a:r>
            <a:endParaRPr lang="en-US" altLang="zh-CN" sz="2400" b="1" dirty="0">
              <a:latin typeface="Times New Roman" panose="02020603050405020304" pitchFamily="18" charset="0"/>
              <a:cs typeface="Times New Roman" panose="02020603050405020304" pitchFamily="18" charset="0"/>
            </a:endParaRPr>
          </a:p>
        </p:txBody>
      </p:sp>
      <p:sp>
        <p:nvSpPr>
          <p:cNvPr id="21" name="矩形 20"/>
          <p:cNvSpPr/>
          <p:nvPr/>
        </p:nvSpPr>
        <p:spPr>
          <a:xfrm>
            <a:off x="2356508" y="3290516"/>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2</a:t>
            </a:r>
            <a:endParaRPr lang="en-US" altLang="zh-CN" sz="2400" b="1" dirty="0">
              <a:latin typeface="Times New Roman" panose="02020603050405020304" pitchFamily="18" charset="0"/>
              <a:cs typeface="Times New Roman" panose="02020603050405020304" pitchFamily="18" charset="0"/>
            </a:endParaRPr>
          </a:p>
        </p:txBody>
      </p:sp>
      <p:sp>
        <p:nvSpPr>
          <p:cNvPr id="28" name="矩形 27"/>
          <p:cNvSpPr/>
          <p:nvPr/>
        </p:nvSpPr>
        <p:spPr>
          <a:xfrm>
            <a:off x="2760200" y="3309241"/>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3</a:t>
            </a:r>
            <a:endParaRPr lang="en-US" altLang="zh-C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O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a:xfrm>
            <a:off x="10759494" y="6340156"/>
            <a:ext cx="729343" cy="365125"/>
          </a:xfrm>
        </p:spPr>
        <p:txBody>
          <a:bodyPr/>
          <a:lstStyle/>
          <a:p>
            <a:fld id="{ABB8F404-4D68-4CF1-A1D1-4545FFCFAAD6}" type="slidenum">
              <a:rPr lang="zh-CN" altLang="en-US" smtClean="0"/>
            </a:fld>
            <a:endParaRPr lang="zh-CN" altLang="en-US" dirty="0"/>
          </a:p>
        </p:txBody>
      </p:sp>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nvGraphicFramePr>
            <p:xfrm>
              <a:off x="354822" y="862967"/>
              <a:ext cx="11482356" cy="1645920"/>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𝒚</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dirty="0">
                              <a:solidFill>
                                <a:schemeClr val="tx1"/>
                              </a:solidFill>
                              <a:cs typeface="Times New Roman" panose="02020603050405020304" pitchFamily="18" charset="0"/>
                            </a:rPr>
                            <a:t>中心轴</a:t>
                          </a:r>
                          <a14:m>
                            <m:oMath xmlns:m="http://schemas.openxmlformats.org/officeDocument/2006/math">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CN" i="1" smtClean="0">
                                      <a:solidFill>
                                        <a:schemeClr val="tx1"/>
                                      </a:solidFill>
                                      <a:latin typeface="Cambria Math" panose="02040503050406030204" pitchFamily="18" charset="0"/>
                                      <a:cs typeface="Times New Roman" panose="02020603050405020304" pitchFamily="18" charset="0"/>
                                    </a:rPr>
                                    <m:t>x</m:t>
                                  </m:r>
                                </m:e>
                                <m:sub>
                                  <m:r>
                                    <m:rPr>
                                      <m:sty m:val="p"/>
                                    </m:rPr>
                                    <a:rPr lang="en-US" altLang="zh-CN" i="1" smtClean="0">
                                      <a:solidFill>
                                        <a:schemeClr val="tx1"/>
                                      </a:solidFill>
                                      <a:latin typeface="Cambria Math" panose="02040503050406030204" pitchFamily="18" charset="0"/>
                                      <a:cs typeface="Times New Roman" panose="02020603050405020304" pitchFamily="18" charset="0"/>
                                    </a:rPr>
                                    <m:t>c</m:t>
                                  </m:r>
                                </m:sub>
                              </m:sSub>
                            </m:oMath>
                          </a14:m>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(eV)</a:t>
                          </a:r>
                          <a:r>
                            <a:rPr lang="zh-CN" altLang="en-US" i="0" dirty="0">
                              <a:solidFill>
                                <a:schemeClr val="tx1"/>
                              </a:solidFill>
                              <a:latin typeface="Times New Roman" panose="02020603050405020304" pitchFamily="18" charset="0"/>
                              <a:cs typeface="Times New Roman" panose="02020603050405020304" pitchFamily="18" charset="0"/>
                            </a:rPr>
                            <a:t> </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Metal carbonates</a:t>
                          </a:r>
                          <a:endParaRPr lang="en-US" altLang="zh-CN" i="0" dirty="0">
                            <a:solidFill>
                              <a:srgbClr val="00B050"/>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 Organic C=O</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531.5-532</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170.73</a:t>
                          </a:r>
                          <a:endParaRPr lang="zh-CN" altLang="en-US" i="0" dirty="0">
                            <a:solidFill>
                              <a:schemeClr val="tx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18241.62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1.585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532.21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dk1"/>
                              </a:solidFill>
                              <a:latin typeface="+mn-lt"/>
                              <a:ea typeface="+mn-ea"/>
                              <a:cs typeface="+mn-cs"/>
                            </a:rPr>
                            <a:t>20094.1778</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Organic C-O / SiO</a:t>
                          </a:r>
                          <a:r>
                            <a:rPr lang="en-US" altLang="zh-CN" sz="1800" i="0" baseline="-25000" dirty="0">
                              <a:solidFill>
                                <a:srgbClr val="4886D8"/>
                              </a:solidFill>
                              <a:latin typeface="Times New Roman" panose="02020603050405020304" pitchFamily="18" charset="0"/>
                              <a:cs typeface="Times New Roman" panose="02020603050405020304" pitchFamily="18" charset="0"/>
                            </a:rPr>
                            <a:t>2 </a:t>
                          </a:r>
                          <a:endParaRPr lang="en-US" altLang="zh-CN" sz="1800" i="0" baseline="0" dirty="0">
                            <a:solidFill>
                              <a:srgbClr val="4886D8"/>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i="0" baseline="0" dirty="0">
                              <a:solidFill>
                                <a:srgbClr val="4886D8"/>
                              </a:solidFill>
                              <a:latin typeface="Times New Roman" panose="02020603050405020304" pitchFamily="18" charset="0"/>
                              <a:cs typeface="Times New Roman" panose="02020603050405020304" pitchFamily="18" charset="0"/>
                            </a:rPr>
                            <a:t>/Metal hydroxides</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533</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170.73</a:t>
                          </a:r>
                          <a:endParaRPr lang="zh-CN" altLang="en-US" i="0" dirty="0">
                            <a:solidFill>
                              <a:schemeClr val="tx1"/>
                            </a:solidFill>
                            <a:latin typeface="Times New Roman" panose="02020603050405020304" pitchFamily="18" charset="0"/>
                            <a:cs typeface="Times New Roman" panose="02020603050405020304" pitchFamily="18" charset="0"/>
                          </a:endParaRPr>
                        </a:p>
                        <a:p>
                          <a:pPr algn="ct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864.92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0.660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533.97(+0.97)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2717.5836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27" name="表格 26"/>
              <p:cNvGraphicFramePr>
                <a:graphicFrameLocks noGrp="1"/>
              </p:cNvGraphicFramePr>
              <p:nvPr/>
            </p:nvGraphicFramePr>
            <p:xfrm>
              <a:off x="354822" y="862967"/>
              <a:ext cx="11482356" cy="1645920"/>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36576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Metal carbonates</a:t>
                          </a:r>
                          <a:endParaRPr lang="en-US" altLang="zh-CN" i="0" dirty="0">
                            <a:solidFill>
                              <a:srgbClr val="00B050"/>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 Organic C=O</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531.5-532</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170.73</a:t>
                          </a:r>
                          <a:endParaRPr lang="zh-CN" altLang="en-US" i="0" dirty="0">
                            <a:solidFill>
                              <a:schemeClr val="tx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18241.62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1.585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532.21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dk1"/>
                              </a:solidFill>
                              <a:latin typeface="+mn-lt"/>
                              <a:ea typeface="+mn-ea"/>
                              <a:cs typeface="+mn-cs"/>
                            </a:rPr>
                            <a:t>20094.1778</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Organic C-O / SiO</a:t>
                          </a:r>
                          <a:r>
                            <a:rPr lang="en-US" altLang="zh-CN" sz="1800" i="0" baseline="-25000" dirty="0">
                              <a:solidFill>
                                <a:srgbClr val="4886D8"/>
                              </a:solidFill>
                              <a:latin typeface="Times New Roman" panose="02020603050405020304" pitchFamily="18" charset="0"/>
                              <a:cs typeface="Times New Roman" panose="02020603050405020304" pitchFamily="18" charset="0"/>
                            </a:rPr>
                            <a:t>2 </a:t>
                          </a:r>
                          <a:endParaRPr lang="en-US" altLang="zh-CN" sz="1800" i="0" baseline="0" dirty="0">
                            <a:solidFill>
                              <a:srgbClr val="4886D8"/>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i="0" baseline="0" dirty="0">
                              <a:solidFill>
                                <a:srgbClr val="4886D8"/>
                              </a:solidFill>
                              <a:latin typeface="Times New Roman" panose="02020603050405020304" pitchFamily="18" charset="0"/>
                              <a:cs typeface="Times New Roman" panose="02020603050405020304" pitchFamily="18" charset="0"/>
                            </a:rPr>
                            <a:t>/Metal hydroxides</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533</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170.73</a:t>
                          </a:r>
                          <a:endParaRPr lang="zh-CN" altLang="en-US" i="0" dirty="0">
                            <a:solidFill>
                              <a:schemeClr val="tx1"/>
                            </a:solidFill>
                            <a:latin typeface="Times New Roman" panose="02020603050405020304" pitchFamily="18" charset="0"/>
                            <a:cs typeface="Times New Roman" panose="02020603050405020304" pitchFamily="18" charset="0"/>
                          </a:endParaRPr>
                        </a:p>
                        <a:p>
                          <a:pPr algn="ct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864.92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0.660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533.97(+0.97)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2717.5836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pic>
        <p:nvPicPr>
          <p:cNvPr id="5" name="图片 4"/>
          <p:cNvPicPr>
            <a:picLocks noChangeAspect="1"/>
          </p:cNvPicPr>
          <p:nvPr/>
        </p:nvPicPr>
        <p:blipFill>
          <a:blip r:embed="rId2"/>
          <a:stretch>
            <a:fillRect/>
          </a:stretch>
        </p:blipFill>
        <p:spPr>
          <a:xfrm>
            <a:off x="5374459" y="2946127"/>
            <a:ext cx="2846699" cy="1779187"/>
          </a:xfrm>
          <a:prstGeom prst="rect">
            <a:avLst/>
          </a:prstGeom>
        </p:spPr>
      </p:pic>
      <p:pic>
        <p:nvPicPr>
          <p:cNvPr id="8" name="图片 7"/>
          <p:cNvPicPr>
            <a:picLocks noChangeAspect="1"/>
          </p:cNvPicPr>
          <p:nvPr/>
        </p:nvPicPr>
        <p:blipFill>
          <a:blip r:embed="rId3"/>
          <a:stretch>
            <a:fillRect/>
          </a:stretch>
        </p:blipFill>
        <p:spPr>
          <a:xfrm>
            <a:off x="8329410" y="2859142"/>
            <a:ext cx="2523045" cy="3784568"/>
          </a:xfrm>
          <a:prstGeom prst="rect">
            <a:avLst/>
          </a:prstGeom>
        </p:spPr>
      </p:pic>
      <p:pic>
        <p:nvPicPr>
          <p:cNvPr id="10" name="图片 9"/>
          <p:cNvPicPr>
            <a:picLocks noChangeAspect="1"/>
          </p:cNvPicPr>
          <p:nvPr/>
        </p:nvPicPr>
        <p:blipFill>
          <a:blip r:embed="rId4"/>
          <a:stretch>
            <a:fillRect/>
          </a:stretch>
        </p:blipFill>
        <p:spPr>
          <a:xfrm>
            <a:off x="5374459" y="4803093"/>
            <a:ext cx="2846698" cy="1897799"/>
          </a:xfrm>
          <a:prstGeom prst="rect">
            <a:avLst/>
          </a:prstGeom>
        </p:spPr>
      </p:pic>
      <p:sp>
        <p:nvSpPr>
          <p:cNvPr id="18" name="椭圆 17"/>
          <p:cNvSpPr/>
          <p:nvPr/>
        </p:nvSpPr>
        <p:spPr bwMode="auto">
          <a:xfrm>
            <a:off x="9763706" y="3020049"/>
            <a:ext cx="995788" cy="760550"/>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椭圆 18"/>
          <p:cNvSpPr/>
          <p:nvPr/>
        </p:nvSpPr>
        <p:spPr bwMode="auto">
          <a:xfrm>
            <a:off x="8961066" y="3650505"/>
            <a:ext cx="995788" cy="760550"/>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椭圆 19"/>
          <p:cNvSpPr/>
          <p:nvPr/>
        </p:nvSpPr>
        <p:spPr bwMode="auto">
          <a:xfrm>
            <a:off x="5985999" y="2957507"/>
            <a:ext cx="811809" cy="620033"/>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1" name="椭圆 20"/>
          <p:cNvSpPr/>
          <p:nvPr/>
        </p:nvSpPr>
        <p:spPr bwMode="auto">
          <a:xfrm>
            <a:off x="7495806" y="3020049"/>
            <a:ext cx="811809" cy="620033"/>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3" name="椭圆 22"/>
          <p:cNvSpPr/>
          <p:nvPr/>
        </p:nvSpPr>
        <p:spPr bwMode="auto">
          <a:xfrm>
            <a:off x="5580094" y="3872959"/>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4" name="椭圆 23"/>
          <p:cNvSpPr/>
          <p:nvPr/>
        </p:nvSpPr>
        <p:spPr bwMode="auto">
          <a:xfrm>
            <a:off x="7023559" y="3872959"/>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8" name="椭圆 27"/>
          <p:cNvSpPr/>
          <p:nvPr/>
        </p:nvSpPr>
        <p:spPr bwMode="auto">
          <a:xfrm>
            <a:off x="6462030" y="5419824"/>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7" name="灯片编号占位符 1"/>
          <p:cNvSpPr txBox="1"/>
          <p:nvPr/>
        </p:nvSpPr>
        <p:spPr bwMode="auto">
          <a:xfrm>
            <a:off x="11234056" y="6356350"/>
            <a:ext cx="729343" cy="365125"/>
          </a:xfrm>
          <a:prstGeom prst="rect">
            <a:avLst/>
          </a:prstGeom>
          <a:noFill/>
          <a:ln>
            <a:noFill/>
          </a:ln>
        </p:spPr>
        <p:txBody>
          <a:bodyPr vert="horz" wrap="square" lIns="91440" tIns="45720" rIns="91440" bIns="45720" numCol="1" anchor="ctr" anchorCtr="0" compatLnSpc="1"/>
          <a:lstStyle>
            <a:defPPr>
              <a:defRPr lang="zh-CN"/>
            </a:defPPr>
            <a:lvl1pPr algn="ctr" rtl="0" eaLnBrk="1" fontAlgn="base" hangingPunct="1">
              <a:spcBef>
                <a:spcPct val="0"/>
              </a:spcBef>
              <a:spcAft>
                <a:spcPct val="0"/>
              </a:spcAft>
              <a:buFont typeface="Arial" panose="020B0604020202020204" pitchFamily="34" charset="0"/>
              <a:defRPr sz="2400" kern="1200">
                <a:solidFill>
                  <a:srgbClr val="9A0000"/>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ABB8F404-4D68-4CF1-A1D1-4545FFCFAAD6}" type="slidenum">
              <a:rPr lang="zh-CN" altLang="en-US" smtClean="0"/>
            </a:fld>
            <a:endParaRPr lang="zh-CN" altLang="en-US" dirty="0"/>
          </a:p>
        </p:txBody>
      </p:sp>
      <p:pic>
        <p:nvPicPr>
          <p:cNvPr id="6" name="图片 5"/>
          <p:cNvPicPr>
            <a:picLocks noChangeAspect="1"/>
          </p:cNvPicPr>
          <p:nvPr/>
        </p:nvPicPr>
        <p:blipFill>
          <a:blip r:embed="rId5"/>
          <a:stretch>
            <a:fillRect/>
          </a:stretch>
        </p:blipFill>
        <p:spPr>
          <a:xfrm>
            <a:off x="402107" y="2790404"/>
            <a:ext cx="4628429" cy="354975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C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graphicFrame>
        <p:nvGraphicFramePr>
          <p:cNvPr id="8" name="表格 7"/>
          <p:cNvGraphicFramePr>
            <a:graphicFrameLocks noGrp="1"/>
          </p:cNvGraphicFramePr>
          <p:nvPr/>
        </p:nvGraphicFramePr>
        <p:xfrm>
          <a:off x="6413719" y="855663"/>
          <a:ext cx="5701548" cy="1472935"/>
        </p:xfrm>
        <a:graphic>
          <a:graphicData uri="http://schemas.openxmlformats.org/drawingml/2006/table">
            <a:tbl>
              <a:tblPr firstRow="1" bandRow="1">
                <a:tableStyleId>{5C22544A-7EE6-4342-B048-85BDC9FD1C3A}</a:tableStyleId>
              </a:tblPr>
              <a:tblGrid>
                <a:gridCol w="2668981"/>
                <a:gridCol w="3032567"/>
              </a:tblGrid>
              <a:tr h="0">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Chemical state</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Binding</a:t>
                      </a:r>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energy C1s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C-C</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Times New Roman" panose="02020603050405020304" pitchFamily="18" charset="0"/>
                          <a:ea typeface="+mn-ea"/>
                          <a:cs typeface="Times New Roman" panose="02020603050405020304" pitchFamily="18" charset="0"/>
                        </a:rPr>
                        <a:t>284.8</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C-O-C</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286</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O-C=O</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288.5</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2" name="矩形 21"/>
          <p:cNvSpPr/>
          <p:nvPr/>
        </p:nvSpPr>
        <p:spPr>
          <a:xfrm>
            <a:off x="8388296" y="347185"/>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C1s </a:t>
            </a:r>
            <a:r>
              <a:rPr lang="zh-CN" altLang="en-US" sz="2400" b="1" dirty="0">
                <a:latin typeface="Times New Roman" panose="02020603050405020304" pitchFamily="18" charset="0"/>
                <a:cs typeface="Times New Roman" panose="02020603050405020304" pitchFamily="18" charset="0"/>
              </a:rPr>
              <a:t>结合能</a:t>
            </a:r>
            <a:endParaRPr lang="en-US" altLang="zh-C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6" name="矩形 25"/>
              <p:cNvSpPr/>
              <p:nvPr/>
            </p:nvSpPr>
            <p:spPr>
              <a:xfrm>
                <a:off x="455839" y="1133951"/>
                <a:ext cx="6677479" cy="1631216"/>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初步观察能谱的峰值，可以发现大致有三个峰</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BE(1)</a:t>
                </a:r>
                <a14:m>
                  <m:oMath xmlns:m="http://schemas.openxmlformats.org/officeDocument/2006/math">
                    <m:r>
                      <m:rPr>
                        <m:nor/>
                      </m:rPr>
                      <a:rPr lang="en-US" altLang="zh-CN" sz="2000" b="0" i="0" smtClean="0">
                        <a:solidFill>
                          <a:srgbClr val="FF0000"/>
                        </a:solidFill>
                        <a:latin typeface="Cambria Math" panose="02040503050406030204" pitchFamily="18" charset="0"/>
                        <a:cs typeface="Times New Roman" panose="02020603050405020304" pitchFamily="18" charset="0"/>
                      </a:rPr>
                      <m:t>≈</m:t>
                    </m:r>
                    <m:r>
                      <m:rPr>
                        <m:nor/>
                      </m:rPr>
                      <a:rPr lang="en-US" altLang="zh-CN" sz="2000" b="0" i="0" smtClean="0">
                        <a:solidFill>
                          <a:srgbClr val="FF0000"/>
                        </a:solidFill>
                        <a:latin typeface="Cambria Math" panose="02040503050406030204" pitchFamily="18" charset="0"/>
                        <a:cs typeface="Times New Roman" panose="02020603050405020304" pitchFamily="18" charset="0"/>
                      </a:rPr>
                      <m:t>284</m:t>
                    </m:r>
                  </m:oMath>
                </a14:m>
                <a:r>
                  <a:rPr lang="en-US" altLang="zh-CN" sz="2000" dirty="0">
                    <a:solidFill>
                      <a:srgbClr val="FF0000"/>
                    </a:solidFill>
                    <a:latin typeface="Times New Roman" panose="02020603050405020304" pitchFamily="18" charset="0"/>
                    <a:cs typeface="Times New Roman" panose="02020603050405020304" pitchFamily="18" charset="0"/>
                  </a:rPr>
                  <a:t>.7eV</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00B050"/>
                    </a:solidFill>
                    <a:latin typeface="Times New Roman" panose="02020603050405020304" pitchFamily="18" charset="0"/>
                    <a:cs typeface="Times New Roman" panose="02020603050405020304" pitchFamily="18" charset="0"/>
                  </a:rPr>
                  <a:t>BE(2)</a:t>
                </a:r>
                <a14:m>
                  <m:oMath xmlns:m="http://schemas.openxmlformats.org/officeDocument/2006/math">
                    <m:r>
                      <m:rPr>
                        <m:nor/>
                      </m:rPr>
                      <a:rPr lang="en-US" altLang="zh-CN" sz="2000" b="0" i="0" smtClean="0">
                        <a:solidFill>
                          <a:srgbClr val="00B050"/>
                        </a:solidFill>
                        <a:latin typeface="Cambria Math" panose="02040503050406030204" pitchFamily="18" charset="0"/>
                        <a:cs typeface="Times New Roman" panose="02020603050405020304" pitchFamily="18" charset="0"/>
                      </a:rPr>
                      <m:t>≈</m:t>
                    </m:r>
                    <m:r>
                      <m:rPr>
                        <m:nor/>
                      </m:rPr>
                      <a:rPr lang="en-US" altLang="zh-CN" sz="2000" b="0" i="0" smtClean="0">
                        <a:solidFill>
                          <a:srgbClr val="00B050"/>
                        </a:solidFill>
                        <a:latin typeface="Cambria Math" panose="02040503050406030204" pitchFamily="18" charset="0"/>
                        <a:cs typeface="Times New Roman" panose="02020603050405020304" pitchFamily="18" charset="0"/>
                      </a:rPr>
                      <m:t>286</m:t>
                    </m:r>
                  </m:oMath>
                </a14:m>
                <a:r>
                  <a:rPr lang="en-US" altLang="zh-CN" sz="2000" dirty="0">
                    <a:solidFill>
                      <a:srgbClr val="00B050"/>
                    </a:solidFill>
                    <a:latin typeface="Times New Roman" panose="02020603050405020304" pitchFamily="18" charset="0"/>
                    <a:cs typeface="Times New Roman" panose="02020603050405020304" pitchFamily="18" charset="0"/>
                  </a:rPr>
                  <a:t>.1eV</a:t>
                </a:r>
                <a:endParaRPr lang="en-US" altLang="zh-CN" sz="2000" dirty="0">
                  <a:solidFill>
                    <a:srgbClr val="00B05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4886D8"/>
                    </a:solidFill>
                    <a:latin typeface="Times New Roman" panose="02020603050405020304" pitchFamily="18" charset="0"/>
                    <a:cs typeface="Times New Roman" panose="02020603050405020304" pitchFamily="18" charset="0"/>
                  </a:rPr>
                  <a:t>BE(3)</a:t>
                </a:r>
                <a14:m>
                  <m:oMath xmlns:m="http://schemas.openxmlformats.org/officeDocument/2006/math">
                    <m:r>
                      <m:rPr>
                        <m:nor/>
                      </m:rPr>
                      <a:rPr lang="en-US" altLang="zh-CN" sz="2000" b="0" i="0" smtClean="0">
                        <a:solidFill>
                          <a:srgbClr val="4886D8"/>
                        </a:solidFill>
                        <a:latin typeface="Cambria Math" panose="02040503050406030204" pitchFamily="18" charset="0"/>
                        <a:cs typeface="Times New Roman" panose="02020603050405020304" pitchFamily="18" charset="0"/>
                      </a:rPr>
                      <m:t>≈</m:t>
                    </m:r>
                    <m:r>
                      <m:rPr>
                        <m:nor/>
                      </m:rPr>
                      <a:rPr lang="en-US" altLang="zh-CN" sz="2000" b="0" i="0" smtClean="0">
                        <a:solidFill>
                          <a:srgbClr val="4886D8"/>
                        </a:solidFill>
                        <a:latin typeface="Cambria Math" panose="02040503050406030204" pitchFamily="18" charset="0"/>
                        <a:cs typeface="Times New Roman" panose="02020603050405020304" pitchFamily="18" charset="0"/>
                      </a:rPr>
                      <m:t>288</m:t>
                    </m:r>
                  </m:oMath>
                </a14:m>
                <a:r>
                  <a:rPr lang="en-US" altLang="zh-CN" sz="2000" dirty="0">
                    <a:solidFill>
                      <a:srgbClr val="4886D8"/>
                    </a:solidFill>
                    <a:latin typeface="Times New Roman" panose="02020603050405020304" pitchFamily="18" charset="0"/>
                    <a:cs typeface="Times New Roman" panose="02020603050405020304" pitchFamily="18" charset="0"/>
                  </a:rPr>
                  <a:t>.0eV</a:t>
                </a:r>
                <a:endParaRPr lang="en-US" altLang="zh-CN" sz="2000" dirty="0">
                  <a:solidFill>
                    <a:srgbClr val="4886D8"/>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26" name="矩形 25"/>
              <p:cNvSpPr>
                <a:spLocks noRot="1" noChangeAspect="1" noMove="1" noResize="1" noEditPoints="1" noAdjustHandles="1" noChangeArrowheads="1" noChangeShapeType="1" noTextEdit="1"/>
              </p:cNvSpPr>
              <p:nvPr/>
            </p:nvSpPr>
            <p:spPr>
              <a:xfrm>
                <a:off x="455839" y="1133951"/>
                <a:ext cx="6677479" cy="1631216"/>
              </a:xfrm>
              <a:prstGeom prst="rect">
                <a:avLst/>
              </a:prstGeom>
              <a:blipFill rotWithShape="1">
                <a:blip r:embed="rId1"/>
                <a:stretch>
                  <a:fillRect l="-8" t="-29" r="5" b="23"/>
                </a:stretch>
              </a:blipFill>
            </p:spPr>
            <p:txBody>
              <a:bodyPr/>
              <a:lstStyle/>
              <a:p>
                <a:r>
                  <a:rPr lang="zh-CN" altLang="en-US">
                    <a:noFill/>
                  </a:rPr>
                  <a:t> </a:t>
                </a:r>
              </a:p>
            </p:txBody>
          </p:sp>
        </mc:Fallback>
      </mc:AlternateContent>
      <p:sp>
        <p:nvSpPr>
          <p:cNvPr id="27" name="矩形 26"/>
          <p:cNvSpPr/>
          <p:nvPr/>
        </p:nvSpPr>
        <p:spPr>
          <a:xfrm>
            <a:off x="5084919" y="3028713"/>
            <a:ext cx="7107081" cy="707886"/>
          </a:xfrm>
          <a:prstGeom prst="rect">
            <a:avLst/>
          </a:prstGeom>
        </p:spPr>
        <p:txBody>
          <a:bodyPr wrap="square">
            <a:spAutoFit/>
          </a:bodyPr>
          <a:lstStyle/>
          <a:p>
            <a:pPr marL="742950" lvl="1"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来源于碳沾污，因此多层膜和单层膜的结果类似，不再赘述</a:t>
            </a:r>
            <a:endParaRPr lang="en-US" altLang="zh-CN"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455839" y="3059263"/>
            <a:ext cx="4786561" cy="3584355"/>
          </a:xfrm>
          <a:prstGeom prst="rect">
            <a:avLst/>
          </a:prstGeom>
        </p:spPr>
      </p:pic>
      <p:sp>
        <p:nvSpPr>
          <p:cNvPr id="18" name="矩形 17"/>
          <p:cNvSpPr/>
          <p:nvPr/>
        </p:nvSpPr>
        <p:spPr>
          <a:xfrm>
            <a:off x="2184566" y="3072943"/>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1</a:t>
            </a:r>
            <a:endParaRPr lang="en-US" altLang="zh-CN" sz="2400" b="1" dirty="0">
              <a:latin typeface="Times New Roman" panose="02020603050405020304" pitchFamily="18" charset="0"/>
              <a:cs typeface="Times New Roman" panose="02020603050405020304" pitchFamily="18" charset="0"/>
            </a:endParaRPr>
          </a:p>
        </p:txBody>
      </p:sp>
      <p:sp>
        <p:nvSpPr>
          <p:cNvPr id="19" name="矩形 18"/>
          <p:cNvSpPr/>
          <p:nvPr/>
        </p:nvSpPr>
        <p:spPr>
          <a:xfrm>
            <a:off x="2475835" y="3072942"/>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2</a:t>
            </a:r>
            <a:endParaRPr lang="en-US" altLang="zh-CN" sz="2400" b="1" dirty="0">
              <a:latin typeface="Times New Roman" panose="02020603050405020304" pitchFamily="18" charset="0"/>
              <a:cs typeface="Times New Roman" panose="02020603050405020304" pitchFamily="18" charset="0"/>
            </a:endParaRPr>
          </a:p>
        </p:txBody>
      </p:sp>
      <p:sp>
        <p:nvSpPr>
          <p:cNvPr id="20" name="矩形 19"/>
          <p:cNvSpPr/>
          <p:nvPr/>
        </p:nvSpPr>
        <p:spPr>
          <a:xfrm>
            <a:off x="2896231" y="3059263"/>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3</a:t>
            </a:r>
            <a:endParaRPr lang="en-US" altLang="zh-C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88309" y="2549786"/>
            <a:ext cx="5212559" cy="4026763"/>
          </a:xfrm>
          <a:prstGeom prst="rect">
            <a:avLst/>
          </a:prstGeom>
        </p:spPr>
      </p:pic>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C 1s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a:xfrm>
            <a:off x="10759494" y="6340156"/>
            <a:ext cx="729343" cy="365125"/>
          </a:xfrm>
        </p:spPr>
        <p:txBody>
          <a:bodyPr/>
          <a:lstStyle/>
          <a:p>
            <a:fld id="{ABB8F404-4D68-4CF1-A1D1-4545FFCFAAD6}" type="slidenum">
              <a:rPr lang="zh-CN" altLang="en-US" smtClean="0"/>
            </a:fld>
            <a:endParaRPr lang="zh-CN" altLang="en-US" dirty="0"/>
          </a:p>
        </p:txBody>
      </p:sp>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nvGraphicFramePr>
            <p:xfrm>
              <a:off x="354822" y="855663"/>
              <a:ext cx="11482356" cy="1472935"/>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𝒚</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dirty="0">
                              <a:solidFill>
                                <a:schemeClr val="tx1"/>
                              </a:solidFill>
                              <a:cs typeface="Times New Roman" panose="02020603050405020304" pitchFamily="18" charset="0"/>
                            </a:rPr>
                            <a:t>中心轴</a:t>
                          </a:r>
                          <a14:m>
                            <m:oMath xmlns:m="http://schemas.openxmlformats.org/officeDocument/2006/math">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CN" i="1" smtClean="0">
                                      <a:solidFill>
                                        <a:schemeClr val="tx1"/>
                                      </a:solidFill>
                                      <a:latin typeface="Cambria Math" panose="02040503050406030204" pitchFamily="18" charset="0"/>
                                      <a:cs typeface="Times New Roman" panose="02020603050405020304" pitchFamily="18" charset="0"/>
                                    </a:rPr>
                                    <m:t>x</m:t>
                                  </m:r>
                                </m:e>
                                <m:sub>
                                  <m:r>
                                    <m:rPr>
                                      <m:sty m:val="p"/>
                                    </m:rPr>
                                    <a:rPr lang="en-US" altLang="zh-CN" i="1" smtClean="0">
                                      <a:solidFill>
                                        <a:schemeClr val="tx1"/>
                                      </a:solidFill>
                                      <a:latin typeface="Cambria Math" panose="02040503050406030204" pitchFamily="18" charset="0"/>
                                      <a:cs typeface="Times New Roman" panose="02020603050405020304" pitchFamily="18" charset="0"/>
                                    </a:rPr>
                                    <m:t>c</m:t>
                                  </m:r>
                                </m:sub>
                              </m:sSub>
                            </m:oMath>
                          </a14:m>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(eV)</a:t>
                          </a:r>
                          <a:r>
                            <a:rPr lang="zh-CN" altLang="en-US" i="0" dirty="0">
                              <a:solidFill>
                                <a:schemeClr val="tx1"/>
                              </a:solidFill>
                              <a:latin typeface="Times New Roman" panose="02020603050405020304" pitchFamily="18" charset="0"/>
                              <a:cs typeface="Times New Roman" panose="02020603050405020304" pitchFamily="18" charset="0"/>
                            </a:rPr>
                            <a:t> </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C-C</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Times New Roman" panose="02020603050405020304" pitchFamily="18" charset="0"/>
                              <a:ea typeface="+mn-ea"/>
                              <a:cs typeface="Times New Roman" panose="02020603050405020304" pitchFamily="18" charset="0"/>
                            </a:rPr>
                            <a:t>284.8</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113.08</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13904.54</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1.124</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284.78(-0.02)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15296.0991</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C-O-C</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286</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113.08</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3831.15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1.572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286.26(+0.26)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5221.9869</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O-C=O</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288.5</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113.08</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2950.54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2.057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288.61(+0.11)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4341.5493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27" name="表格 26"/>
              <p:cNvGraphicFramePr>
                <a:graphicFrameLocks noGrp="1"/>
              </p:cNvGraphicFramePr>
              <p:nvPr/>
            </p:nvGraphicFramePr>
            <p:xfrm>
              <a:off x="354822" y="855663"/>
              <a:ext cx="11482356" cy="1472935"/>
            </p:xfrm>
            <a:graphic>
              <a:graphicData uri="http://schemas.openxmlformats.org/drawingml/2006/table">
                <a:tbl>
                  <a:tblPr firstRow="1" bandRow="1">
                    <a:tableStyleId>{5C22544A-7EE6-4342-B048-85BDC9FD1C3A}</a:tableStyleId>
                  </a:tblPr>
                  <a:tblGrid>
                    <a:gridCol w="2951835"/>
                    <a:gridCol w="2281343"/>
                    <a:gridCol w="1117600"/>
                    <a:gridCol w="1097280"/>
                    <a:gridCol w="762000"/>
                    <a:gridCol w="1508337"/>
                    <a:gridCol w="1763961"/>
                  </a:tblGrid>
                  <a:tr h="36576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C-C</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Times New Roman" panose="02020603050405020304" pitchFamily="18" charset="0"/>
                              <a:ea typeface="+mn-ea"/>
                              <a:cs typeface="Times New Roman" panose="02020603050405020304" pitchFamily="18" charset="0"/>
                            </a:rPr>
                            <a:t>284.8</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113.08</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13904.54</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1.124</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284.78(-0.02)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15296.0991</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00B050"/>
                              </a:solidFill>
                              <a:latin typeface="Times New Roman" panose="02020603050405020304" pitchFamily="18" charset="0"/>
                              <a:cs typeface="Times New Roman" panose="02020603050405020304" pitchFamily="18" charset="0"/>
                            </a:rPr>
                            <a:t>C-O-C</a:t>
                          </a:r>
                          <a:endParaRPr lang="zh-CN" altLang="en-US" i="0" dirty="0">
                            <a:solidFill>
                              <a:srgbClr val="00B05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00B050"/>
                              </a:solidFill>
                            </a:rPr>
                            <a:t>286</a:t>
                          </a:r>
                          <a:endParaRPr lang="zh-CN"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113.08</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3831.15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1.572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286.26(+0.26)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5221.9869</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rgbClr val="4886D8"/>
                              </a:solidFill>
                              <a:latin typeface="Times New Roman" panose="02020603050405020304" pitchFamily="18" charset="0"/>
                              <a:cs typeface="Times New Roman" panose="02020603050405020304" pitchFamily="18" charset="0"/>
                            </a:rPr>
                            <a:t>O-C=O</a:t>
                          </a:r>
                          <a:endParaRPr lang="zh-CN" altLang="en-US" i="0" baseline="-25000" dirty="0">
                            <a:solidFill>
                              <a:srgbClr val="4886D8"/>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rgbClr val="4886D8"/>
                              </a:solidFill>
                            </a:rPr>
                            <a:t>288.5</a:t>
                          </a:r>
                          <a:endParaRPr lang="zh-CN" altLang="en-US" dirty="0">
                            <a:solidFill>
                              <a:srgbClr val="4886D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113.08</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2950.54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2.057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288.61(+0.11)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4341.5493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pic>
        <p:nvPicPr>
          <p:cNvPr id="9" name="图片 8"/>
          <p:cNvPicPr>
            <a:picLocks noChangeAspect="1"/>
          </p:cNvPicPr>
          <p:nvPr/>
        </p:nvPicPr>
        <p:blipFill>
          <a:blip r:embed="rId3"/>
          <a:stretch>
            <a:fillRect/>
          </a:stretch>
        </p:blipFill>
        <p:spPr>
          <a:xfrm>
            <a:off x="8414371" y="2549786"/>
            <a:ext cx="2526914" cy="3790370"/>
          </a:xfrm>
          <a:prstGeom prst="rect">
            <a:avLst/>
          </a:prstGeom>
        </p:spPr>
      </p:pic>
      <p:sp>
        <p:nvSpPr>
          <p:cNvPr id="25" name="椭圆 24"/>
          <p:cNvSpPr/>
          <p:nvPr/>
        </p:nvSpPr>
        <p:spPr bwMode="auto">
          <a:xfrm>
            <a:off x="9721379" y="2663053"/>
            <a:ext cx="995788" cy="760550"/>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0" name="椭圆 29"/>
          <p:cNvSpPr/>
          <p:nvPr/>
        </p:nvSpPr>
        <p:spPr bwMode="auto">
          <a:xfrm>
            <a:off x="9136839" y="5051519"/>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1" name="椭圆 30"/>
          <p:cNvSpPr/>
          <p:nvPr/>
        </p:nvSpPr>
        <p:spPr bwMode="auto">
          <a:xfrm>
            <a:off x="9677828" y="5051519"/>
            <a:ext cx="811809" cy="620033"/>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22" name="图片 21"/>
          <p:cNvPicPr>
            <a:picLocks noChangeAspect="1"/>
          </p:cNvPicPr>
          <p:nvPr/>
        </p:nvPicPr>
        <p:blipFill>
          <a:blip r:embed="rId4"/>
          <a:stretch>
            <a:fillRect/>
          </a:stretch>
        </p:blipFill>
        <p:spPr>
          <a:xfrm>
            <a:off x="5400868" y="2328598"/>
            <a:ext cx="2874960" cy="3717620"/>
          </a:xfrm>
          <a:prstGeom prst="rect">
            <a:avLst/>
          </a:prstGeom>
        </p:spPr>
      </p:pic>
      <p:sp>
        <p:nvSpPr>
          <p:cNvPr id="37" name="椭圆 36"/>
          <p:cNvSpPr/>
          <p:nvPr/>
        </p:nvSpPr>
        <p:spPr bwMode="auto">
          <a:xfrm>
            <a:off x="6402607" y="2682391"/>
            <a:ext cx="995788" cy="760550"/>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8" name="椭圆 37"/>
          <p:cNvSpPr/>
          <p:nvPr/>
        </p:nvSpPr>
        <p:spPr bwMode="auto">
          <a:xfrm>
            <a:off x="6402607" y="4674527"/>
            <a:ext cx="811809" cy="620033"/>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9" name="椭圆 38"/>
          <p:cNvSpPr/>
          <p:nvPr/>
        </p:nvSpPr>
        <p:spPr bwMode="auto">
          <a:xfrm>
            <a:off x="5989045" y="4984543"/>
            <a:ext cx="811809" cy="620033"/>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1"/>
          <p:cNvSpPr txBox="1"/>
          <p:nvPr/>
        </p:nvSpPr>
        <p:spPr bwMode="auto">
          <a:xfrm>
            <a:off x="11234056" y="6356350"/>
            <a:ext cx="729343" cy="365125"/>
          </a:xfrm>
          <a:prstGeom prst="rect">
            <a:avLst/>
          </a:prstGeom>
          <a:noFill/>
          <a:ln>
            <a:noFill/>
          </a:ln>
        </p:spPr>
        <p:txBody>
          <a:bodyPr vert="horz" wrap="square" lIns="91440" tIns="45720" rIns="91440" bIns="45720" numCol="1" anchor="ctr" anchorCtr="0" compatLnSpc="1"/>
          <a:lstStyle>
            <a:defPPr>
              <a:defRPr lang="zh-CN"/>
            </a:defPPr>
            <a:lvl1pPr algn="ctr" rtl="0" eaLnBrk="1" fontAlgn="base" hangingPunct="1">
              <a:spcBef>
                <a:spcPct val="0"/>
              </a:spcBef>
              <a:spcAft>
                <a:spcPct val="0"/>
              </a:spcAft>
              <a:buFont typeface="Arial" panose="020B0604020202020204" pitchFamily="34" charset="0"/>
              <a:defRPr sz="2400" kern="1200">
                <a:solidFill>
                  <a:srgbClr val="9A0000"/>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ABB8F404-4D68-4CF1-A1D1-4545FFCFAAD6}" type="slidenum">
              <a:rPr lang="zh-CN" altLang="en-US" smtClean="0"/>
            </a:fld>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55839" y="2864469"/>
            <a:ext cx="4822172" cy="3851138"/>
          </a:xfrm>
          <a:prstGeom prst="rect">
            <a:avLst/>
          </a:prstGeom>
        </p:spPr>
      </p:pic>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Au 4f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graphicFrame>
        <p:nvGraphicFramePr>
          <p:cNvPr id="8" name="表格 7"/>
          <p:cNvGraphicFramePr>
            <a:graphicFrameLocks noGrp="1"/>
          </p:cNvGraphicFramePr>
          <p:nvPr/>
        </p:nvGraphicFramePr>
        <p:xfrm>
          <a:off x="6261851" y="1131618"/>
          <a:ext cx="5701548" cy="1107175"/>
        </p:xfrm>
        <a:graphic>
          <a:graphicData uri="http://schemas.openxmlformats.org/drawingml/2006/table">
            <a:tbl>
              <a:tblPr firstRow="1" bandRow="1">
                <a:tableStyleId>{5C22544A-7EE6-4342-B048-85BDC9FD1C3A}</a:tableStyleId>
              </a:tblPr>
              <a:tblGrid>
                <a:gridCol w="2658779"/>
                <a:gridCol w="3042769"/>
              </a:tblGrid>
              <a:tr h="0">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Chemical state</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Binding</a:t>
                      </a:r>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energy N1s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Au(f</a:t>
                      </a:r>
                      <a:r>
                        <a:rPr lang="en-US" altLang="zh-CN" i="0" baseline="-25000" dirty="0">
                          <a:solidFill>
                            <a:srgbClr val="FF0000"/>
                          </a:solidFill>
                          <a:latin typeface="Times New Roman" panose="02020603050405020304" pitchFamily="18" charset="0"/>
                          <a:cs typeface="Times New Roman" panose="02020603050405020304" pitchFamily="18" charset="0"/>
                        </a:rPr>
                        <a:t>5/2</a:t>
                      </a:r>
                      <a:r>
                        <a:rPr lang="en-US" altLang="zh-CN" i="0" dirty="0">
                          <a:solidFill>
                            <a:srgbClr val="FF0000"/>
                          </a:solidFill>
                          <a:latin typeface="Times New Roman" panose="02020603050405020304" pitchFamily="18" charset="0"/>
                          <a:cs typeface="Times New Roman" panose="02020603050405020304" pitchFamily="18" charset="0"/>
                        </a:rPr>
                        <a:t>)</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84.0+3.7</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baseline="0" dirty="0">
                          <a:solidFill>
                            <a:srgbClr val="FF0000"/>
                          </a:solidFill>
                          <a:effectLst/>
                          <a:latin typeface="+mn-lt"/>
                          <a:ea typeface="+mn-ea"/>
                          <a:cs typeface="+mn-cs"/>
                        </a:rPr>
                        <a:t>Au(</a:t>
                      </a:r>
                      <a:r>
                        <a:rPr lang="en-US" altLang="zh-CN" i="0" dirty="0">
                          <a:solidFill>
                            <a:srgbClr val="FF0000"/>
                          </a:solidFill>
                          <a:latin typeface="Times New Roman" panose="02020603050405020304" pitchFamily="18" charset="0"/>
                          <a:cs typeface="Times New Roman" panose="02020603050405020304" pitchFamily="18" charset="0"/>
                        </a:rPr>
                        <a:t>f</a:t>
                      </a:r>
                      <a:r>
                        <a:rPr lang="en-US" altLang="zh-CN" i="0" baseline="-25000" dirty="0">
                          <a:solidFill>
                            <a:srgbClr val="FF0000"/>
                          </a:solidFill>
                          <a:latin typeface="Times New Roman" panose="02020603050405020304" pitchFamily="18" charset="0"/>
                          <a:cs typeface="Times New Roman" panose="02020603050405020304" pitchFamily="18" charset="0"/>
                        </a:rPr>
                        <a:t>7/2</a:t>
                      </a:r>
                      <a:r>
                        <a:rPr lang="en-US" altLang="zh-CN" sz="1800" b="0" i="0" kern="1200" baseline="0" dirty="0">
                          <a:solidFill>
                            <a:srgbClr val="FF0000"/>
                          </a:solidFill>
                          <a:effectLst/>
                          <a:latin typeface="+mn-lt"/>
                          <a:ea typeface="+mn-ea"/>
                          <a:cs typeface="+mn-cs"/>
                        </a:rPr>
                        <a:t>)</a:t>
                      </a:r>
                      <a:endParaRPr lang="en-US" altLang="zh-CN" i="0" baseline="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FF0000"/>
                          </a:solidFill>
                        </a:rPr>
                        <a:t>84.0</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2" name="矩形 21"/>
          <p:cNvSpPr/>
          <p:nvPr/>
        </p:nvSpPr>
        <p:spPr>
          <a:xfrm>
            <a:off x="7884283" y="518038"/>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Au 4f </a:t>
            </a:r>
            <a:r>
              <a:rPr lang="zh-CN" altLang="en-US" sz="2400" b="1" dirty="0">
                <a:latin typeface="Times New Roman" panose="02020603050405020304" pitchFamily="18" charset="0"/>
                <a:cs typeface="Times New Roman" panose="02020603050405020304" pitchFamily="18" charset="0"/>
              </a:rPr>
              <a:t>结合能</a:t>
            </a:r>
            <a:endParaRPr lang="en-US" altLang="zh-C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6" name="矩形 25"/>
              <p:cNvSpPr/>
              <p:nvPr/>
            </p:nvSpPr>
            <p:spPr>
              <a:xfrm>
                <a:off x="455839" y="1374343"/>
                <a:ext cx="6677479" cy="1323439"/>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初步观察能谱的峰值，可以发现大致有两个峰</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BE(1)</a:t>
                </a:r>
                <a14:m>
                  <m:oMath xmlns:m="http://schemas.openxmlformats.org/officeDocument/2006/math">
                    <m:r>
                      <m:rPr>
                        <m:nor/>
                      </m:rPr>
                      <a:rPr lang="en-US" altLang="zh-CN" sz="2000" b="0" i="0" smtClean="0">
                        <a:solidFill>
                          <a:srgbClr val="FF0000"/>
                        </a:solidFill>
                        <a:latin typeface="Cambria Math" panose="02040503050406030204" pitchFamily="18" charset="0"/>
                        <a:cs typeface="Times New Roman" panose="02020603050405020304" pitchFamily="18" charset="0"/>
                      </a:rPr>
                      <m:t>≈</m:t>
                    </m:r>
                    <m:r>
                      <m:rPr>
                        <m:nor/>
                      </m:rPr>
                      <a:rPr lang="en-US" altLang="zh-CN" sz="2000" b="0" i="0" smtClean="0">
                        <a:solidFill>
                          <a:srgbClr val="FF0000"/>
                        </a:solidFill>
                        <a:latin typeface="Cambria Math" panose="02040503050406030204" pitchFamily="18" charset="0"/>
                        <a:cs typeface="Times New Roman" panose="02020603050405020304" pitchFamily="18" charset="0"/>
                      </a:rPr>
                      <m:t>84</m:t>
                    </m:r>
                  </m:oMath>
                </a14:m>
                <a:r>
                  <a:rPr lang="en-US" altLang="zh-CN" sz="2000" dirty="0">
                    <a:solidFill>
                      <a:srgbClr val="FF0000"/>
                    </a:solidFill>
                    <a:latin typeface="Times New Roman" panose="02020603050405020304" pitchFamily="18" charset="0"/>
                    <a:cs typeface="Times New Roman" panose="02020603050405020304" pitchFamily="18" charset="0"/>
                  </a:rPr>
                  <a:t>.6eV</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BE(2)</a:t>
                </a:r>
                <a14:m>
                  <m:oMath xmlns:m="http://schemas.openxmlformats.org/officeDocument/2006/math">
                    <m:r>
                      <m:rPr>
                        <m:nor/>
                      </m:rPr>
                      <a:rPr lang="en-US" altLang="zh-CN" sz="2000" b="0" i="0" smtClean="0">
                        <a:solidFill>
                          <a:srgbClr val="FF0000"/>
                        </a:solidFill>
                        <a:latin typeface="Cambria Math" panose="02040503050406030204" pitchFamily="18" charset="0"/>
                        <a:cs typeface="Times New Roman" panose="02020603050405020304" pitchFamily="18" charset="0"/>
                      </a:rPr>
                      <m:t>≈</m:t>
                    </m:r>
                    <m:r>
                      <m:rPr>
                        <m:nor/>
                      </m:rPr>
                      <a:rPr lang="en-US" altLang="zh-CN" sz="2000" b="0" i="0" smtClean="0">
                        <a:solidFill>
                          <a:srgbClr val="FF0000"/>
                        </a:solidFill>
                        <a:latin typeface="Cambria Math" panose="02040503050406030204" pitchFamily="18" charset="0"/>
                        <a:cs typeface="Times New Roman" panose="02020603050405020304" pitchFamily="18" charset="0"/>
                      </a:rPr>
                      <m:t>88</m:t>
                    </m:r>
                    <m:r>
                      <m:rPr>
                        <m:nor/>
                      </m:rPr>
                      <a:rPr lang="en-US" altLang="zh-CN" sz="2000" b="0" i="0" smtClean="0">
                        <a:solidFill>
                          <a:srgbClr val="FF0000"/>
                        </a:solidFill>
                        <a:latin typeface="Cambria Math" panose="02040503050406030204" pitchFamily="18" charset="0"/>
                        <a:cs typeface="Times New Roman" panose="02020603050405020304" pitchFamily="18" charset="0"/>
                      </a:rPr>
                      <m:t>.</m:t>
                    </m:r>
                    <m:r>
                      <m:rPr>
                        <m:nor/>
                      </m:rPr>
                      <a:rPr lang="en-US" altLang="zh-CN" sz="2000" b="0" i="0" smtClean="0">
                        <a:solidFill>
                          <a:srgbClr val="FF0000"/>
                        </a:solidFill>
                        <a:latin typeface="Cambria Math" panose="02040503050406030204" pitchFamily="18" charset="0"/>
                        <a:cs typeface="Times New Roman" panose="02020603050405020304" pitchFamily="18" charset="0"/>
                      </a:rPr>
                      <m:t>3</m:t>
                    </m:r>
                  </m:oMath>
                </a14:m>
                <a:r>
                  <a:rPr lang="en-US" altLang="zh-CN" sz="2000" dirty="0">
                    <a:solidFill>
                      <a:srgbClr val="FF0000"/>
                    </a:solidFill>
                    <a:latin typeface="Times New Roman" panose="02020603050405020304" pitchFamily="18" charset="0"/>
                    <a:cs typeface="Times New Roman" panose="02020603050405020304" pitchFamily="18" charset="0"/>
                  </a:rPr>
                  <a:t>eV</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26" name="矩形 25"/>
              <p:cNvSpPr>
                <a:spLocks noRot="1" noChangeAspect="1" noMove="1" noResize="1" noEditPoints="1" noAdjustHandles="1" noChangeArrowheads="1" noChangeShapeType="1" noTextEdit="1"/>
              </p:cNvSpPr>
              <p:nvPr/>
            </p:nvSpPr>
            <p:spPr>
              <a:xfrm>
                <a:off x="455839" y="1374343"/>
                <a:ext cx="6677479" cy="1323439"/>
              </a:xfrm>
              <a:prstGeom prst="rect">
                <a:avLst/>
              </a:prstGeom>
              <a:blipFill rotWithShape="1">
                <a:blip r:embed="rId2"/>
                <a:stretch>
                  <a:fillRect l="-8" t="-15" r="5"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4681088" y="2864469"/>
                <a:ext cx="7333441" cy="4721860"/>
              </a:xfrm>
              <a:prstGeom prst="rect">
                <a:avLst/>
              </a:prstGeom>
            </p:spPr>
            <p:txBody>
              <a:bodyPr wrap="square">
                <a:spAutoFit/>
              </a:bodyPr>
              <a:lstStyle/>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考虑</a:t>
                </a:r>
                <a:r>
                  <a:rPr lang="zh-CN" altLang="en-US" sz="2000" b="1" dirty="0">
                    <a:latin typeface="Times New Roman" panose="02020603050405020304" pitchFamily="18" charset="0"/>
                    <a:cs typeface="Times New Roman" panose="02020603050405020304" pitchFamily="18" charset="0"/>
                  </a:rPr>
                  <a:t>自旋轨道耦合</a:t>
                </a:r>
                <a:r>
                  <a:rPr lang="en-US" altLang="zh-CN" sz="2000" b="1" dirty="0">
                    <a:latin typeface="Times New Roman" panose="02020603050405020304" pitchFamily="18" charset="0"/>
                    <a:cs typeface="Times New Roman" panose="02020603050405020304" pitchFamily="18" charset="0"/>
                  </a:rPr>
                  <a:t>(spin-orbit coupling)</a:t>
                </a:r>
                <a:r>
                  <a:rPr lang="zh-CN" altLang="en-US" sz="2000" b="1" dirty="0">
                    <a:latin typeface="Times New Roman" panose="02020603050405020304" pitchFamily="18" charset="0"/>
                    <a:cs typeface="Times New Roman" panose="02020603050405020304" pitchFamily="18" charset="0"/>
                  </a:rPr>
                  <a:t>效应</a:t>
                </a:r>
                <a:r>
                  <a:rPr lang="zh-CN" altLang="en-US" sz="2000" dirty="0">
                    <a:latin typeface="Times New Roman" panose="02020603050405020304" pitchFamily="18" charset="0"/>
                    <a:cs typeface="Times New Roman" panose="02020603050405020304" pitchFamily="18" charset="0"/>
                  </a:rPr>
                  <a:t>后，除</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轨道外的简并轨道都会发生能级劈裂，分裂为总角动量量子数</a:t>
                </a:r>
                <a:r>
                  <a:rPr lang="en-US" altLang="zh-CN" sz="2000"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依次差</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的两个能级。能量从低到高为（括号内为简并度）：</a:t>
                </a:r>
                <a:r>
                  <a:rPr lang="en-US" altLang="zh-CN" sz="2000" dirty="0">
                    <a:latin typeface="Times New Roman" panose="02020603050405020304" pitchFamily="18" charset="0"/>
                    <a:cs typeface="Times New Roman" panose="02020603050405020304" pitchFamily="18" charset="0"/>
                  </a:rPr>
                  <a:t>	s(2)—p</a:t>
                </a:r>
                <a:r>
                  <a:rPr lang="en-US" altLang="zh-CN" sz="2000" baseline="-25000" dirty="0">
                    <a:latin typeface="Times New Roman" panose="02020603050405020304" pitchFamily="18" charset="0"/>
                    <a:cs typeface="Times New Roman" panose="02020603050405020304" pitchFamily="18" charset="0"/>
                  </a:rPr>
                  <a:t>1/2</a:t>
                </a:r>
                <a:r>
                  <a:rPr lang="en-US" altLang="zh-CN" sz="2000" dirty="0">
                    <a:latin typeface="Times New Roman" panose="02020603050405020304" pitchFamily="18" charset="0"/>
                    <a:cs typeface="Times New Roman" panose="02020603050405020304" pitchFamily="18" charset="0"/>
                  </a:rPr>
                  <a:t>(2)—p</a:t>
                </a:r>
                <a:r>
                  <a:rPr lang="en-US" altLang="zh-CN" sz="2000" baseline="-25000" dirty="0">
                    <a:latin typeface="Times New Roman" panose="02020603050405020304" pitchFamily="18" charset="0"/>
                    <a:cs typeface="Times New Roman" panose="02020603050405020304" pitchFamily="18" charset="0"/>
                  </a:rPr>
                  <a:t>3/2</a:t>
                </a:r>
                <a:r>
                  <a:rPr lang="en-US" altLang="zh-CN" sz="2000" dirty="0">
                    <a:latin typeface="Times New Roman" panose="02020603050405020304" pitchFamily="18" charset="0"/>
                    <a:cs typeface="Times New Roman" panose="02020603050405020304" pitchFamily="18" charset="0"/>
                  </a:rPr>
                  <a:t>(4)—d</a:t>
                </a:r>
                <a:r>
                  <a:rPr lang="en-US" altLang="zh-CN" sz="2000" baseline="-25000" dirty="0">
                    <a:latin typeface="Times New Roman" panose="02020603050405020304" pitchFamily="18" charset="0"/>
                    <a:cs typeface="Times New Roman" panose="02020603050405020304" pitchFamily="18" charset="0"/>
                  </a:rPr>
                  <a:t>3/2</a:t>
                </a:r>
                <a:r>
                  <a:rPr lang="en-US" altLang="zh-CN" sz="2000" dirty="0">
                    <a:latin typeface="Times New Roman" panose="02020603050405020304" pitchFamily="18" charset="0"/>
                    <a:cs typeface="Times New Roman" panose="02020603050405020304" pitchFamily="18" charset="0"/>
                  </a:rPr>
                  <a:t>(4)—d</a:t>
                </a:r>
                <a:r>
                  <a:rPr lang="en-US" altLang="zh-CN" sz="2000" baseline="-25000" dirty="0">
                    <a:latin typeface="Times New Roman" panose="02020603050405020304" pitchFamily="18" charset="0"/>
                    <a:cs typeface="Times New Roman" panose="02020603050405020304" pitchFamily="18" charset="0"/>
                  </a:rPr>
                  <a:t>5/2</a:t>
                </a:r>
                <a:r>
                  <a:rPr lang="en-US" altLang="zh-CN" sz="2000" dirty="0">
                    <a:latin typeface="Times New Roman" panose="02020603050405020304" pitchFamily="18" charset="0"/>
                    <a:cs typeface="Times New Roman" panose="02020603050405020304" pitchFamily="18" charset="0"/>
                  </a:rPr>
                  <a:t>(6)—f</a:t>
                </a:r>
                <a:r>
                  <a:rPr lang="en-US" altLang="zh-CN" sz="2000" baseline="-25000" dirty="0">
                    <a:latin typeface="Times New Roman" panose="02020603050405020304" pitchFamily="18" charset="0"/>
                    <a:cs typeface="Times New Roman" panose="02020603050405020304" pitchFamily="18" charset="0"/>
                  </a:rPr>
                  <a:t>5/2</a:t>
                </a:r>
                <a:r>
                  <a:rPr lang="en-US" altLang="zh-CN" sz="2000" dirty="0">
                    <a:latin typeface="Times New Roman" panose="02020603050405020304" pitchFamily="18" charset="0"/>
                    <a:cs typeface="Times New Roman" panose="02020603050405020304" pitchFamily="18" charset="0"/>
                  </a:rPr>
                  <a:t>(6)—f</a:t>
                </a:r>
                <a:r>
                  <a:rPr lang="en-US" altLang="zh-CN" sz="2000" baseline="-25000" dirty="0">
                    <a:latin typeface="Times New Roman" panose="02020603050405020304" pitchFamily="18" charset="0"/>
                    <a:cs typeface="Times New Roman" panose="02020603050405020304" pitchFamily="18" charset="0"/>
                  </a:rPr>
                  <a:t>7/2</a:t>
                </a:r>
                <a:r>
                  <a:rPr lang="en-US" altLang="zh-CN" sz="2000" dirty="0">
                    <a:latin typeface="Times New Roman" panose="02020603050405020304" pitchFamily="18" charset="0"/>
                    <a:cs typeface="Times New Roman" panose="02020603050405020304" pitchFamily="18" charset="0"/>
                  </a:rPr>
                  <a:t>(8)</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Au [Xe] </a:t>
                </a:r>
                <a14:m>
                  <m:oMath xmlns:m="http://schemas.openxmlformats.org/officeDocument/2006/math">
                    <m:r>
                      <a:rPr lang="en-US" altLang="zh-CN" sz="2000" i="0" dirty="0" smtClean="0">
                        <a:latin typeface="Cambria Math" panose="02040503050406030204" pitchFamily="18" charset="0"/>
                        <a:cs typeface="Times New Roman" panose="02020603050405020304" pitchFamily="18" charset="0"/>
                      </a:rPr>
                      <m:t>4</m:t>
                    </m:r>
                    <m:sSup>
                      <m:sSupPr>
                        <m:ctrlPr>
                          <a:rPr lang="en-US" altLang="zh-CN" sz="2000" b="0" i="1" dirty="0" smtClean="0">
                            <a:latin typeface="Cambria Math" panose="02040503050406030204" pitchFamily="18" charset="0"/>
                            <a:cs typeface="Times New Roman" panose="02020603050405020304" pitchFamily="18" charset="0"/>
                          </a:rPr>
                        </m:ctrlPr>
                      </m:sSupPr>
                      <m:e>
                        <m:r>
                          <m:rPr>
                            <m:sty m:val="p"/>
                          </m:rPr>
                          <a:rPr lang="en-US" altLang="zh-CN" sz="2000" i="0" dirty="0" smtClean="0">
                            <a:latin typeface="Cambria Math" panose="02040503050406030204" pitchFamily="18" charset="0"/>
                            <a:cs typeface="Times New Roman" panose="02020603050405020304" pitchFamily="18" charset="0"/>
                          </a:rPr>
                          <m:t>f</m:t>
                        </m:r>
                      </m:e>
                      <m:sup>
                        <m:r>
                          <a:rPr lang="en-US" altLang="zh-CN" sz="2000" b="0" i="0" dirty="0" smtClean="0">
                            <a:latin typeface="Cambria Math" panose="02040503050406030204" pitchFamily="18" charset="0"/>
                            <a:cs typeface="Times New Roman" panose="02020603050405020304" pitchFamily="18" charset="0"/>
                          </a:rPr>
                          <m:t>14</m:t>
                        </m:r>
                      </m:sup>
                    </m:sSup>
                    <m:r>
                      <a:rPr lang="en-US" altLang="zh-CN" sz="2000" i="0" dirty="0" smtClean="0">
                        <a:latin typeface="Cambria Math" panose="02040503050406030204" pitchFamily="18" charset="0"/>
                        <a:cs typeface="Times New Roman" panose="02020603050405020304" pitchFamily="18" charset="0"/>
                      </a:rPr>
                      <m:t>5</m:t>
                    </m:r>
                    <m:sSup>
                      <m:sSupPr>
                        <m:ctrlPr>
                          <a:rPr lang="en-US" altLang="zh-CN" sz="2000" b="0" i="1" dirty="0" smtClean="0">
                            <a:latin typeface="Cambria Math" panose="02040503050406030204" pitchFamily="18" charset="0"/>
                            <a:cs typeface="Times New Roman" panose="02020603050405020304" pitchFamily="18" charset="0"/>
                          </a:rPr>
                        </m:ctrlPr>
                      </m:sSupPr>
                      <m:e>
                        <m:r>
                          <m:rPr>
                            <m:sty m:val="p"/>
                          </m:rPr>
                          <a:rPr lang="en-US" altLang="zh-CN" sz="2000" i="0" dirty="0" smtClean="0">
                            <a:latin typeface="Cambria Math" panose="02040503050406030204" pitchFamily="18" charset="0"/>
                            <a:cs typeface="Times New Roman" panose="02020603050405020304" pitchFamily="18" charset="0"/>
                          </a:rPr>
                          <m:t>d</m:t>
                        </m:r>
                      </m:e>
                      <m:sup>
                        <m:r>
                          <a:rPr lang="en-US" altLang="zh-CN" sz="2000" b="0" i="0" dirty="0" smtClean="0">
                            <a:latin typeface="Cambria Math" panose="02040503050406030204" pitchFamily="18" charset="0"/>
                            <a:cs typeface="Times New Roman" panose="02020603050405020304" pitchFamily="18" charset="0"/>
                          </a:rPr>
                          <m:t>10</m:t>
                        </m:r>
                      </m:sup>
                    </m:sSup>
                    <m:r>
                      <a:rPr lang="en-US" altLang="zh-CN" sz="2000" i="0" dirty="0" smtClean="0">
                        <a:latin typeface="Cambria Math" panose="02040503050406030204" pitchFamily="18" charset="0"/>
                        <a:cs typeface="Times New Roman" panose="02020603050405020304" pitchFamily="18" charset="0"/>
                      </a:rPr>
                      <m:t>6</m:t>
                    </m:r>
                    <m:sSup>
                      <m:sSupPr>
                        <m:ctrlPr>
                          <a:rPr lang="en-US" altLang="zh-CN" sz="2000" b="0" i="1" dirty="0" smtClean="0">
                            <a:latin typeface="Cambria Math" panose="02040503050406030204" pitchFamily="18" charset="0"/>
                            <a:cs typeface="Times New Roman" panose="02020603050405020304" pitchFamily="18" charset="0"/>
                          </a:rPr>
                        </m:ctrlPr>
                      </m:sSupPr>
                      <m:e>
                        <m:r>
                          <m:rPr>
                            <m:sty m:val="p"/>
                          </m:rPr>
                          <a:rPr lang="en-US" altLang="zh-CN" sz="2000" i="0" dirty="0" smtClean="0">
                            <a:latin typeface="Cambria Math" panose="02040503050406030204" pitchFamily="18" charset="0"/>
                            <a:cs typeface="Times New Roman" panose="02020603050405020304" pitchFamily="18" charset="0"/>
                          </a:rPr>
                          <m:t>s</m:t>
                        </m:r>
                      </m:e>
                      <m:sup>
                        <m:r>
                          <a:rPr lang="en-US" altLang="zh-CN" sz="2000" b="0" i="0" dirty="0" smtClean="0">
                            <a:latin typeface="Cambria Math" panose="02040503050406030204" pitchFamily="18" charset="0"/>
                            <a:cs typeface="Times New Roman" panose="02020603050405020304" pitchFamily="18" charset="0"/>
                          </a:rPr>
                          <m:t>1</m:t>
                        </m:r>
                      </m:sup>
                    </m:sSup>
                  </m:oMath>
                </a14:m>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对于</a:t>
                </a:r>
                <a:r>
                  <a:rPr lang="en-US" altLang="zh-CN" sz="2000" dirty="0">
                    <a:latin typeface="Times New Roman" panose="02020603050405020304" pitchFamily="18" charset="0"/>
                    <a:cs typeface="Times New Roman" panose="02020603050405020304" pitchFamily="18" charset="0"/>
                  </a:rPr>
                  <a:t>Au 4f</a:t>
                </a:r>
                <a:r>
                  <a:rPr lang="zh-CN" altLang="en-US" sz="2000" dirty="0">
                    <a:latin typeface="Times New Roman" panose="02020603050405020304" pitchFamily="18" charset="0"/>
                    <a:cs typeface="Times New Roman" panose="02020603050405020304" pitchFamily="18" charset="0"/>
                  </a:rPr>
                  <a:t>能级，有显著能量分裂的自旋轨道</a:t>
                </a:r>
                <a:r>
                  <a:rPr lang="en-US" altLang="zh-CN" sz="2000" dirty="0">
                    <a:latin typeface="Times New Roman" panose="02020603050405020304" pitchFamily="18" charset="0"/>
                    <a:cs typeface="Times New Roman" panose="02020603050405020304" pitchFamily="18" charset="0"/>
                  </a:rPr>
                  <a:t>f</a:t>
                </a:r>
                <a:r>
                  <a:rPr lang="en-US" altLang="zh-CN" sz="2000" baseline="-25000" dirty="0">
                    <a:latin typeface="Times New Roman" panose="02020603050405020304" pitchFamily="18" charset="0"/>
                    <a:cs typeface="Times New Roman" panose="02020603050405020304" pitchFamily="18" charset="0"/>
                  </a:rPr>
                  <a:t>5/2</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f</a:t>
                </a:r>
                <a:r>
                  <a:rPr lang="en-US" altLang="zh-CN" sz="2000" baseline="-25000" dirty="0">
                    <a:latin typeface="Times New Roman" panose="02020603050405020304" pitchFamily="18" charset="0"/>
                    <a:cs typeface="Times New Roman" panose="02020603050405020304" pitchFamily="18" charset="0"/>
                  </a:rPr>
                  <a:t>7/2</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能量差为</a:t>
                </a:r>
                <a:r>
                  <a:rPr lang="en-US" altLang="zh-CN" sz="2000" dirty="0">
                    <a:latin typeface="Times New Roman" panose="02020603050405020304" pitchFamily="18" charset="0"/>
                    <a:cs typeface="Times New Roman" panose="02020603050405020304" pitchFamily="18" charset="0"/>
                  </a:rPr>
                  <a:t>3.7eV</a:t>
                </a:r>
                <a:endParaRPr lang="en-US" altLang="zh-CN"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27" name="矩形 26"/>
              <p:cNvSpPr>
                <a:spLocks noRot="1" noChangeAspect="1" noMove="1" noResize="1" noEditPoints="1" noAdjustHandles="1" noChangeArrowheads="1" noChangeShapeType="1" noTextEdit="1"/>
              </p:cNvSpPr>
              <p:nvPr/>
            </p:nvSpPr>
            <p:spPr>
              <a:xfrm>
                <a:off x="4681088" y="2864469"/>
                <a:ext cx="7333441" cy="4721860"/>
              </a:xfrm>
              <a:prstGeom prst="rect">
                <a:avLst/>
              </a:prstGeom>
              <a:blipFill rotWithShape="1">
                <a:blip r:embed="rId3"/>
                <a:stretch>
                  <a:fillRect l="-7" t="-13" r="4" b="13"/>
                </a:stretch>
              </a:blipFill>
            </p:spPr>
            <p:txBody>
              <a:bodyPr/>
              <a:lstStyle/>
              <a:p>
                <a:r>
                  <a:rPr lang="zh-CN" altLang="en-US">
                    <a:noFill/>
                  </a:rPr>
                  <a:t> </a:t>
                </a:r>
              </a:p>
            </p:txBody>
          </p:sp>
        </mc:Fallback>
      </mc:AlternateContent>
      <p:sp>
        <p:nvSpPr>
          <p:cNvPr id="19" name="矩形 18"/>
          <p:cNvSpPr/>
          <p:nvPr/>
        </p:nvSpPr>
        <p:spPr>
          <a:xfrm>
            <a:off x="2476729" y="3088505"/>
            <a:ext cx="58590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1</a:t>
            </a:r>
            <a:endParaRPr lang="en-US" altLang="zh-CN" sz="2400" b="1" dirty="0">
              <a:latin typeface="Times New Roman" panose="02020603050405020304" pitchFamily="18" charset="0"/>
              <a:cs typeface="Times New Roman" panose="02020603050405020304" pitchFamily="18" charset="0"/>
            </a:endParaRPr>
          </a:p>
        </p:txBody>
      </p:sp>
      <p:sp>
        <p:nvSpPr>
          <p:cNvPr id="20" name="矩形 19"/>
          <p:cNvSpPr/>
          <p:nvPr/>
        </p:nvSpPr>
        <p:spPr>
          <a:xfrm>
            <a:off x="3233209" y="3549175"/>
            <a:ext cx="58590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2</a:t>
            </a:r>
            <a:endParaRPr lang="en-US" altLang="zh-C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Au 4f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a:xfrm>
            <a:off x="10759494" y="6340156"/>
            <a:ext cx="729343" cy="365125"/>
          </a:xfrm>
        </p:spPr>
        <p:txBody>
          <a:bodyPr/>
          <a:lstStyle/>
          <a:p>
            <a:fld id="{ABB8F404-4D68-4CF1-A1D1-4545FFCFAAD6}" type="slidenum">
              <a:rPr lang="zh-CN" altLang="en-US" smtClean="0"/>
            </a:fld>
            <a:endParaRPr lang="zh-CN" altLang="en-US" dirty="0"/>
          </a:p>
        </p:txBody>
      </p:sp>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nvGraphicFramePr>
            <p:xfrm>
              <a:off x="354822" y="855663"/>
              <a:ext cx="11482356" cy="1645920"/>
            </p:xfrm>
            <a:graphic>
              <a:graphicData uri="http://schemas.openxmlformats.org/drawingml/2006/table">
                <a:tbl>
                  <a:tblPr firstRow="1" bandRow="1">
                    <a:tableStyleId>{5C22544A-7EE6-4342-B048-85BDC9FD1C3A}</a:tableStyleId>
                  </a:tblPr>
                  <a:tblGrid>
                    <a:gridCol w="2951835"/>
                    <a:gridCol w="2281343"/>
                    <a:gridCol w="963271"/>
                    <a:gridCol w="1251609"/>
                    <a:gridCol w="762000"/>
                    <a:gridCol w="1508337"/>
                    <a:gridCol w="1763961"/>
                  </a:tblGrid>
                  <a:tr h="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𝒚</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dirty="0">
                              <a:solidFill>
                                <a:schemeClr val="tx1"/>
                              </a:solidFill>
                              <a:cs typeface="Times New Roman" panose="02020603050405020304" pitchFamily="18" charset="0"/>
                            </a:rPr>
                            <a:t>中心轴</a:t>
                          </a:r>
                          <a14:m>
                            <m:oMath xmlns:m="http://schemas.openxmlformats.org/officeDocument/2006/math">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CN" i="1" smtClean="0">
                                      <a:solidFill>
                                        <a:schemeClr val="tx1"/>
                                      </a:solidFill>
                                      <a:latin typeface="Cambria Math" panose="02040503050406030204" pitchFamily="18" charset="0"/>
                                      <a:cs typeface="Times New Roman" panose="02020603050405020304" pitchFamily="18" charset="0"/>
                                    </a:rPr>
                                    <m:t>x</m:t>
                                  </m:r>
                                </m:e>
                                <m:sub>
                                  <m:r>
                                    <m:rPr>
                                      <m:sty m:val="p"/>
                                    </m:rPr>
                                    <a:rPr lang="en-US" altLang="zh-CN" i="1" smtClean="0">
                                      <a:solidFill>
                                        <a:schemeClr val="tx1"/>
                                      </a:solidFill>
                                      <a:latin typeface="Cambria Math" panose="02040503050406030204" pitchFamily="18" charset="0"/>
                                      <a:cs typeface="Times New Roman" panose="02020603050405020304" pitchFamily="18" charset="0"/>
                                    </a:rPr>
                                    <m:t>c</m:t>
                                  </m:r>
                                </m:sub>
                              </m:sSub>
                            </m:oMath>
                          </a14:m>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(eV)</a:t>
                          </a:r>
                          <a:r>
                            <a:rPr lang="zh-CN" altLang="en-US" i="0" dirty="0">
                              <a:solidFill>
                                <a:schemeClr val="tx1"/>
                              </a:solidFill>
                              <a:latin typeface="Times New Roman" panose="02020603050405020304" pitchFamily="18" charset="0"/>
                              <a:cs typeface="Times New Roman" panose="02020603050405020304" pitchFamily="18" charset="0"/>
                            </a:rPr>
                            <a:t> </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Au(f</a:t>
                          </a:r>
                          <a:r>
                            <a:rPr lang="en-US" altLang="zh-CN" i="0" baseline="-25000" dirty="0">
                              <a:solidFill>
                                <a:srgbClr val="FF0000"/>
                              </a:solidFill>
                              <a:latin typeface="Times New Roman" panose="02020603050405020304" pitchFamily="18" charset="0"/>
                              <a:cs typeface="Times New Roman" panose="02020603050405020304" pitchFamily="18" charset="0"/>
                            </a:rPr>
                            <a:t>5/2</a:t>
                          </a:r>
                          <a:r>
                            <a:rPr lang="en-US" altLang="zh-CN" i="0" dirty="0">
                              <a:solidFill>
                                <a:srgbClr val="FF0000"/>
                              </a:solidFill>
                              <a:latin typeface="Times New Roman" panose="02020603050405020304" pitchFamily="18" charset="0"/>
                              <a:cs typeface="Times New Roman" panose="02020603050405020304" pitchFamily="18" charset="0"/>
                            </a:rPr>
                            <a:t>)</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84.0+3.7</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7927.11</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281077.00</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0.713</a:t>
                          </a:r>
                          <a:endParaRPr lang="zh-CN" altLang="en-US" dirty="0">
                            <a:solidFill>
                              <a:schemeClr val="tx1"/>
                            </a:solidFill>
                          </a:endParaRPr>
                        </a:p>
                        <a:p>
                          <a:pPr algn="ct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88.24</a:t>
                          </a:r>
                          <a:r>
                            <a:rPr lang="en-US" altLang="zh-CN" i="0" dirty="0">
                              <a:solidFill>
                                <a:schemeClr val="tx1"/>
                              </a:solidFill>
                              <a:latin typeface="Times New Roman" panose="02020603050405020304" pitchFamily="18" charset="0"/>
                              <a:cs typeface="Times New Roman" panose="02020603050405020304" pitchFamily="18" charset="0"/>
                            </a:rPr>
                            <a:t> (+0.54)</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385715.3165</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baseline="0" dirty="0">
                              <a:solidFill>
                                <a:srgbClr val="FF0000"/>
                              </a:solidFill>
                              <a:effectLst/>
                              <a:latin typeface="Times New Roman" panose="02020603050405020304" pitchFamily="18" charset="0"/>
                              <a:ea typeface="+mn-ea"/>
                              <a:cs typeface="Times New Roman" panose="02020603050405020304" pitchFamily="18" charset="0"/>
                            </a:rPr>
                            <a:t>Au(</a:t>
                          </a:r>
                          <a:r>
                            <a:rPr lang="en-US" altLang="zh-CN" i="0" dirty="0">
                              <a:solidFill>
                                <a:srgbClr val="FF0000"/>
                              </a:solidFill>
                              <a:latin typeface="Times New Roman" panose="02020603050405020304" pitchFamily="18" charset="0"/>
                              <a:cs typeface="Times New Roman" panose="02020603050405020304" pitchFamily="18" charset="0"/>
                            </a:rPr>
                            <a:t>f</a:t>
                          </a:r>
                          <a:r>
                            <a:rPr lang="en-US" altLang="zh-CN" i="0" baseline="-25000" dirty="0">
                              <a:solidFill>
                                <a:srgbClr val="FF0000"/>
                              </a:solidFill>
                              <a:latin typeface="Times New Roman" panose="02020603050405020304" pitchFamily="18" charset="0"/>
                              <a:cs typeface="Times New Roman" panose="02020603050405020304" pitchFamily="18" charset="0"/>
                            </a:rPr>
                            <a:t>7/2</a:t>
                          </a:r>
                          <a:r>
                            <a:rPr lang="en-US" altLang="zh-CN" sz="1800" b="0" i="0" kern="1200" baseline="0" dirty="0">
                              <a:solidFill>
                                <a:srgbClr val="FF0000"/>
                              </a:solidFill>
                              <a:effectLst/>
                              <a:latin typeface="Times New Roman" panose="02020603050405020304" pitchFamily="18" charset="0"/>
                              <a:ea typeface="+mn-ea"/>
                              <a:cs typeface="Times New Roman" panose="02020603050405020304" pitchFamily="18" charset="0"/>
                            </a:rPr>
                            <a:t>)</a:t>
                          </a:r>
                          <a:endParaRPr lang="en-US" altLang="zh-CN" i="0" baseline="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FF0000"/>
                              </a:solidFill>
                            </a:rPr>
                            <a:t>84.0</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7927.11</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363413.62</a:t>
                          </a:r>
                          <a:endParaRPr lang="zh-CN" altLang="en-US" i="0" dirty="0">
                            <a:solidFill>
                              <a:schemeClr val="tx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0.705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84.56</a:t>
                          </a:r>
                          <a:r>
                            <a:rPr lang="en-US" altLang="zh-CN" dirty="0">
                              <a:solidFill>
                                <a:schemeClr val="tx1"/>
                              </a:solidFill>
                            </a:rPr>
                            <a:t>(+0.56)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468050.6781</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27" name="表格 26"/>
              <p:cNvGraphicFramePr>
                <a:graphicFrameLocks noGrp="1"/>
              </p:cNvGraphicFramePr>
              <p:nvPr/>
            </p:nvGraphicFramePr>
            <p:xfrm>
              <a:off x="354822" y="855663"/>
              <a:ext cx="11482356" cy="1645920"/>
            </p:xfrm>
            <a:graphic>
              <a:graphicData uri="http://schemas.openxmlformats.org/drawingml/2006/table">
                <a:tbl>
                  <a:tblPr firstRow="1" bandRow="1">
                    <a:tableStyleId>{5C22544A-7EE6-4342-B048-85BDC9FD1C3A}</a:tableStyleId>
                  </a:tblPr>
                  <a:tblGrid>
                    <a:gridCol w="2951835"/>
                    <a:gridCol w="2281343"/>
                    <a:gridCol w="963271"/>
                    <a:gridCol w="1251609"/>
                    <a:gridCol w="762000"/>
                    <a:gridCol w="1508337"/>
                    <a:gridCol w="1763961"/>
                  </a:tblGrid>
                  <a:tr h="36576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i="0" dirty="0">
                              <a:solidFill>
                                <a:srgbClr val="FF0000"/>
                              </a:solidFill>
                              <a:latin typeface="Times New Roman" panose="02020603050405020304" pitchFamily="18" charset="0"/>
                              <a:cs typeface="Times New Roman" panose="02020603050405020304" pitchFamily="18" charset="0"/>
                            </a:rPr>
                            <a:t>Au(f</a:t>
                          </a:r>
                          <a:r>
                            <a:rPr lang="en-US" altLang="zh-CN" i="0" baseline="-25000" dirty="0">
                              <a:solidFill>
                                <a:srgbClr val="FF0000"/>
                              </a:solidFill>
                              <a:latin typeface="Times New Roman" panose="02020603050405020304" pitchFamily="18" charset="0"/>
                              <a:cs typeface="Times New Roman" panose="02020603050405020304" pitchFamily="18" charset="0"/>
                            </a:rPr>
                            <a:t>5/2</a:t>
                          </a:r>
                          <a:r>
                            <a:rPr lang="en-US" altLang="zh-CN" i="0" dirty="0">
                              <a:solidFill>
                                <a:srgbClr val="FF0000"/>
                              </a:solidFill>
                              <a:latin typeface="Times New Roman" panose="02020603050405020304" pitchFamily="18" charset="0"/>
                              <a:cs typeface="Times New Roman" panose="02020603050405020304" pitchFamily="18" charset="0"/>
                            </a:rPr>
                            <a:t>)</a:t>
                          </a:r>
                          <a:endParaRPr lang="en-US" altLang="zh-CN" i="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i="0" kern="1200" dirty="0">
                              <a:solidFill>
                                <a:srgbClr val="FF0000"/>
                              </a:solidFill>
                              <a:effectLst/>
                              <a:latin typeface="+mn-lt"/>
                              <a:ea typeface="+mn-ea"/>
                              <a:cs typeface="+mn-cs"/>
                            </a:rPr>
                            <a:t>84.0+3.7</a:t>
                          </a:r>
                          <a:endParaRPr lang="zh-CN" altLang="en-US" i="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7927.11</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281077.00</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0.713</a:t>
                          </a:r>
                          <a:endParaRPr lang="zh-CN" altLang="en-US" dirty="0">
                            <a:solidFill>
                              <a:schemeClr val="tx1"/>
                            </a:solidFill>
                          </a:endParaRPr>
                        </a:p>
                        <a:p>
                          <a:pPr algn="ct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88.24</a:t>
                          </a:r>
                          <a:r>
                            <a:rPr lang="en-US" altLang="zh-CN" i="0" dirty="0">
                              <a:solidFill>
                                <a:schemeClr val="tx1"/>
                              </a:solidFill>
                              <a:latin typeface="Times New Roman" panose="02020603050405020304" pitchFamily="18" charset="0"/>
                              <a:cs typeface="Times New Roman" panose="02020603050405020304" pitchFamily="18" charset="0"/>
                            </a:rPr>
                            <a:t> (+0.54)</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385715.3165</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baseline="0" dirty="0">
                              <a:solidFill>
                                <a:srgbClr val="FF0000"/>
                              </a:solidFill>
                              <a:effectLst/>
                              <a:latin typeface="Times New Roman" panose="02020603050405020304" pitchFamily="18" charset="0"/>
                              <a:ea typeface="+mn-ea"/>
                              <a:cs typeface="Times New Roman" panose="02020603050405020304" pitchFamily="18" charset="0"/>
                            </a:rPr>
                            <a:t>Au(</a:t>
                          </a:r>
                          <a:r>
                            <a:rPr lang="en-US" altLang="zh-CN" i="0" dirty="0">
                              <a:solidFill>
                                <a:srgbClr val="FF0000"/>
                              </a:solidFill>
                              <a:latin typeface="Times New Roman" panose="02020603050405020304" pitchFamily="18" charset="0"/>
                              <a:cs typeface="Times New Roman" panose="02020603050405020304" pitchFamily="18" charset="0"/>
                            </a:rPr>
                            <a:t>f</a:t>
                          </a:r>
                          <a:r>
                            <a:rPr lang="en-US" altLang="zh-CN" i="0" baseline="-25000" dirty="0">
                              <a:solidFill>
                                <a:srgbClr val="FF0000"/>
                              </a:solidFill>
                              <a:latin typeface="Times New Roman" panose="02020603050405020304" pitchFamily="18" charset="0"/>
                              <a:cs typeface="Times New Roman" panose="02020603050405020304" pitchFamily="18" charset="0"/>
                            </a:rPr>
                            <a:t>7/2</a:t>
                          </a:r>
                          <a:r>
                            <a:rPr lang="en-US" altLang="zh-CN" sz="1800" b="0" i="0" kern="1200" baseline="0" dirty="0">
                              <a:solidFill>
                                <a:srgbClr val="FF0000"/>
                              </a:solidFill>
                              <a:effectLst/>
                              <a:latin typeface="Times New Roman" panose="02020603050405020304" pitchFamily="18" charset="0"/>
                              <a:ea typeface="+mn-ea"/>
                              <a:cs typeface="Times New Roman" panose="02020603050405020304" pitchFamily="18" charset="0"/>
                            </a:rPr>
                            <a:t>)</a:t>
                          </a:r>
                          <a:endParaRPr lang="en-US" altLang="zh-CN" i="0" baseline="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FF0000"/>
                              </a:solidFill>
                            </a:rPr>
                            <a:t>84.0</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7927.11</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363413.62</a:t>
                          </a:r>
                          <a:endParaRPr lang="zh-CN" altLang="en-US" i="0" dirty="0">
                            <a:solidFill>
                              <a:schemeClr val="tx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0.705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84.56</a:t>
                          </a:r>
                          <a:r>
                            <a:rPr lang="en-US" altLang="zh-CN" dirty="0">
                              <a:solidFill>
                                <a:schemeClr val="tx1"/>
                              </a:solidFill>
                            </a:rPr>
                            <a:t>(+0.56)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468050.6781</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
        <p:nvSpPr>
          <p:cNvPr id="20" name="灯片编号占位符 1"/>
          <p:cNvSpPr txBox="1"/>
          <p:nvPr/>
        </p:nvSpPr>
        <p:spPr bwMode="auto">
          <a:xfrm>
            <a:off x="11234056" y="6356350"/>
            <a:ext cx="729343" cy="365125"/>
          </a:xfrm>
          <a:prstGeom prst="rect">
            <a:avLst/>
          </a:prstGeom>
          <a:noFill/>
          <a:ln>
            <a:noFill/>
          </a:ln>
        </p:spPr>
        <p:txBody>
          <a:bodyPr vert="horz" wrap="square" lIns="91440" tIns="45720" rIns="91440" bIns="45720" numCol="1" anchor="ctr" anchorCtr="0" compatLnSpc="1"/>
          <a:lstStyle>
            <a:defPPr>
              <a:defRPr lang="zh-CN"/>
            </a:defPPr>
            <a:lvl1pPr algn="ctr" rtl="0" eaLnBrk="1" fontAlgn="base" hangingPunct="1">
              <a:spcBef>
                <a:spcPct val="0"/>
              </a:spcBef>
              <a:spcAft>
                <a:spcPct val="0"/>
              </a:spcAft>
              <a:buFont typeface="Arial" panose="020B0604020202020204" pitchFamily="34" charset="0"/>
              <a:defRPr sz="2400" kern="1200">
                <a:solidFill>
                  <a:srgbClr val="9A0000"/>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ABB8F404-4D68-4CF1-A1D1-4545FFCFAAD6}" type="slidenum">
              <a:rPr lang="zh-CN" altLang="en-US" smtClean="0"/>
            </a:fld>
            <a:endParaRPr lang="zh-CN" altLang="en-US" dirty="0"/>
          </a:p>
        </p:txBody>
      </p:sp>
      <p:pic>
        <p:nvPicPr>
          <p:cNvPr id="5" name="图片 4"/>
          <p:cNvPicPr>
            <a:picLocks noChangeAspect="1"/>
          </p:cNvPicPr>
          <p:nvPr/>
        </p:nvPicPr>
        <p:blipFill>
          <a:blip r:embed="rId2"/>
          <a:stretch>
            <a:fillRect/>
          </a:stretch>
        </p:blipFill>
        <p:spPr>
          <a:xfrm>
            <a:off x="354823" y="2639028"/>
            <a:ext cx="5332942" cy="4218972"/>
          </a:xfrm>
          <a:prstGeom prst="rect">
            <a:avLst/>
          </a:prstGeom>
        </p:spPr>
      </p:pic>
      <mc:AlternateContent xmlns:mc="http://schemas.openxmlformats.org/markup-compatibility/2006">
        <mc:Choice xmlns:a14="http://schemas.microsoft.com/office/drawing/2010/main" Requires="a14">
          <p:sp>
            <p:nvSpPr>
              <p:cNvPr id="18" name="矩形 17"/>
              <p:cNvSpPr/>
              <p:nvPr/>
            </p:nvSpPr>
            <p:spPr>
              <a:xfrm>
                <a:off x="5853462" y="3712983"/>
                <a:ext cx="6677479" cy="707886"/>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峰面积比</a:t>
                </a:r>
                <a:endParaRPr lang="en-US" altLang="zh-CN" sz="2000" dirty="0">
                  <a:latin typeface="Times New Roman" panose="02020603050405020304" pitchFamily="18" charset="0"/>
                  <a:cs typeface="Times New Roman" panose="02020603050405020304" pitchFamily="18" charset="0"/>
                </a:endParaRPr>
              </a:p>
              <a:p>
                <a:pPr lvl="1"/>
                <a:r>
                  <a:rPr lang="en-US" altLang="zh-CN" sz="2000" b="0" i="0" kern="1200" baseline="0" dirty="0">
                    <a:solidFill>
                      <a:srgbClr val="FF0000"/>
                    </a:solidFill>
                    <a:effectLst/>
                    <a:latin typeface="Times New Roman" panose="02020603050405020304" pitchFamily="18" charset="0"/>
                    <a:cs typeface="Times New Roman" panose="02020603050405020304" pitchFamily="18" charset="0"/>
                  </a:rPr>
                  <a:t>Au(</a:t>
                </a:r>
                <a:r>
                  <a:rPr lang="en-US" altLang="zh-CN" sz="2000" i="0" dirty="0">
                    <a:solidFill>
                      <a:srgbClr val="FF0000"/>
                    </a:solidFill>
                    <a:latin typeface="Times New Roman" panose="02020603050405020304" pitchFamily="18" charset="0"/>
                    <a:cs typeface="Times New Roman" panose="02020603050405020304" pitchFamily="18" charset="0"/>
                  </a:rPr>
                  <a:t>f</a:t>
                </a:r>
                <a:r>
                  <a:rPr lang="en-US" altLang="zh-CN" sz="2000" i="0" baseline="-25000" dirty="0">
                    <a:solidFill>
                      <a:srgbClr val="FF0000"/>
                    </a:solidFill>
                    <a:latin typeface="Times New Roman" panose="02020603050405020304" pitchFamily="18" charset="0"/>
                    <a:cs typeface="Times New Roman" panose="02020603050405020304" pitchFamily="18" charset="0"/>
                  </a:rPr>
                  <a:t>7/2</a:t>
                </a:r>
                <a:r>
                  <a:rPr lang="en-US" altLang="zh-CN" sz="2000" b="0" i="0" kern="1200" baseline="0" dirty="0">
                    <a:solidFill>
                      <a:srgbClr val="FF0000"/>
                    </a:solidFill>
                    <a:effectLst/>
                    <a:latin typeface="Times New Roman" panose="02020603050405020304" pitchFamily="18" charset="0"/>
                    <a:cs typeface="Times New Roman" panose="02020603050405020304" pitchFamily="18" charset="0"/>
                  </a:rPr>
                  <a:t>)</a:t>
                </a:r>
                <a:r>
                  <a:rPr lang="en-US" altLang="zh-CN" sz="2000" i="0" dirty="0">
                    <a:solidFill>
                      <a:srgbClr val="FF0000"/>
                    </a:solidFill>
                    <a:latin typeface="Times New Roman" panose="02020603050405020304" pitchFamily="18" charset="0"/>
                    <a:cs typeface="Times New Roman" panose="02020603050405020304" pitchFamily="18" charset="0"/>
                  </a:rPr>
                  <a:t>: Au(f</a:t>
                </a:r>
                <a:r>
                  <a:rPr lang="en-US" altLang="zh-CN" sz="2000" i="0" baseline="-25000" dirty="0">
                    <a:solidFill>
                      <a:srgbClr val="FF0000"/>
                    </a:solidFill>
                    <a:latin typeface="Times New Roman" panose="02020603050405020304" pitchFamily="18" charset="0"/>
                    <a:cs typeface="Times New Roman" panose="02020603050405020304" pitchFamily="18" charset="0"/>
                  </a:rPr>
                  <a:t>5/2</a:t>
                </a:r>
                <a:r>
                  <a:rPr lang="en-US" altLang="zh-CN" sz="2000" i="0" dirty="0">
                    <a:solidFill>
                      <a:srgbClr val="FF0000"/>
                    </a:solidFill>
                    <a:latin typeface="Times New Roman" panose="02020603050405020304" pitchFamily="18" charset="0"/>
                    <a:cs typeface="Times New Roman" panose="02020603050405020304" pitchFamily="18" charset="0"/>
                  </a:rPr>
                  <a:t>) = 1.123 </a:t>
                </a:r>
                <a14:m>
                  <m:oMath xmlns:m="http://schemas.openxmlformats.org/officeDocument/2006/math">
                    <m:r>
                      <a:rPr lang="en-US" altLang="zh-CN" sz="2000" b="0" i="1" smtClean="0">
                        <a:solidFill>
                          <a:srgbClr val="FF0000"/>
                        </a:solidFill>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4 : 3</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mc:Choice>
        <mc:Fallback>
          <p:sp>
            <p:nvSpPr>
              <p:cNvPr id="18" name="矩形 17"/>
              <p:cNvSpPr>
                <a:spLocks noRot="1" noChangeAspect="1" noMove="1" noResize="1" noEditPoints="1" noAdjustHandles="1" noChangeArrowheads="1" noChangeShapeType="1" noTextEdit="1"/>
              </p:cNvSpPr>
              <p:nvPr/>
            </p:nvSpPr>
            <p:spPr>
              <a:xfrm>
                <a:off x="5853462" y="3712983"/>
                <a:ext cx="6677479" cy="707886"/>
              </a:xfrm>
              <a:prstGeom prst="rect">
                <a:avLst/>
              </a:prstGeom>
              <a:blipFill rotWithShape="1">
                <a:blip r:embed="rId3"/>
                <a:stretch>
                  <a:fillRect t="-19" r="7" b="90"/>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r="5948"/>
          <a:stretch>
            <a:fillRect/>
          </a:stretch>
        </p:blipFill>
        <p:spPr>
          <a:xfrm>
            <a:off x="0" y="1211326"/>
            <a:ext cx="6597650" cy="5145024"/>
          </a:xfrm>
          <a:prstGeom prst="rect">
            <a:avLst/>
          </a:prstGeom>
        </p:spPr>
      </p:pic>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ICP</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7906" y="2720976"/>
            <a:ext cx="8082344" cy="268604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597650" y="5337314"/>
            <a:ext cx="5562600" cy="707886"/>
          </a:xfrm>
          <a:prstGeom prst="rect">
            <a:avLst/>
          </a:prstGeom>
          <a:noFill/>
        </p:spPr>
        <p:txBody>
          <a:bodyPr wrap="square" rtlCol="0">
            <a:spAutoFit/>
          </a:bodyPr>
          <a:lstStyle/>
          <a:p>
            <a:pPr algn="ctr"/>
            <a:r>
              <a:rPr lang="zh-CN" altLang="en-US" sz="2000" dirty="0">
                <a:solidFill>
                  <a:srgbClr val="2E2E2E"/>
                </a:solidFill>
                <a:latin typeface="黑体" panose="02010609060101010101" pitchFamily="49" charset="-122"/>
                <a:ea typeface="黑体" panose="02010609060101010101" pitchFamily="49" charset="-122"/>
              </a:rPr>
              <a:t>串联质谱仪</a:t>
            </a:r>
            <a:r>
              <a:rPr lang="zh-CN" altLang="en-US" sz="2000" b="0" i="0" dirty="0">
                <a:solidFill>
                  <a:srgbClr val="2E2E2E"/>
                </a:solidFill>
                <a:effectLst/>
                <a:latin typeface="黑体" panose="02010609060101010101" pitchFamily="49" charset="-122"/>
                <a:ea typeface="黑体" panose="02010609060101010101" pitchFamily="49" charset="-122"/>
              </a:rPr>
              <a:t>系统的工作原理示意图</a:t>
            </a:r>
            <a:endParaRPr lang="en-US" altLang="zh-CN" sz="2000" b="0" i="0" dirty="0">
              <a:solidFill>
                <a:srgbClr val="2E2E2E"/>
              </a:solidFill>
              <a:effectLst/>
              <a:latin typeface="黑体" panose="02010609060101010101" pitchFamily="49" charset="-122"/>
              <a:ea typeface="黑体" panose="02010609060101010101" pitchFamily="49" charset="-122"/>
            </a:endParaRPr>
          </a:p>
          <a:p>
            <a:pPr algn="ctr"/>
            <a:r>
              <a:rPr lang="zh-CN" altLang="en-US" sz="2000" b="0" i="0" dirty="0">
                <a:solidFill>
                  <a:srgbClr val="2E2E2E"/>
                </a:solidFill>
                <a:effectLst/>
                <a:latin typeface="黑体" panose="02010609060101010101" pitchFamily="49" charset="-122"/>
                <a:ea typeface="黑体" panose="02010609060101010101" pitchFamily="49" charset="-122"/>
              </a:rPr>
              <a:t>在 </a:t>
            </a:r>
            <a:r>
              <a:rPr lang="en-US" altLang="zh-CN" sz="2000" b="0" i="0" dirty="0">
                <a:solidFill>
                  <a:srgbClr val="2E2E2E"/>
                </a:solidFill>
                <a:effectLst/>
                <a:latin typeface="Times New Roman" panose="02020603050405020304" pitchFamily="18" charset="0"/>
                <a:ea typeface="黑体" panose="02010609060101010101" pitchFamily="49" charset="-122"/>
                <a:cs typeface="Times New Roman" panose="02020603050405020304" pitchFamily="18" charset="0"/>
              </a:rPr>
              <a:t>MS/MS </a:t>
            </a:r>
            <a:r>
              <a:rPr lang="zh-CN" altLang="en-US" sz="2000" b="0" i="0" dirty="0">
                <a:solidFill>
                  <a:srgbClr val="2E2E2E"/>
                </a:solidFill>
                <a:effectLst/>
                <a:latin typeface="黑体" panose="02010609060101010101" pitchFamily="49" charset="-122"/>
                <a:ea typeface="黑体" panose="02010609060101010101" pitchFamily="49" charset="-122"/>
              </a:rPr>
              <a:t>模式下运行可无干扰地测定</a:t>
            </a:r>
            <a:r>
              <a:rPr lang="en-US" altLang="zh-CN" sz="2000" b="0" i="0" baseline="30000" dirty="0">
                <a:solidFill>
                  <a:srgbClr val="2E2E2E"/>
                </a:solidFill>
                <a:effectLst/>
                <a:latin typeface="黑体" panose="02010609060101010101" pitchFamily="49" charset="-122"/>
                <a:ea typeface="黑体" panose="02010609060101010101" pitchFamily="49" charset="-122"/>
              </a:rPr>
              <a:t>x</a:t>
            </a:r>
            <a:r>
              <a:rPr lang="zh-CN" altLang="en-US" sz="2000" b="0" i="0" dirty="0">
                <a:solidFill>
                  <a:srgbClr val="2E2E2E"/>
                </a:solidFill>
                <a:effectLst/>
                <a:latin typeface="黑体" panose="02010609060101010101" pitchFamily="49" charset="-122"/>
                <a:ea typeface="黑体" panose="02010609060101010101" pitchFamily="49" charset="-122"/>
              </a:rPr>
              <a:t> </a:t>
            </a:r>
            <a:r>
              <a:rPr lang="en-US" altLang="zh-CN" sz="2000" b="0" i="0" dirty="0">
                <a:solidFill>
                  <a:srgbClr val="2E2E2E"/>
                </a:solidFill>
                <a:effectLst/>
                <a:latin typeface="黑体" panose="02010609060101010101" pitchFamily="49" charset="-122"/>
                <a:ea typeface="黑体" panose="02010609060101010101" pitchFamily="49" charset="-122"/>
              </a:rPr>
              <a:t>A </a:t>
            </a:r>
            <a:r>
              <a:rPr lang="en-US" altLang="zh-CN" sz="2000" b="0" i="0" baseline="30000" dirty="0">
                <a:solidFill>
                  <a:srgbClr val="2E2E2E"/>
                </a:solidFill>
                <a:effectLst/>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3141343" y="51945"/>
            <a:ext cx="8701407" cy="260235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217811" y="3594911"/>
            <a:ext cx="3859404" cy="3054285"/>
          </a:xfrm>
          <a:prstGeom prst="rect">
            <a:avLst/>
          </a:prstGeom>
        </p:spPr>
      </p:pic>
      <p:pic>
        <p:nvPicPr>
          <p:cNvPr id="30" name="图片 29"/>
          <p:cNvPicPr>
            <a:picLocks noChangeAspect="1"/>
          </p:cNvPicPr>
          <p:nvPr/>
        </p:nvPicPr>
        <p:blipFill>
          <a:blip r:embed="rId2"/>
          <a:stretch>
            <a:fillRect/>
          </a:stretch>
        </p:blipFill>
        <p:spPr>
          <a:xfrm>
            <a:off x="7802633" y="3949633"/>
            <a:ext cx="4136057" cy="2757371"/>
          </a:xfrm>
          <a:prstGeom prst="rect">
            <a:avLst/>
          </a:prstGeom>
        </p:spPr>
      </p:pic>
      <p:sp>
        <p:nvSpPr>
          <p:cNvPr id="31" name="椭圆 30"/>
          <p:cNvSpPr/>
          <p:nvPr/>
        </p:nvSpPr>
        <p:spPr bwMode="auto">
          <a:xfrm>
            <a:off x="10754368" y="3813781"/>
            <a:ext cx="659047" cy="558514"/>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2" name="椭圆 31"/>
          <p:cNvSpPr/>
          <p:nvPr/>
        </p:nvSpPr>
        <p:spPr bwMode="auto">
          <a:xfrm>
            <a:off x="10030461" y="4731204"/>
            <a:ext cx="659047" cy="558514"/>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3" name="椭圆 32"/>
          <p:cNvSpPr/>
          <p:nvPr/>
        </p:nvSpPr>
        <p:spPr bwMode="auto">
          <a:xfrm>
            <a:off x="9196523" y="4123797"/>
            <a:ext cx="659047" cy="558514"/>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4" name="椭圆 33"/>
          <p:cNvSpPr/>
          <p:nvPr/>
        </p:nvSpPr>
        <p:spPr bwMode="auto">
          <a:xfrm>
            <a:off x="8475034" y="4711504"/>
            <a:ext cx="659047" cy="558514"/>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6" name="椭圆 35"/>
          <p:cNvSpPr/>
          <p:nvPr/>
        </p:nvSpPr>
        <p:spPr bwMode="auto">
          <a:xfrm>
            <a:off x="9022604" y="3895182"/>
            <a:ext cx="659047" cy="558514"/>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p:txBody>
      </p:sp>
      <p:sp>
        <p:nvSpPr>
          <p:cNvPr id="37" name="椭圆 36"/>
          <p:cNvSpPr/>
          <p:nvPr/>
        </p:nvSpPr>
        <p:spPr bwMode="auto">
          <a:xfrm>
            <a:off x="10297516" y="3784199"/>
            <a:ext cx="659047" cy="558514"/>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8" name="椭圆 37"/>
          <p:cNvSpPr/>
          <p:nvPr/>
        </p:nvSpPr>
        <p:spPr bwMode="auto">
          <a:xfrm>
            <a:off x="9575184" y="4643508"/>
            <a:ext cx="659047" cy="558514"/>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9" name="椭圆 38"/>
          <p:cNvSpPr/>
          <p:nvPr/>
        </p:nvSpPr>
        <p:spPr bwMode="auto">
          <a:xfrm>
            <a:off x="10909896" y="4922765"/>
            <a:ext cx="808406" cy="685089"/>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303240" y="3649868"/>
            <a:ext cx="3914570" cy="3208132"/>
          </a:xfrm>
          <a:prstGeom prst="rect">
            <a:avLst/>
          </a:prstGeom>
        </p:spPr>
      </p:pic>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Fe 2p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graphicFrame>
        <p:nvGraphicFramePr>
          <p:cNvPr id="8" name="表格 7"/>
          <p:cNvGraphicFramePr>
            <a:graphicFrameLocks noGrp="1"/>
          </p:cNvGraphicFramePr>
          <p:nvPr/>
        </p:nvGraphicFramePr>
        <p:xfrm>
          <a:off x="7106855" y="489062"/>
          <a:ext cx="4996331" cy="3244921"/>
        </p:xfrm>
        <a:graphic>
          <a:graphicData uri="http://schemas.openxmlformats.org/drawingml/2006/table">
            <a:tbl>
              <a:tblPr firstRow="1" bandRow="1">
                <a:tableStyleId>{5C22544A-7EE6-4342-B048-85BDC9FD1C3A}</a:tableStyleId>
              </a:tblPr>
              <a:tblGrid>
                <a:gridCol w="2329918"/>
                <a:gridCol w="2666413"/>
              </a:tblGrid>
              <a:tr h="320520">
                <a:tc>
                  <a:txBody>
                    <a:bodyPr/>
                    <a:lstStyle/>
                    <a:p>
                      <a:pPr algn="ctr"/>
                      <a:r>
                        <a:rPr lang="en-US" altLang="zh-CN" sz="1600" i="0" dirty="0">
                          <a:solidFill>
                            <a:schemeClr val="tx1"/>
                          </a:solidFill>
                          <a:latin typeface="Times New Roman" panose="02020603050405020304" pitchFamily="18" charset="0"/>
                          <a:cs typeface="Times New Roman" panose="02020603050405020304" pitchFamily="18" charset="0"/>
                        </a:rPr>
                        <a:t>Chemical state</a:t>
                      </a:r>
                      <a:endParaRPr lang="zh-CN" altLang="en-US" sz="1600" i="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sz="1600" i="0" dirty="0">
                          <a:solidFill>
                            <a:schemeClr val="tx1"/>
                          </a:solidFill>
                          <a:latin typeface="Times New Roman" panose="02020603050405020304" pitchFamily="18" charset="0"/>
                          <a:cs typeface="Times New Roman" panose="02020603050405020304" pitchFamily="18" charset="0"/>
                        </a:rPr>
                        <a:t>Binding</a:t>
                      </a:r>
                      <a:r>
                        <a:rPr lang="zh-CN" altLang="en-US" sz="1600" i="0" dirty="0">
                          <a:solidFill>
                            <a:schemeClr val="tx1"/>
                          </a:solidFill>
                          <a:latin typeface="Times New Roman" panose="02020603050405020304" pitchFamily="18" charset="0"/>
                          <a:cs typeface="Times New Roman" panose="02020603050405020304" pitchFamily="18" charset="0"/>
                        </a:rPr>
                        <a:t> </a:t>
                      </a:r>
                      <a:r>
                        <a:rPr lang="en-US" altLang="zh-CN" sz="1600" i="0" dirty="0">
                          <a:solidFill>
                            <a:schemeClr val="tx1"/>
                          </a:solidFill>
                          <a:latin typeface="Times New Roman" panose="02020603050405020304" pitchFamily="18" charset="0"/>
                          <a:cs typeface="Times New Roman" panose="02020603050405020304" pitchFamily="18" charset="0"/>
                        </a:rPr>
                        <a:t>energy N1s (eV)</a:t>
                      </a:r>
                      <a:endParaRPr lang="zh-CN" altLang="en-US" sz="1600" i="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29191">
                <a:tc>
                  <a:txBody>
                    <a:bodyPr/>
                    <a:lstStyle/>
                    <a:p>
                      <a:pPr algn="ctr"/>
                      <a:r>
                        <a:rPr lang="en-US" altLang="zh-CN" sz="1600" i="0" dirty="0">
                          <a:solidFill>
                            <a:srgbClr val="FF0000"/>
                          </a:solidFill>
                          <a:latin typeface="Times New Roman" panose="02020603050405020304" pitchFamily="18" charset="0"/>
                          <a:cs typeface="Times New Roman" panose="02020603050405020304" pitchFamily="18" charset="0"/>
                        </a:rPr>
                        <a:t>Fe metal</a:t>
                      </a:r>
                      <a:endParaRPr lang="en-US" altLang="zh-CN" sz="1600" i="0" dirty="0">
                        <a:solidFill>
                          <a:srgbClr val="FF000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i="0" kern="1200" dirty="0">
                          <a:solidFill>
                            <a:srgbClr val="FF0000"/>
                          </a:solidFill>
                          <a:effectLst/>
                          <a:latin typeface="+mn-lt"/>
                          <a:ea typeface="+mn-ea"/>
                          <a:cs typeface="+mn-cs"/>
                        </a:rPr>
                        <a:t>706.7</a:t>
                      </a:r>
                      <a:endParaRPr lang="zh-CN" altLang="en-US" sz="1600" i="0" dirty="0">
                        <a:solidFill>
                          <a:srgbClr val="FF0000"/>
                        </a:solidFill>
                        <a:latin typeface="Times New Roman" panose="02020603050405020304" pitchFamily="18" charset="0"/>
                        <a:cs typeface="Times New Roman" panose="02020603050405020304" pitchFamily="18" charset="0"/>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3/2</a:t>
                      </a:r>
                      <a:r>
                        <a:rPr lang="en-US" altLang="zh-CN" sz="1600" b="0" i="0" kern="1200" dirty="0">
                          <a:solidFill>
                            <a:srgbClr val="00B050"/>
                          </a:solidFill>
                          <a:effectLst/>
                          <a:latin typeface="+mn-lt"/>
                          <a:ea typeface="+mn-ea"/>
                          <a:cs typeface="+mn-cs"/>
                        </a:rPr>
                        <a:t>)</a:t>
                      </a:r>
                      <a:endParaRPr lang="en-US" altLang="zh-CN" sz="1600" i="0" baseline="0" dirty="0">
                        <a:solidFill>
                          <a:srgbClr val="00B05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rgbClr val="00B050"/>
                          </a:solidFill>
                        </a:rPr>
                        <a:t>709.6</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3/2</a:t>
                      </a:r>
                      <a:r>
                        <a:rPr lang="en-US" altLang="zh-CN" sz="1600" b="0" i="0" kern="1200" dirty="0">
                          <a:solidFill>
                            <a:srgbClr val="00B050"/>
                          </a:solidFill>
                          <a:effectLst/>
                          <a:latin typeface="+mn-lt"/>
                          <a:ea typeface="+mn-ea"/>
                          <a:cs typeface="+mn-cs"/>
                        </a:rPr>
                        <a:t>) satellite</a:t>
                      </a:r>
                      <a:endParaRPr lang="en-US" altLang="zh-CN" sz="1600" i="0" baseline="0" dirty="0">
                        <a:solidFill>
                          <a:srgbClr val="00B05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i="0" kern="1200" dirty="0">
                          <a:solidFill>
                            <a:srgbClr val="00B050"/>
                          </a:solidFill>
                          <a:effectLst/>
                          <a:latin typeface="+mn-lt"/>
                          <a:ea typeface="+mn-ea"/>
                          <a:cs typeface="+mn-cs"/>
                        </a:rPr>
                        <a:t>715</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err="1">
                          <a:solidFill>
                            <a:srgbClr val="00B050"/>
                          </a:solidFill>
                          <a:effectLst/>
                          <a:latin typeface="+mn-lt"/>
                          <a:ea typeface="+mn-ea"/>
                          <a:cs typeface="+mn-cs"/>
                        </a:rPr>
                        <a:t>FeO</a:t>
                      </a:r>
                      <a:r>
                        <a:rPr lang="en-US" altLang="zh-CN" sz="1600" b="0" i="0" kern="1200" baseline="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1/2</a:t>
                      </a:r>
                      <a:r>
                        <a:rPr lang="en-US" altLang="zh-CN" sz="1600" b="0" i="0" kern="1200" baseline="0" dirty="0">
                          <a:solidFill>
                            <a:srgbClr val="00B050"/>
                          </a:solidFill>
                          <a:effectLst/>
                          <a:latin typeface="+mn-lt"/>
                          <a:ea typeface="+mn-ea"/>
                          <a:cs typeface="+mn-cs"/>
                        </a:rPr>
                        <a:t>)</a:t>
                      </a:r>
                      <a:endParaRPr lang="zh-CN" altLang="en-US" sz="1600" i="0" baseline="0" dirty="0">
                        <a:solidFill>
                          <a:srgbClr val="00B05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B050"/>
                          </a:solidFill>
                        </a:rPr>
                        <a:t>723</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1/2</a:t>
                      </a:r>
                      <a:r>
                        <a:rPr lang="en-US" altLang="zh-CN" sz="1600" b="0" i="0" kern="1200" dirty="0">
                          <a:solidFill>
                            <a:srgbClr val="00B050"/>
                          </a:solidFill>
                          <a:effectLst/>
                          <a:latin typeface="+mn-lt"/>
                          <a:ea typeface="+mn-ea"/>
                          <a:cs typeface="+mn-cs"/>
                        </a:rPr>
                        <a:t>) satellite</a:t>
                      </a:r>
                      <a:endParaRPr lang="en-US" altLang="zh-CN" sz="1600" i="0" baseline="0" dirty="0">
                        <a:solidFill>
                          <a:srgbClr val="00B05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i="0" kern="1200" dirty="0">
                          <a:solidFill>
                            <a:srgbClr val="00B050"/>
                          </a:solidFill>
                          <a:effectLst/>
                          <a:latin typeface="+mn-lt"/>
                          <a:ea typeface="+mn-ea"/>
                          <a:cs typeface="+mn-cs"/>
                        </a:rPr>
                        <a:t>730</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3/2</a:t>
                      </a:r>
                      <a:r>
                        <a:rPr lang="en-US" altLang="zh-CN" sz="1600" b="0" i="0" kern="1200" baseline="0" dirty="0">
                          <a:solidFill>
                            <a:srgbClr val="0070C0"/>
                          </a:solidFill>
                          <a:effectLst/>
                          <a:latin typeface="+mn-lt"/>
                          <a:ea typeface="+mn-ea"/>
                          <a:cs typeface="+mn-cs"/>
                        </a:rPr>
                        <a:t>)</a:t>
                      </a:r>
                      <a:endParaRPr lang="zh-CN" altLang="en-US" sz="1600" i="0" baseline="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70C0"/>
                          </a:solidFill>
                        </a:rPr>
                        <a:t>710.8</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3/2</a:t>
                      </a:r>
                      <a:r>
                        <a:rPr lang="en-US" altLang="zh-CN" sz="1600" b="0" i="0" kern="1200" baseline="0" dirty="0">
                          <a:solidFill>
                            <a:srgbClr val="0070C0"/>
                          </a:solidFill>
                          <a:effectLst/>
                          <a:latin typeface="+mn-lt"/>
                          <a:ea typeface="+mn-ea"/>
                          <a:cs typeface="+mn-cs"/>
                        </a:rPr>
                        <a:t>) satellite</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70C0"/>
                          </a:solidFill>
                        </a:rPr>
                        <a:t>719</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1/2</a:t>
                      </a:r>
                      <a:r>
                        <a:rPr lang="en-US" altLang="zh-CN" sz="1600" b="0" i="0" kern="1200" baseline="0" dirty="0">
                          <a:solidFill>
                            <a:srgbClr val="0070C0"/>
                          </a:solidFill>
                          <a:effectLst/>
                          <a:latin typeface="+mn-lt"/>
                          <a:ea typeface="+mn-ea"/>
                          <a:cs typeface="+mn-cs"/>
                        </a:rPr>
                        <a:t>)</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70C0"/>
                          </a:solidFill>
                        </a:rPr>
                        <a:t>724</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1/2</a:t>
                      </a:r>
                      <a:r>
                        <a:rPr lang="en-US" altLang="zh-CN" sz="1600" b="0" i="0" kern="1200" baseline="0" dirty="0">
                          <a:solidFill>
                            <a:srgbClr val="0070C0"/>
                          </a:solidFill>
                          <a:effectLst/>
                          <a:latin typeface="+mn-lt"/>
                          <a:ea typeface="+mn-ea"/>
                          <a:cs typeface="+mn-cs"/>
                        </a:rPr>
                        <a:t>) satellite</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70C0"/>
                          </a:solidFill>
                        </a:rPr>
                        <a:t>733</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2" name="矩形 21"/>
          <p:cNvSpPr/>
          <p:nvPr/>
        </p:nvSpPr>
        <p:spPr>
          <a:xfrm>
            <a:off x="8370958" y="27397"/>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Fe 2p </a:t>
            </a:r>
            <a:r>
              <a:rPr lang="zh-CN" altLang="en-US" sz="2400" b="1" dirty="0">
                <a:latin typeface="Times New Roman" panose="02020603050405020304" pitchFamily="18" charset="0"/>
                <a:cs typeface="Times New Roman" panose="02020603050405020304" pitchFamily="18" charset="0"/>
              </a:rPr>
              <a:t>结合能</a:t>
            </a:r>
            <a:endParaRPr lang="en-US" altLang="zh-C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6" name="矩形 25"/>
              <p:cNvSpPr/>
              <p:nvPr/>
            </p:nvSpPr>
            <p:spPr>
              <a:xfrm>
                <a:off x="19884" y="997540"/>
                <a:ext cx="6913352" cy="3477875"/>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初步观察能谱的峰值，发现信号的噪声非常大，难以拟合波形。</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将信号通过</a:t>
                </a:r>
                <a:r>
                  <a:rPr lang="en-US" altLang="zh-CN" sz="2000" b="1" dirty="0">
                    <a:latin typeface="Times New Roman" panose="02020603050405020304" pitchFamily="18" charset="0"/>
                    <a:cs typeface="Times New Roman" panose="02020603050405020304" pitchFamily="18" charset="0"/>
                  </a:rPr>
                  <a:t>15</a:t>
                </a:r>
                <a:r>
                  <a:rPr lang="zh-CN" altLang="en-US" sz="2000" b="1" dirty="0">
                    <a:latin typeface="Times New Roman" panose="02020603050405020304" pitchFamily="18" charset="0"/>
                    <a:cs typeface="Times New Roman" panose="02020603050405020304" pitchFamily="18" charset="0"/>
                  </a:rPr>
                  <a:t>阶快速傅里叶变换滤波器</a:t>
                </a:r>
                <a:r>
                  <a:rPr lang="zh-CN" altLang="en-US" sz="2000" dirty="0">
                    <a:latin typeface="Times New Roman" panose="02020603050405020304" pitchFamily="18" charset="0"/>
                    <a:cs typeface="Times New Roman" panose="02020603050405020304" pitchFamily="18" charset="0"/>
                  </a:rPr>
                  <a:t>，得到降噪的圆滑曲线，可以观察到大致有五个峰。</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BE(1)</a:t>
                </a:r>
                <a14:m>
                  <m:oMath xmlns:m="http://schemas.openxmlformats.org/officeDocument/2006/math">
                    <m:r>
                      <m:rPr>
                        <m:nor/>
                      </m:rPr>
                      <a:rPr lang="en-US" altLang="zh-CN" sz="2000" b="0" i="0" smtClean="0">
                        <a:solidFill>
                          <a:srgbClr val="FF0000"/>
                        </a:solidFill>
                        <a:latin typeface="Cambria Math" panose="02040503050406030204" pitchFamily="18" charset="0"/>
                        <a:cs typeface="Times New Roman" panose="02020603050405020304" pitchFamily="18" charset="0"/>
                      </a:rPr>
                      <m:t>≈</m:t>
                    </m:r>
                    <m:r>
                      <m:rPr>
                        <m:nor/>
                      </m:rPr>
                      <a:rPr lang="en-US" altLang="zh-CN" sz="2000" b="0" i="0" smtClean="0">
                        <a:solidFill>
                          <a:srgbClr val="FF0000"/>
                        </a:solidFill>
                        <a:latin typeface="Cambria Math" panose="02040503050406030204" pitchFamily="18" charset="0"/>
                        <a:cs typeface="Times New Roman" panose="02020603050405020304" pitchFamily="18" charset="0"/>
                      </a:rPr>
                      <m:t>706</m:t>
                    </m:r>
                  </m:oMath>
                </a14:m>
                <a:r>
                  <a:rPr lang="en-US" altLang="zh-CN" sz="2000" dirty="0">
                    <a:solidFill>
                      <a:srgbClr val="FF0000"/>
                    </a:solidFill>
                    <a:latin typeface="Times New Roman" panose="02020603050405020304" pitchFamily="18" charset="0"/>
                    <a:cs typeface="Times New Roman" panose="02020603050405020304" pitchFamily="18" charset="0"/>
                  </a:rPr>
                  <a:t>.8eV</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00B050"/>
                    </a:solidFill>
                    <a:latin typeface="Times New Roman" panose="02020603050405020304" pitchFamily="18" charset="0"/>
                    <a:cs typeface="Times New Roman" panose="02020603050405020304" pitchFamily="18" charset="0"/>
                  </a:rPr>
                  <a:t>BE(2)</a:t>
                </a:r>
                <a14:m>
                  <m:oMath xmlns:m="http://schemas.openxmlformats.org/officeDocument/2006/math">
                    <m:r>
                      <m:rPr>
                        <m:nor/>
                      </m:rPr>
                      <a:rPr lang="en-US" altLang="zh-CN" sz="2000" b="0" i="0" smtClean="0">
                        <a:solidFill>
                          <a:srgbClr val="00B050"/>
                        </a:solidFill>
                        <a:latin typeface="Cambria Math" panose="02040503050406030204" pitchFamily="18" charset="0"/>
                        <a:cs typeface="Times New Roman" panose="02020603050405020304" pitchFamily="18" charset="0"/>
                      </a:rPr>
                      <m:t>≈</m:t>
                    </m:r>
                    <m:r>
                      <m:rPr>
                        <m:nor/>
                      </m:rPr>
                      <a:rPr lang="en-US" altLang="zh-CN" sz="2000" b="0" i="0" smtClean="0">
                        <a:solidFill>
                          <a:srgbClr val="00B050"/>
                        </a:solidFill>
                        <a:latin typeface="Cambria Math" panose="02040503050406030204" pitchFamily="18" charset="0"/>
                        <a:cs typeface="Times New Roman" panose="02020603050405020304" pitchFamily="18" charset="0"/>
                      </a:rPr>
                      <m:t>711</m:t>
                    </m:r>
                    <m:r>
                      <m:rPr>
                        <m:nor/>
                      </m:rPr>
                      <a:rPr lang="en-US" altLang="zh-CN" sz="2000" b="0" i="0" smtClean="0">
                        <a:solidFill>
                          <a:srgbClr val="00B050"/>
                        </a:solidFill>
                        <a:latin typeface="Cambria Math" panose="02040503050406030204" pitchFamily="18" charset="0"/>
                        <a:cs typeface="Times New Roman" panose="02020603050405020304" pitchFamily="18" charset="0"/>
                      </a:rPr>
                      <m:t>.</m:t>
                    </m:r>
                    <m:r>
                      <m:rPr>
                        <m:nor/>
                      </m:rPr>
                      <a:rPr lang="en-US" altLang="zh-CN" sz="2000" b="0" i="0" smtClean="0">
                        <a:solidFill>
                          <a:srgbClr val="00B050"/>
                        </a:solidFill>
                        <a:latin typeface="Cambria Math" panose="02040503050406030204" pitchFamily="18" charset="0"/>
                        <a:cs typeface="Times New Roman" panose="02020603050405020304" pitchFamily="18" charset="0"/>
                      </a:rPr>
                      <m:t>0</m:t>
                    </m:r>
                  </m:oMath>
                </a14:m>
                <a:r>
                  <a:rPr lang="en-US" altLang="zh-CN" sz="2000" dirty="0">
                    <a:solidFill>
                      <a:srgbClr val="00B050"/>
                    </a:solidFill>
                    <a:latin typeface="Times New Roman" panose="02020603050405020304" pitchFamily="18" charset="0"/>
                    <a:cs typeface="Times New Roman" panose="02020603050405020304" pitchFamily="18" charset="0"/>
                  </a:rPr>
                  <a:t>eV</a:t>
                </a:r>
                <a:endParaRPr lang="en-US" altLang="zh-CN" sz="2000" dirty="0">
                  <a:solidFill>
                    <a:srgbClr val="00B05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00B050"/>
                    </a:solidFill>
                    <a:latin typeface="Times New Roman" panose="02020603050405020304" pitchFamily="18" charset="0"/>
                    <a:cs typeface="Times New Roman" panose="02020603050405020304" pitchFamily="18" charset="0"/>
                  </a:rPr>
                  <a:t>BE(3)</a:t>
                </a:r>
                <a14:m>
                  <m:oMath xmlns:m="http://schemas.openxmlformats.org/officeDocument/2006/math">
                    <m:r>
                      <m:rPr>
                        <m:nor/>
                      </m:rPr>
                      <a:rPr lang="en-US" altLang="zh-CN" sz="2000" b="0" i="0" smtClean="0">
                        <a:solidFill>
                          <a:srgbClr val="00B050"/>
                        </a:solidFill>
                        <a:latin typeface="Cambria Math" panose="02040503050406030204" pitchFamily="18" charset="0"/>
                        <a:cs typeface="Times New Roman" panose="02020603050405020304" pitchFamily="18" charset="0"/>
                      </a:rPr>
                      <m:t>≈</m:t>
                    </m:r>
                    <m:r>
                      <m:rPr>
                        <m:nor/>
                      </m:rPr>
                      <a:rPr lang="en-US" altLang="zh-CN" sz="2000" b="0" i="0" smtClean="0">
                        <a:solidFill>
                          <a:srgbClr val="00B050"/>
                        </a:solidFill>
                        <a:latin typeface="Cambria Math" panose="02040503050406030204" pitchFamily="18" charset="0"/>
                        <a:cs typeface="Times New Roman" panose="02020603050405020304" pitchFamily="18" charset="0"/>
                      </a:rPr>
                      <m:t>715</m:t>
                    </m:r>
                    <m:r>
                      <m:rPr>
                        <m:nor/>
                      </m:rPr>
                      <a:rPr lang="en-US" altLang="zh-CN" sz="2000" b="0" i="0" smtClean="0">
                        <a:solidFill>
                          <a:srgbClr val="00B050"/>
                        </a:solidFill>
                        <a:latin typeface="Cambria Math" panose="02040503050406030204" pitchFamily="18" charset="0"/>
                        <a:cs typeface="Times New Roman" panose="02020603050405020304" pitchFamily="18" charset="0"/>
                      </a:rPr>
                      <m:t>.</m:t>
                    </m:r>
                    <m:r>
                      <m:rPr>
                        <m:nor/>
                      </m:rPr>
                      <a:rPr lang="en-US" altLang="zh-CN" sz="2000" b="0" i="0" smtClean="0">
                        <a:solidFill>
                          <a:srgbClr val="00B050"/>
                        </a:solidFill>
                        <a:latin typeface="Cambria Math" panose="02040503050406030204" pitchFamily="18" charset="0"/>
                        <a:cs typeface="Times New Roman" panose="02020603050405020304" pitchFamily="18" charset="0"/>
                      </a:rPr>
                      <m:t>0</m:t>
                    </m:r>
                  </m:oMath>
                </a14:m>
                <a:r>
                  <a:rPr lang="en-US" altLang="zh-CN" sz="2000" dirty="0">
                    <a:solidFill>
                      <a:srgbClr val="00B050"/>
                    </a:solidFill>
                    <a:latin typeface="Times New Roman" panose="02020603050405020304" pitchFamily="18" charset="0"/>
                    <a:cs typeface="Times New Roman" panose="02020603050405020304" pitchFamily="18" charset="0"/>
                  </a:rPr>
                  <a:t>eV</a:t>
                </a:r>
                <a:endParaRPr lang="en-US" altLang="zh-CN" sz="2000" dirty="0">
                  <a:solidFill>
                    <a:srgbClr val="00B05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0070C0"/>
                    </a:solidFill>
                    <a:latin typeface="Times New Roman" panose="02020603050405020304" pitchFamily="18" charset="0"/>
                    <a:cs typeface="Times New Roman" panose="02020603050405020304" pitchFamily="18" charset="0"/>
                  </a:rPr>
                  <a:t>BE(4)</a:t>
                </a:r>
                <a14:m>
                  <m:oMath xmlns:m="http://schemas.openxmlformats.org/officeDocument/2006/math">
                    <m:r>
                      <m:rPr>
                        <m:nor/>
                      </m:rPr>
                      <a:rPr lang="en-US" altLang="zh-CN" sz="2000" b="0" i="0" smtClean="0">
                        <a:solidFill>
                          <a:srgbClr val="0070C0"/>
                        </a:solidFill>
                        <a:latin typeface="Cambria Math" panose="02040503050406030204" pitchFamily="18" charset="0"/>
                        <a:cs typeface="Times New Roman" panose="02020603050405020304" pitchFamily="18" charset="0"/>
                      </a:rPr>
                      <m:t>≈</m:t>
                    </m:r>
                    <m:r>
                      <m:rPr>
                        <m:nor/>
                      </m:rPr>
                      <a:rPr lang="en-US" altLang="zh-CN" sz="2000" b="0" i="0" smtClean="0">
                        <a:solidFill>
                          <a:srgbClr val="0070C0"/>
                        </a:solidFill>
                        <a:latin typeface="Cambria Math" panose="02040503050406030204" pitchFamily="18" charset="0"/>
                        <a:cs typeface="Times New Roman" panose="02020603050405020304" pitchFamily="18" charset="0"/>
                      </a:rPr>
                      <m:t>724</m:t>
                    </m:r>
                    <m:r>
                      <m:rPr>
                        <m:nor/>
                      </m:rPr>
                      <a:rPr lang="en-US" altLang="zh-CN" sz="2000" b="0" i="0" smtClean="0">
                        <a:solidFill>
                          <a:srgbClr val="0070C0"/>
                        </a:solidFill>
                        <a:latin typeface="Cambria Math" panose="02040503050406030204" pitchFamily="18" charset="0"/>
                        <a:cs typeface="Times New Roman" panose="02020603050405020304" pitchFamily="18" charset="0"/>
                      </a:rPr>
                      <m:t>.</m:t>
                    </m:r>
                    <m:r>
                      <m:rPr>
                        <m:nor/>
                      </m:rPr>
                      <a:rPr lang="en-US" altLang="zh-CN" sz="2000" b="0" i="0" smtClean="0">
                        <a:solidFill>
                          <a:srgbClr val="0070C0"/>
                        </a:solidFill>
                        <a:latin typeface="Cambria Math" panose="02040503050406030204" pitchFamily="18" charset="0"/>
                        <a:cs typeface="Times New Roman" panose="02020603050405020304" pitchFamily="18" charset="0"/>
                      </a:rPr>
                      <m:t>2</m:t>
                    </m:r>
                  </m:oMath>
                </a14:m>
                <a:r>
                  <a:rPr lang="en-US" altLang="zh-CN" sz="2000" dirty="0">
                    <a:solidFill>
                      <a:srgbClr val="0070C0"/>
                    </a:solidFill>
                    <a:latin typeface="Times New Roman" panose="02020603050405020304" pitchFamily="18" charset="0"/>
                    <a:cs typeface="Times New Roman" panose="02020603050405020304" pitchFamily="18" charset="0"/>
                  </a:rPr>
                  <a:t>eV</a:t>
                </a:r>
                <a:endParaRPr lang="en-US" altLang="zh-CN" sz="2000" dirty="0">
                  <a:solidFill>
                    <a:srgbClr val="0070C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2000" dirty="0">
                    <a:solidFill>
                      <a:srgbClr val="0070C0"/>
                    </a:solidFill>
                    <a:latin typeface="Times New Roman" panose="02020603050405020304" pitchFamily="18" charset="0"/>
                    <a:cs typeface="Times New Roman" panose="02020603050405020304" pitchFamily="18" charset="0"/>
                  </a:rPr>
                  <a:t>BE(5)</a:t>
                </a:r>
                <a14:m>
                  <m:oMath xmlns:m="http://schemas.openxmlformats.org/officeDocument/2006/math">
                    <m:r>
                      <a:rPr lang="en-US" altLang="zh-CN" sz="2000" i="1" dirty="0">
                        <a:solidFill>
                          <a:srgbClr val="0070C0"/>
                        </a:solidFill>
                        <a:latin typeface="Cambria Math" panose="02040503050406030204" pitchFamily="18" charset="0"/>
                        <a:cs typeface="Times New Roman" panose="02020603050405020304" pitchFamily="18" charset="0"/>
                      </a:rPr>
                      <m:t>≈</m:t>
                    </m:r>
                  </m:oMath>
                </a14:m>
                <a:r>
                  <a:rPr lang="en-US" altLang="zh-CN" sz="2000" dirty="0">
                    <a:solidFill>
                      <a:srgbClr val="0070C0"/>
                    </a:solidFill>
                    <a:latin typeface="Times New Roman" panose="02020603050405020304" pitchFamily="18" charset="0"/>
                    <a:cs typeface="Times New Roman" panose="02020603050405020304" pitchFamily="18" charset="0"/>
                  </a:rPr>
                  <a:t>731.2eV</a:t>
                </a:r>
                <a:endParaRPr lang="en-US" altLang="zh-CN" sz="2000" dirty="0">
                  <a:solidFill>
                    <a:srgbClr val="0070C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solidFill>
                    <a:srgbClr val="4886D8"/>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26" name="矩形 25"/>
              <p:cNvSpPr>
                <a:spLocks noRot="1" noChangeAspect="1" noMove="1" noResize="1" noEditPoints="1" noAdjustHandles="1" noChangeArrowheads="1" noChangeShapeType="1" noTextEdit="1"/>
              </p:cNvSpPr>
              <p:nvPr/>
            </p:nvSpPr>
            <p:spPr>
              <a:xfrm>
                <a:off x="19884" y="997540"/>
                <a:ext cx="6913352" cy="3477875"/>
              </a:xfrm>
              <a:prstGeom prst="rect">
                <a:avLst/>
              </a:prstGeom>
              <a:blipFill rotWithShape="1">
                <a:blip r:embed="rId4"/>
                <a:stretch>
                  <a:fillRect l="-3" t="-17" r="4" b="16"/>
                </a:stretch>
              </a:blipFill>
            </p:spPr>
            <p:txBody>
              <a:bodyPr/>
              <a:lstStyle/>
              <a:p>
                <a:r>
                  <a:rPr lang="zh-CN" altLang="en-US">
                    <a:noFill/>
                  </a:rPr>
                  <a:t> </a:t>
                </a:r>
              </a:p>
            </p:txBody>
          </p:sp>
        </mc:Fallback>
      </mc:AlternateContent>
      <p:sp>
        <p:nvSpPr>
          <p:cNvPr id="19" name="矩形 18"/>
          <p:cNvSpPr/>
          <p:nvPr/>
        </p:nvSpPr>
        <p:spPr>
          <a:xfrm>
            <a:off x="5025617" y="3422025"/>
            <a:ext cx="58590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1</a:t>
            </a:r>
            <a:endParaRPr lang="en-US" altLang="zh-CN" sz="2400" b="1" dirty="0">
              <a:latin typeface="Times New Roman" panose="02020603050405020304" pitchFamily="18" charset="0"/>
              <a:cs typeface="Times New Roman" panose="02020603050405020304" pitchFamily="18" charset="0"/>
            </a:endParaRPr>
          </a:p>
        </p:txBody>
      </p:sp>
      <p:sp>
        <p:nvSpPr>
          <p:cNvPr id="20" name="矩形 19"/>
          <p:cNvSpPr/>
          <p:nvPr/>
        </p:nvSpPr>
        <p:spPr>
          <a:xfrm>
            <a:off x="5378224" y="3419035"/>
            <a:ext cx="58590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2</a:t>
            </a:r>
            <a:endParaRPr lang="en-US" altLang="zh-CN" sz="2400" b="1" dirty="0">
              <a:latin typeface="Times New Roman" panose="02020603050405020304" pitchFamily="18" charset="0"/>
              <a:cs typeface="Times New Roman" panose="02020603050405020304" pitchFamily="18" charset="0"/>
            </a:endParaRPr>
          </a:p>
        </p:txBody>
      </p:sp>
      <p:sp>
        <p:nvSpPr>
          <p:cNvPr id="21" name="矩形 20"/>
          <p:cNvSpPr/>
          <p:nvPr/>
        </p:nvSpPr>
        <p:spPr>
          <a:xfrm>
            <a:off x="5664367" y="3430851"/>
            <a:ext cx="40576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3</a:t>
            </a:r>
            <a:endParaRPr lang="en-US" altLang="zh-CN" sz="2400" b="1" dirty="0">
              <a:latin typeface="Times New Roman" panose="02020603050405020304" pitchFamily="18" charset="0"/>
              <a:cs typeface="Times New Roman" panose="02020603050405020304" pitchFamily="18" charset="0"/>
            </a:endParaRPr>
          </a:p>
        </p:txBody>
      </p:sp>
      <p:sp>
        <p:nvSpPr>
          <p:cNvPr id="23" name="矩形 22"/>
          <p:cNvSpPr/>
          <p:nvPr/>
        </p:nvSpPr>
        <p:spPr>
          <a:xfrm>
            <a:off x="6263580" y="3425334"/>
            <a:ext cx="40576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4</a:t>
            </a:r>
            <a:endParaRPr lang="en-US" altLang="zh-CN" sz="2400" b="1" dirty="0">
              <a:latin typeface="Times New Roman" panose="02020603050405020304" pitchFamily="18" charset="0"/>
              <a:cs typeface="Times New Roman" panose="02020603050405020304" pitchFamily="18" charset="0"/>
            </a:endParaRPr>
          </a:p>
        </p:txBody>
      </p:sp>
      <p:sp>
        <p:nvSpPr>
          <p:cNvPr id="18" name="矩形 17"/>
          <p:cNvSpPr/>
          <p:nvPr/>
        </p:nvSpPr>
        <p:spPr>
          <a:xfrm>
            <a:off x="6699802" y="3414195"/>
            <a:ext cx="40576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5</a:t>
            </a:r>
            <a:endParaRPr lang="en-US" altLang="zh-CN" sz="2400" b="1"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3208851" y="2331014"/>
            <a:ext cx="3693835" cy="1200329"/>
          </a:xfrm>
          <a:prstGeom prst="rect">
            <a:avLst/>
          </a:prstGeom>
          <a:noFill/>
        </p:spPr>
        <p:txBody>
          <a:bodyPr wrap="square">
            <a:spAutoFit/>
          </a:bodyPr>
          <a:lstStyle/>
          <a:p>
            <a:pPr marL="285750" indent="-285750">
              <a:buFont typeface="Arial" panose="020B0604020202020204" pitchFamily="34" charset="0"/>
              <a:buChar char="•"/>
            </a:pPr>
            <a:r>
              <a:rPr lang="zh-CN" altLang="en-US" sz="1800" dirty="0"/>
              <a:t>可能原因</a:t>
            </a:r>
            <a:r>
              <a:rPr lang="zh-CN" altLang="en-US" dirty="0"/>
              <a:t>：</a:t>
            </a:r>
            <a:r>
              <a:rPr lang="en-US" altLang="zh-CN" sz="1800" dirty="0"/>
              <a:t>XPS</a:t>
            </a:r>
            <a:r>
              <a:rPr lang="zh-CN" altLang="en-US" sz="1800" dirty="0"/>
              <a:t>的探测深度是几到几十个原子层的厚度，含</a:t>
            </a:r>
            <a:r>
              <a:rPr lang="en-US" altLang="zh-CN" sz="1800" dirty="0"/>
              <a:t>Fe</a:t>
            </a:r>
            <a:r>
              <a:rPr lang="zh-CN" altLang="en-US" sz="1800" dirty="0"/>
              <a:t>层的深度比较大，超出了这个探测的范围，所以信噪比很小。</a:t>
            </a:r>
            <a:endParaRPr lang="en-US" altLang="zh-CN" sz="1800" dirty="0"/>
          </a:p>
        </p:txBody>
      </p:sp>
      <p:cxnSp>
        <p:nvCxnSpPr>
          <p:cNvPr id="9" name="直接箭头连接符 8"/>
          <p:cNvCxnSpPr/>
          <p:nvPr/>
        </p:nvCxnSpPr>
        <p:spPr bwMode="auto">
          <a:xfrm flipV="1">
            <a:off x="2064872" y="3386107"/>
            <a:ext cx="2044141" cy="1144265"/>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12" name="文本框 11"/>
          <p:cNvSpPr txBox="1"/>
          <p:nvPr/>
        </p:nvSpPr>
        <p:spPr>
          <a:xfrm rot="19756908">
            <a:off x="2353572" y="3699023"/>
            <a:ext cx="1249346" cy="369332"/>
          </a:xfrm>
          <a:prstGeom prst="rect">
            <a:avLst/>
          </a:prstGeom>
          <a:noFill/>
        </p:spPr>
        <p:txBody>
          <a:bodyPr wrap="square" rtlCol="0">
            <a:spAutoFit/>
          </a:bodyPr>
          <a:lstStyle/>
          <a:p>
            <a:r>
              <a:rPr lang="zh-CN" altLang="en-US" dirty="0"/>
              <a:t>信噪比小</a:t>
            </a:r>
            <a:endParaRPr lang="zh-CN" altLang="en-US" dirty="0"/>
          </a:p>
        </p:txBody>
      </p:sp>
      <p:cxnSp>
        <p:nvCxnSpPr>
          <p:cNvPr id="25" name="直接箭头连接符 24"/>
          <p:cNvCxnSpPr/>
          <p:nvPr/>
        </p:nvCxnSpPr>
        <p:spPr bwMode="auto">
          <a:xfrm flipV="1">
            <a:off x="3130459" y="5094575"/>
            <a:ext cx="2078266" cy="27662"/>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28" name="文本框 27"/>
          <p:cNvSpPr txBox="1"/>
          <p:nvPr/>
        </p:nvSpPr>
        <p:spPr>
          <a:xfrm>
            <a:off x="3208851" y="4438817"/>
            <a:ext cx="1850979" cy="58477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altLang="zh-CN" sz="3200" b="1" dirty="0"/>
              <a:t>FFT</a:t>
            </a:r>
            <a:r>
              <a:rPr lang="zh-CN" altLang="en-US" sz="3200" b="1" dirty="0"/>
              <a:t> </a:t>
            </a:r>
            <a:r>
              <a:rPr lang="en-US" altLang="zh-CN" sz="3200" b="1" dirty="0"/>
              <a:t>Filter</a:t>
            </a:r>
            <a:endParaRPr lang="zh-CN" altLang="en-US" sz="3200" b="1" dirty="0"/>
          </a:p>
        </p:txBody>
      </p:sp>
      <p:sp>
        <p:nvSpPr>
          <p:cNvPr id="40" name="椭圆 39"/>
          <p:cNvSpPr/>
          <p:nvPr/>
        </p:nvSpPr>
        <p:spPr bwMode="auto">
          <a:xfrm>
            <a:off x="8239547" y="4278279"/>
            <a:ext cx="659047" cy="558514"/>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82994" y="3535493"/>
            <a:ext cx="3859404" cy="3054285"/>
          </a:xfrm>
          <a:prstGeom prst="rect">
            <a:avLst/>
          </a:prstGeom>
        </p:spPr>
      </p:pic>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Fe 2p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graphicFrame>
        <p:nvGraphicFramePr>
          <p:cNvPr id="8" name="表格 7"/>
          <p:cNvGraphicFramePr>
            <a:graphicFrameLocks noGrp="1"/>
          </p:cNvGraphicFramePr>
          <p:nvPr/>
        </p:nvGraphicFramePr>
        <p:xfrm>
          <a:off x="7106855" y="489062"/>
          <a:ext cx="4996331" cy="3244921"/>
        </p:xfrm>
        <a:graphic>
          <a:graphicData uri="http://schemas.openxmlformats.org/drawingml/2006/table">
            <a:tbl>
              <a:tblPr firstRow="1" bandRow="1">
                <a:tableStyleId>{5C22544A-7EE6-4342-B048-85BDC9FD1C3A}</a:tableStyleId>
              </a:tblPr>
              <a:tblGrid>
                <a:gridCol w="2329918"/>
                <a:gridCol w="2666413"/>
              </a:tblGrid>
              <a:tr h="320520">
                <a:tc>
                  <a:txBody>
                    <a:bodyPr/>
                    <a:lstStyle/>
                    <a:p>
                      <a:pPr algn="ctr"/>
                      <a:r>
                        <a:rPr lang="en-US" altLang="zh-CN" sz="1600" i="0" dirty="0">
                          <a:solidFill>
                            <a:schemeClr val="tx1"/>
                          </a:solidFill>
                          <a:latin typeface="Times New Roman" panose="02020603050405020304" pitchFamily="18" charset="0"/>
                          <a:cs typeface="Times New Roman" panose="02020603050405020304" pitchFamily="18" charset="0"/>
                        </a:rPr>
                        <a:t>Chemical state</a:t>
                      </a:r>
                      <a:endParaRPr lang="zh-CN" altLang="en-US" sz="1600" i="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sz="1600" i="0" dirty="0">
                          <a:solidFill>
                            <a:schemeClr val="tx1"/>
                          </a:solidFill>
                          <a:latin typeface="Times New Roman" panose="02020603050405020304" pitchFamily="18" charset="0"/>
                          <a:cs typeface="Times New Roman" panose="02020603050405020304" pitchFamily="18" charset="0"/>
                        </a:rPr>
                        <a:t>Binding</a:t>
                      </a:r>
                      <a:r>
                        <a:rPr lang="zh-CN" altLang="en-US" sz="1600" i="0" dirty="0">
                          <a:solidFill>
                            <a:schemeClr val="tx1"/>
                          </a:solidFill>
                          <a:latin typeface="Times New Roman" panose="02020603050405020304" pitchFamily="18" charset="0"/>
                          <a:cs typeface="Times New Roman" panose="02020603050405020304" pitchFamily="18" charset="0"/>
                        </a:rPr>
                        <a:t> </a:t>
                      </a:r>
                      <a:r>
                        <a:rPr lang="en-US" altLang="zh-CN" sz="1600" i="0" dirty="0">
                          <a:solidFill>
                            <a:schemeClr val="tx1"/>
                          </a:solidFill>
                          <a:latin typeface="Times New Roman" panose="02020603050405020304" pitchFamily="18" charset="0"/>
                          <a:cs typeface="Times New Roman" panose="02020603050405020304" pitchFamily="18" charset="0"/>
                        </a:rPr>
                        <a:t>energy N1s (eV)</a:t>
                      </a:r>
                      <a:endParaRPr lang="zh-CN" altLang="en-US" sz="1600" i="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29191">
                <a:tc>
                  <a:txBody>
                    <a:bodyPr/>
                    <a:lstStyle/>
                    <a:p>
                      <a:pPr algn="ctr"/>
                      <a:r>
                        <a:rPr lang="en-US" altLang="zh-CN" sz="1600" i="0" dirty="0">
                          <a:solidFill>
                            <a:srgbClr val="FF0000"/>
                          </a:solidFill>
                          <a:latin typeface="Times New Roman" panose="02020603050405020304" pitchFamily="18" charset="0"/>
                          <a:cs typeface="Times New Roman" panose="02020603050405020304" pitchFamily="18" charset="0"/>
                        </a:rPr>
                        <a:t>Fe metal</a:t>
                      </a:r>
                      <a:endParaRPr lang="en-US" altLang="zh-CN" sz="1600" i="0" dirty="0">
                        <a:solidFill>
                          <a:srgbClr val="FF000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i="0" kern="1200" dirty="0">
                          <a:solidFill>
                            <a:srgbClr val="FF0000"/>
                          </a:solidFill>
                          <a:effectLst/>
                          <a:latin typeface="+mn-lt"/>
                          <a:ea typeface="+mn-ea"/>
                          <a:cs typeface="+mn-cs"/>
                        </a:rPr>
                        <a:t>706.7</a:t>
                      </a:r>
                      <a:endParaRPr lang="zh-CN" altLang="en-US" sz="1600" i="0" dirty="0">
                        <a:solidFill>
                          <a:srgbClr val="FF0000"/>
                        </a:solidFill>
                        <a:latin typeface="Times New Roman" panose="02020603050405020304" pitchFamily="18" charset="0"/>
                        <a:cs typeface="Times New Roman" panose="02020603050405020304" pitchFamily="18" charset="0"/>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3/2</a:t>
                      </a:r>
                      <a:r>
                        <a:rPr lang="en-US" altLang="zh-CN" sz="1600" b="0" i="0" kern="1200" dirty="0">
                          <a:solidFill>
                            <a:srgbClr val="00B050"/>
                          </a:solidFill>
                          <a:effectLst/>
                          <a:latin typeface="+mn-lt"/>
                          <a:ea typeface="+mn-ea"/>
                          <a:cs typeface="+mn-cs"/>
                        </a:rPr>
                        <a:t>)</a:t>
                      </a:r>
                      <a:endParaRPr lang="en-US" altLang="zh-CN" sz="1600" i="0" baseline="0" dirty="0">
                        <a:solidFill>
                          <a:srgbClr val="00B05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rgbClr val="00B050"/>
                          </a:solidFill>
                        </a:rPr>
                        <a:t>709.6</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3/2</a:t>
                      </a:r>
                      <a:r>
                        <a:rPr lang="en-US" altLang="zh-CN" sz="1600" b="0" i="0" kern="1200" dirty="0">
                          <a:solidFill>
                            <a:srgbClr val="00B050"/>
                          </a:solidFill>
                          <a:effectLst/>
                          <a:latin typeface="+mn-lt"/>
                          <a:ea typeface="+mn-ea"/>
                          <a:cs typeface="+mn-cs"/>
                        </a:rPr>
                        <a:t>) satellite</a:t>
                      </a:r>
                      <a:endParaRPr lang="en-US" altLang="zh-CN" sz="1600" i="0" baseline="0" dirty="0">
                        <a:solidFill>
                          <a:srgbClr val="00B05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i="0" kern="1200" dirty="0">
                          <a:solidFill>
                            <a:srgbClr val="00B050"/>
                          </a:solidFill>
                          <a:effectLst/>
                          <a:latin typeface="+mn-lt"/>
                          <a:ea typeface="+mn-ea"/>
                          <a:cs typeface="+mn-cs"/>
                        </a:rPr>
                        <a:t>715</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err="1">
                          <a:solidFill>
                            <a:srgbClr val="00B050"/>
                          </a:solidFill>
                          <a:effectLst/>
                          <a:latin typeface="+mn-lt"/>
                          <a:ea typeface="+mn-ea"/>
                          <a:cs typeface="+mn-cs"/>
                        </a:rPr>
                        <a:t>FeO</a:t>
                      </a:r>
                      <a:r>
                        <a:rPr lang="en-US" altLang="zh-CN" sz="1600" b="0" i="0" kern="1200" baseline="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1/2</a:t>
                      </a:r>
                      <a:r>
                        <a:rPr lang="en-US" altLang="zh-CN" sz="1600" b="0" i="0" kern="1200" baseline="0" dirty="0">
                          <a:solidFill>
                            <a:srgbClr val="00B050"/>
                          </a:solidFill>
                          <a:effectLst/>
                          <a:latin typeface="+mn-lt"/>
                          <a:ea typeface="+mn-ea"/>
                          <a:cs typeface="+mn-cs"/>
                        </a:rPr>
                        <a:t>)</a:t>
                      </a:r>
                      <a:endParaRPr lang="zh-CN" altLang="en-US" sz="1600" i="0" baseline="0" dirty="0">
                        <a:solidFill>
                          <a:srgbClr val="00B05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B050"/>
                          </a:solidFill>
                        </a:rPr>
                        <a:t>723</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1/2</a:t>
                      </a:r>
                      <a:r>
                        <a:rPr lang="en-US" altLang="zh-CN" sz="1600" b="0" i="0" kern="1200" dirty="0">
                          <a:solidFill>
                            <a:srgbClr val="00B050"/>
                          </a:solidFill>
                          <a:effectLst/>
                          <a:latin typeface="+mn-lt"/>
                          <a:ea typeface="+mn-ea"/>
                          <a:cs typeface="+mn-cs"/>
                        </a:rPr>
                        <a:t>) satellite</a:t>
                      </a:r>
                      <a:endParaRPr lang="en-US" altLang="zh-CN" sz="1600" i="0" baseline="0" dirty="0">
                        <a:solidFill>
                          <a:srgbClr val="00B05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i="0" kern="1200" dirty="0">
                          <a:solidFill>
                            <a:srgbClr val="00B050"/>
                          </a:solidFill>
                          <a:effectLst/>
                          <a:latin typeface="+mn-lt"/>
                          <a:ea typeface="+mn-ea"/>
                          <a:cs typeface="+mn-cs"/>
                        </a:rPr>
                        <a:t>730</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3/2</a:t>
                      </a:r>
                      <a:r>
                        <a:rPr lang="en-US" altLang="zh-CN" sz="1600" b="0" i="0" kern="1200" baseline="0" dirty="0">
                          <a:solidFill>
                            <a:srgbClr val="0070C0"/>
                          </a:solidFill>
                          <a:effectLst/>
                          <a:latin typeface="+mn-lt"/>
                          <a:ea typeface="+mn-ea"/>
                          <a:cs typeface="+mn-cs"/>
                        </a:rPr>
                        <a:t>)</a:t>
                      </a:r>
                      <a:endParaRPr lang="zh-CN" altLang="en-US" sz="1600" i="0" baseline="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70C0"/>
                          </a:solidFill>
                        </a:rPr>
                        <a:t>710.8</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3/2</a:t>
                      </a:r>
                      <a:r>
                        <a:rPr lang="en-US" altLang="zh-CN" sz="1600" b="0" i="0" kern="1200" baseline="0" dirty="0">
                          <a:solidFill>
                            <a:srgbClr val="0070C0"/>
                          </a:solidFill>
                          <a:effectLst/>
                          <a:latin typeface="+mn-lt"/>
                          <a:ea typeface="+mn-ea"/>
                          <a:cs typeface="+mn-cs"/>
                        </a:rPr>
                        <a:t>) satellite</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70C0"/>
                          </a:solidFill>
                        </a:rPr>
                        <a:t>719</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1/2</a:t>
                      </a:r>
                      <a:r>
                        <a:rPr lang="en-US" altLang="zh-CN" sz="1600" b="0" i="0" kern="1200" baseline="0" dirty="0">
                          <a:solidFill>
                            <a:srgbClr val="0070C0"/>
                          </a:solidFill>
                          <a:effectLst/>
                          <a:latin typeface="+mn-lt"/>
                          <a:ea typeface="+mn-ea"/>
                          <a:cs typeface="+mn-cs"/>
                        </a:rPr>
                        <a:t>)</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70C0"/>
                          </a:solidFill>
                        </a:rPr>
                        <a:t>724</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1/2</a:t>
                      </a:r>
                      <a:r>
                        <a:rPr lang="en-US" altLang="zh-CN" sz="1600" b="0" i="0" kern="1200" baseline="0" dirty="0">
                          <a:solidFill>
                            <a:srgbClr val="0070C0"/>
                          </a:solidFill>
                          <a:effectLst/>
                          <a:latin typeface="+mn-lt"/>
                          <a:ea typeface="+mn-ea"/>
                          <a:cs typeface="+mn-cs"/>
                        </a:rPr>
                        <a:t>) satellite</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70C0"/>
                          </a:solidFill>
                        </a:rPr>
                        <a:t>733</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2" name="矩形 21"/>
          <p:cNvSpPr/>
          <p:nvPr/>
        </p:nvSpPr>
        <p:spPr>
          <a:xfrm>
            <a:off x="8370958" y="27397"/>
            <a:ext cx="2456684"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Fe 2p </a:t>
            </a:r>
            <a:r>
              <a:rPr lang="zh-CN" altLang="en-US" sz="2400" b="1" dirty="0">
                <a:latin typeface="Times New Roman" panose="02020603050405020304" pitchFamily="18" charset="0"/>
                <a:cs typeface="Times New Roman" panose="02020603050405020304" pitchFamily="18" charset="0"/>
              </a:rPr>
              <a:t>结合能</a:t>
            </a:r>
            <a:endParaRPr lang="en-US" altLang="zh-CN" sz="2400" b="1" dirty="0">
              <a:latin typeface="Times New Roman" panose="02020603050405020304" pitchFamily="18" charset="0"/>
              <a:cs typeface="Times New Roman" panose="02020603050405020304" pitchFamily="18" charset="0"/>
            </a:endParaRPr>
          </a:p>
        </p:txBody>
      </p:sp>
      <p:sp>
        <p:nvSpPr>
          <p:cNvPr id="19" name="矩形 18"/>
          <p:cNvSpPr/>
          <p:nvPr/>
        </p:nvSpPr>
        <p:spPr>
          <a:xfrm>
            <a:off x="1059556" y="3494304"/>
            <a:ext cx="58590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1</a:t>
            </a:r>
            <a:endParaRPr lang="en-US" altLang="zh-CN" sz="2400" b="1" dirty="0">
              <a:latin typeface="Times New Roman" panose="02020603050405020304" pitchFamily="18" charset="0"/>
              <a:cs typeface="Times New Roman" panose="02020603050405020304" pitchFamily="18" charset="0"/>
            </a:endParaRPr>
          </a:p>
        </p:txBody>
      </p:sp>
      <p:sp>
        <p:nvSpPr>
          <p:cNvPr id="20" name="矩形 19"/>
          <p:cNvSpPr/>
          <p:nvPr/>
        </p:nvSpPr>
        <p:spPr>
          <a:xfrm>
            <a:off x="1412163" y="3491314"/>
            <a:ext cx="58590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2</a:t>
            </a:r>
            <a:endParaRPr lang="en-US" altLang="zh-CN" sz="2400" b="1" dirty="0">
              <a:latin typeface="Times New Roman" panose="02020603050405020304" pitchFamily="18" charset="0"/>
              <a:cs typeface="Times New Roman" panose="02020603050405020304" pitchFamily="18" charset="0"/>
            </a:endParaRPr>
          </a:p>
        </p:txBody>
      </p:sp>
      <p:sp>
        <p:nvSpPr>
          <p:cNvPr id="21" name="矩形 20"/>
          <p:cNvSpPr/>
          <p:nvPr/>
        </p:nvSpPr>
        <p:spPr>
          <a:xfrm>
            <a:off x="1698306" y="3503130"/>
            <a:ext cx="40576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3</a:t>
            </a:r>
            <a:endParaRPr lang="en-US" altLang="zh-CN" sz="2400" b="1" dirty="0">
              <a:latin typeface="Times New Roman" panose="02020603050405020304" pitchFamily="18" charset="0"/>
              <a:cs typeface="Times New Roman" panose="02020603050405020304" pitchFamily="18" charset="0"/>
            </a:endParaRPr>
          </a:p>
        </p:txBody>
      </p:sp>
      <p:sp>
        <p:nvSpPr>
          <p:cNvPr id="23" name="矩形 22"/>
          <p:cNvSpPr/>
          <p:nvPr/>
        </p:nvSpPr>
        <p:spPr>
          <a:xfrm>
            <a:off x="2297519" y="3497613"/>
            <a:ext cx="40576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4</a:t>
            </a:r>
            <a:endParaRPr lang="en-US" altLang="zh-CN" sz="2400" b="1" dirty="0">
              <a:latin typeface="Times New Roman" panose="02020603050405020304" pitchFamily="18" charset="0"/>
              <a:cs typeface="Times New Roman" panose="02020603050405020304" pitchFamily="18" charset="0"/>
            </a:endParaRPr>
          </a:p>
        </p:txBody>
      </p:sp>
      <p:sp>
        <p:nvSpPr>
          <p:cNvPr id="18" name="矩形 17"/>
          <p:cNvSpPr/>
          <p:nvPr/>
        </p:nvSpPr>
        <p:spPr>
          <a:xfrm>
            <a:off x="2733741" y="3486474"/>
            <a:ext cx="405769" cy="46166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5</a:t>
            </a:r>
            <a:endParaRPr lang="en-US" altLang="zh-CN" sz="2400" b="1"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44335" y="995298"/>
            <a:ext cx="6094070" cy="369332"/>
          </a:xfrm>
          <a:prstGeom prst="rect">
            <a:avLst/>
          </a:prstGeom>
          <a:noFill/>
        </p:spPr>
        <p:txBody>
          <a:bodyPr wrap="square">
            <a:spAutoFit/>
          </a:bodyPr>
          <a:lstStyle/>
          <a:p>
            <a:pPr marL="742950" lvl="1"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s(2)—p</a:t>
            </a:r>
            <a:r>
              <a:rPr lang="en-US" altLang="zh-CN" sz="1800" baseline="-25000" dirty="0">
                <a:latin typeface="Times New Roman" panose="02020603050405020304" pitchFamily="18" charset="0"/>
                <a:cs typeface="Times New Roman" panose="02020603050405020304" pitchFamily="18" charset="0"/>
              </a:rPr>
              <a:t>1/2</a:t>
            </a:r>
            <a:r>
              <a:rPr lang="en-US" altLang="zh-CN" sz="1800" dirty="0">
                <a:latin typeface="Times New Roman" panose="02020603050405020304" pitchFamily="18" charset="0"/>
                <a:cs typeface="Times New Roman" panose="02020603050405020304" pitchFamily="18" charset="0"/>
              </a:rPr>
              <a:t>(2)—p</a:t>
            </a:r>
            <a:r>
              <a:rPr lang="en-US" altLang="zh-CN" sz="1800" baseline="-25000" dirty="0">
                <a:latin typeface="Times New Roman" panose="02020603050405020304" pitchFamily="18" charset="0"/>
                <a:cs typeface="Times New Roman" panose="02020603050405020304" pitchFamily="18" charset="0"/>
              </a:rPr>
              <a:t>3/2</a:t>
            </a:r>
            <a:r>
              <a:rPr lang="en-US" altLang="zh-CN" sz="1800" dirty="0">
                <a:latin typeface="Times New Roman" panose="02020603050405020304" pitchFamily="18" charset="0"/>
                <a:cs typeface="Times New Roman" panose="02020603050405020304" pitchFamily="18" charset="0"/>
              </a:rPr>
              <a:t>(4)—d</a:t>
            </a:r>
            <a:r>
              <a:rPr lang="en-US" altLang="zh-CN" sz="1800" baseline="-25000" dirty="0">
                <a:latin typeface="Times New Roman" panose="02020603050405020304" pitchFamily="18" charset="0"/>
                <a:cs typeface="Times New Roman" panose="02020603050405020304" pitchFamily="18" charset="0"/>
              </a:rPr>
              <a:t>3/2</a:t>
            </a:r>
            <a:r>
              <a:rPr lang="en-US" altLang="zh-CN" sz="1800" dirty="0">
                <a:latin typeface="Times New Roman" panose="02020603050405020304" pitchFamily="18" charset="0"/>
                <a:cs typeface="Times New Roman" panose="02020603050405020304" pitchFamily="18" charset="0"/>
              </a:rPr>
              <a:t>(4)—d</a:t>
            </a:r>
            <a:r>
              <a:rPr lang="en-US" altLang="zh-CN" sz="1800" baseline="-25000" dirty="0">
                <a:latin typeface="Times New Roman" panose="02020603050405020304" pitchFamily="18" charset="0"/>
                <a:cs typeface="Times New Roman" panose="02020603050405020304" pitchFamily="18" charset="0"/>
              </a:rPr>
              <a:t>5/2</a:t>
            </a:r>
            <a:r>
              <a:rPr lang="en-US" altLang="zh-CN" sz="1800" dirty="0">
                <a:latin typeface="Times New Roman" panose="02020603050405020304" pitchFamily="18" charset="0"/>
                <a:cs typeface="Times New Roman" panose="02020603050405020304" pitchFamily="18" charset="0"/>
              </a:rPr>
              <a:t>(6)—f</a:t>
            </a:r>
            <a:r>
              <a:rPr lang="en-US" altLang="zh-CN" sz="1800" baseline="-25000" dirty="0">
                <a:latin typeface="Times New Roman" panose="02020603050405020304" pitchFamily="18" charset="0"/>
                <a:cs typeface="Times New Roman" panose="02020603050405020304" pitchFamily="18" charset="0"/>
              </a:rPr>
              <a:t>5/2</a:t>
            </a:r>
            <a:r>
              <a:rPr lang="en-US" altLang="zh-CN" sz="1800" dirty="0">
                <a:latin typeface="Times New Roman" panose="02020603050405020304" pitchFamily="18" charset="0"/>
                <a:cs typeface="Times New Roman" panose="02020603050405020304" pitchFamily="18" charset="0"/>
              </a:rPr>
              <a:t>(6)—f</a:t>
            </a:r>
            <a:r>
              <a:rPr lang="en-US" altLang="zh-CN" sz="1800" baseline="-25000" dirty="0">
                <a:latin typeface="Times New Roman" panose="02020603050405020304" pitchFamily="18" charset="0"/>
                <a:cs typeface="Times New Roman" panose="02020603050405020304" pitchFamily="18" charset="0"/>
              </a:rPr>
              <a:t>7/2</a:t>
            </a:r>
            <a:r>
              <a:rPr lang="en-US" altLang="zh-CN" sz="1800" dirty="0">
                <a:latin typeface="Times New Roman" panose="02020603050405020304" pitchFamily="18" charset="0"/>
                <a:cs typeface="Times New Roman" panose="02020603050405020304" pitchFamily="18" charset="0"/>
              </a:rPr>
              <a:t>(8)</a:t>
            </a:r>
            <a:endParaRPr lang="en-US" altLang="zh-CN" sz="1800"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44335" y="1464384"/>
            <a:ext cx="6094070" cy="1938992"/>
          </a:xfrm>
          <a:prstGeom prst="rect">
            <a:avLst/>
          </a:prstGeom>
          <a:noFill/>
        </p:spPr>
        <p:txBody>
          <a:bodyPr wrap="square">
            <a:spAutoFit/>
          </a:bodyPr>
          <a:lstStyle/>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对于</a:t>
            </a:r>
            <a:r>
              <a:rPr lang="en-US" altLang="zh-CN" sz="2000" dirty="0">
                <a:latin typeface="Times New Roman" panose="02020603050405020304" pitchFamily="18" charset="0"/>
                <a:cs typeface="Times New Roman" panose="02020603050405020304" pitchFamily="18" charset="0"/>
              </a:rPr>
              <a:t>Fe 2p</a:t>
            </a:r>
            <a:r>
              <a:rPr lang="zh-CN" altLang="en-US" sz="2000" dirty="0">
                <a:latin typeface="Times New Roman" panose="02020603050405020304" pitchFamily="18" charset="0"/>
                <a:cs typeface="Times New Roman" panose="02020603050405020304" pitchFamily="18" charset="0"/>
              </a:rPr>
              <a:t>能级，有显著能量分裂的自旋轨道</a:t>
            </a:r>
            <a:r>
              <a:rPr lang="en-US" altLang="zh-CN" sz="2000"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1/2</a:t>
            </a:r>
            <a:endParaRPr lang="en-US" altLang="zh-CN" sz="2000" baseline="-25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对于单质</a:t>
            </a:r>
            <a:r>
              <a:rPr lang="en-US" altLang="zh-CN" sz="2000" dirty="0">
                <a:latin typeface="Times New Roman" panose="02020603050405020304" pitchFamily="18" charset="0"/>
                <a:cs typeface="Times New Roman" panose="02020603050405020304" pitchFamily="18" charset="0"/>
              </a:rPr>
              <a:t>Fe</a:t>
            </a:r>
            <a:r>
              <a:rPr lang="zh-CN" altLang="en-US" sz="2000" dirty="0">
                <a:latin typeface="Times New Roman" panose="02020603050405020304" pitchFamily="18" charset="0"/>
                <a:cs typeface="Times New Roman" panose="02020603050405020304" pitchFamily="18" charset="0"/>
              </a:rPr>
              <a:t>，能级差为</a:t>
            </a:r>
            <a:r>
              <a:rPr lang="en-US" altLang="zh-CN" sz="2000" dirty="0">
                <a:latin typeface="Times New Roman" panose="02020603050405020304" pitchFamily="18" charset="0"/>
                <a:cs typeface="Times New Roman" panose="02020603050405020304" pitchFamily="18" charset="0"/>
              </a:rPr>
              <a:t>13.1eV</a:t>
            </a:r>
            <a:r>
              <a:rPr lang="zh-CN" altLang="en-US" sz="2000" dirty="0">
                <a:latin typeface="Times New Roman" panose="02020603050405020304" pitchFamily="18" charset="0"/>
                <a:cs typeface="Times New Roman" panose="02020603050405020304" pitchFamily="18" charset="0"/>
              </a:rPr>
              <a:t>；氧化态的能量差略有差异</a:t>
            </a:r>
            <a:endParaRPr lang="en-US" altLang="zh-CN"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有随体</a:t>
            </a:r>
            <a:r>
              <a:rPr lang="en-US" altLang="zh-CN" sz="2000" dirty="0">
                <a:latin typeface="Times New Roman" panose="02020603050405020304" pitchFamily="18" charset="0"/>
                <a:cs typeface="Times New Roman" panose="02020603050405020304" pitchFamily="18" charset="0"/>
              </a:rPr>
              <a:t>(</a:t>
            </a:r>
            <a:r>
              <a:rPr lang="en-US" altLang="zh-CN" sz="2000" b="0" i="0" dirty="0">
                <a:solidFill>
                  <a:srgbClr val="333333"/>
                </a:solidFill>
                <a:effectLst/>
                <a:latin typeface="HelveticaNeueLight"/>
              </a:rPr>
              <a:t>satellite</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存在，每个简并轨道的高能部分还存在一个额外的峰</a:t>
            </a:r>
            <a:endParaRPr lang="en-US" altLang="zh-CN" sz="20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4297402" y="3733962"/>
            <a:ext cx="3597196" cy="2757700"/>
          </a:xfrm>
          <a:prstGeom prst="rect">
            <a:avLst/>
          </a:prstGeom>
        </p:spPr>
      </p:pic>
      <p:sp>
        <p:nvSpPr>
          <p:cNvPr id="41" name="椭圆 40"/>
          <p:cNvSpPr/>
          <p:nvPr/>
        </p:nvSpPr>
        <p:spPr bwMode="auto">
          <a:xfrm>
            <a:off x="5448747" y="4096491"/>
            <a:ext cx="332135" cy="263392"/>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3" name="椭圆 42"/>
          <p:cNvSpPr/>
          <p:nvPr/>
        </p:nvSpPr>
        <p:spPr bwMode="auto">
          <a:xfrm>
            <a:off x="6030937" y="5112812"/>
            <a:ext cx="332135" cy="263392"/>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4" name="椭圆 43"/>
          <p:cNvSpPr/>
          <p:nvPr/>
        </p:nvSpPr>
        <p:spPr bwMode="auto">
          <a:xfrm>
            <a:off x="6217149" y="4822344"/>
            <a:ext cx="332135" cy="263392"/>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5" name="椭圆 44"/>
          <p:cNvSpPr/>
          <p:nvPr/>
        </p:nvSpPr>
        <p:spPr bwMode="auto">
          <a:xfrm>
            <a:off x="6774720" y="5376204"/>
            <a:ext cx="332135" cy="263392"/>
          </a:xfrm>
          <a:prstGeom prst="ellipse">
            <a:avLst/>
          </a:prstGeom>
          <a:noFill/>
          <a:ln>
            <a:solidFill>
              <a:srgbClr val="0070C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6" name="椭圆 45"/>
          <p:cNvSpPr/>
          <p:nvPr/>
        </p:nvSpPr>
        <p:spPr bwMode="auto">
          <a:xfrm>
            <a:off x="5262499" y="4096491"/>
            <a:ext cx="344859" cy="263392"/>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7" name="椭圆 46"/>
          <p:cNvSpPr/>
          <p:nvPr/>
        </p:nvSpPr>
        <p:spPr bwMode="auto">
          <a:xfrm>
            <a:off x="5686042" y="4590716"/>
            <a:ext cx="344859" cy="263392"/>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8" name="椭圆 47"/>
          <p:cNvSpPr/>
          <p:nvPr/>
        </p:nvSpPr>
        <p:spPr bwMode="auto">
          <a:xfrm>
            <a:off x="6167502" y="4930940"/>
            <a:ext cx="344859" cy="263392"/>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9" name="椭圆 48"/>
          <p:cNvSpPr/>
          <p:nvPr/>
        </p:nvSpPr>
        <p:spPr bwMode="auto">
          <a:xfrm>
            <a:off x="6511126" y="5284626"/>
            <a:ext cx="344859" cy="263392"/>
          </a:xfrm>
          <a:prstGeom prst="ellipse">
            <a:avLst/>
          </a:prstGeom>
          <a:noFill/>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0" name="椭圆 49"/>
          <p:cNvSpPr/>
          <p:nvPr/>
        </p:nvSpPr>
        <p:spPr bwMode="auto">
          <a:xfrm>
            <a:off x="5056834" y="5549190"/>
            <a:ext cx="319485" cy="244012"/>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1" name="文本框 50"/>
          <p:cNvSpPr txBox="1"/>
          <p:nvPr/>
        </p:nvSpPr>
        <p:spPr>
          <a:xfrm>
            <a:off x="1312315" y="6497505"/>
            <a:ext cx="1933517" cy="369332"/>
          </a:xfrm>
          <a:prstGeom prst="rect">
            <a:avLst/>
          </a:prstGeom>
          <a:noFill/>
        </p:spPr>
        <p:txBody>
          <a:bodyPr wrap="square">
            <a:spAutoFit/>
          </a:bodyPr>
          <a:lstStyle/>
          <a:p>
            <a:r>
              <a:rPr lang="en-US" altLang="zh-CN" b="1" dirty="0">
                <a:solidFill>
                  <a:srgbClr val="202122"/>
                </a:solidFill>
                <a:latin typeface="+mj-ea"/>
                <a:ea typeface="+mj-ea"/>
              </a:rPr>
              <a:t>15</a:t>
            </a:r>
            <a:r>
              <a:rPr lang="zh-CN" altLang="en-US" b="1" dirty="0">
                <a:solidFill>
                  <a:srgbClr val="202122"/>
                </a:solidFill>
                <a:latin typeface="+mj-ea"/>
                <a:ea typeface="+mj-ea"/>
              </a:rPr>
              <a:t>阶</a:t>
            </a:r>
            <a:r>
              <a:rPr lang="en-US" altLang="zh-CN" b="1" dirty="0">
                <a:solidFill>
                  <a:srgbClr val="202122"/>
                </a:solidFill>
                <a:latin typeface="+mj-ea"/>
                <a:ea typeface="+mj-ea"/>
              </a:rPr>
              <a:t>FFT Filter</a:t>
            </a:r>
            <a:endParaRPr lang="zh-CN" altLang="en-US" b="1" dirty="0">
              <a:latin typeface="+mj-ea"/>
              <a:ea typeface="+mj-ea"/>
            </a:endParaRPr>
          </a:p>
        </p:txBody>
      </p:sp>
      <p:sp>
        <p:nvSpPr>
          <p:cNvPr id="52" name="文本框 51"/>
          <p:cNvSpPr txBox="1"/>
          <p:nvPr/>
        </p:nvSpPr>
        <p:spPr>
          <a:xfrm>
            <a:off x="5136234" y="6488668"/>
            <a:ext cx="1933517" cy="369332"/>
          </a:xfrm>
          <a:prstGeom prst="rect">
            <a:avLst/>
          </a:prstGeom>
          <a:noFill/>
        </p:spPr>
        <p:txBody>
          <a:bodyPr wrap="square">
            <a:spAutoFit/>
          </a:bodyPr>
          <a:lstStyle/>
          <a:p>
            <a:r>
              <a:rPr lang="en-US" altLang="zh-CN" b="1" dirty="0">
                <a:solidFill>
                  <a:srgbClr val="202122"/>
                </a:solidFill>
                <a:latin typeface="+mj-ea"/>
                <a:ea typeface="+mj-ea"/>
              </a:rPr>
              <a:t>13</a:t>
            </a:r>
            <a:r>
              <a:rPr lang="zh-CN" altLang="en-US" b="1" dirty="0">
                <a:solidFill>
                  <a:srgbClr val="202122"/>
                </a:solidFill>
                <a:latin typeface="+mj-ea"/>
                <a:ea typeface="+mj-ea"/>
              </a:rPr>
              <a:t>阶</a:t>
            </a:r>
            <a:r>
              <a:rPr lang="en-US" altLang="zh-CN" b="1" dirty="0">
                <a:solidFill>
                  <a:srgbClr val="202122"/>
                </a:solidFill>
                <a:latin typeface="+mj-ea"/>
                <a:ea typeface="+mj-ea"/>
              </a:rPr>
              <a:t>FFT Filter</a:t>
            </a:r>
            <a:endParaRPr lang="zh-CN" altLang="en-US" b="1" dirty="0">
              <a:latin typeface="+mj-ea"/>
              <a:ea typeface="+mj-ea"/>
            </a:endParaRPr>
          </a:p>
        </p:txBody>
      </p:sp>
      <p:sp>
        <p:nvSpPr>
          <p:cNvPr id="53" name="文本框 52"/>
          <p:cNvSpPr txBox="1"/>
          <p:nvPr/>
        </p:nvSpPr>
        <p:spPr>
          <a:xfrm>
            <a:off x="7298144" y="3814393"/>
            <a:ext cx="4465520" cy="2554545"/>
          </a:xfrm>
          <a:prstGeom prst="rect">
            <a:avLst/>
          </a:prstGeom>
          <a:noFill/>
        </p:spPr>
        <p:txBody>
          <a:bodyPr wrap="square">
            <a:spAutoFit/>
          </a:bodyPr>
          <a:lstStyle/>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对于同种能级，二价</a:t>
            </a:r>
            <a:r>
              <a:rPr lang="en-US" altLang="zh-CN" sz="2000" dirty="0">
                <a:latin typeface="Times New Roman" panose="02020603050405020304" pitchFamily="18" charset="0"/>
                <a:cs typeface="Times New Roman" panose="02020603050405020304" pitchFamily="18" charset="0"/>
              </a:rPr>
              <a:t>Fe</a:t>
            </a:r>
            <a:r>
              <a:rPr lang="zh-CN" altLang="en-US" sz="2000" dirty="0">
                <a:latin typeface="Times New Roman" panose="02020603050405020304" pitchFamily="18" charset="0"/>
                <a:cs typeface="Times New Roman" panose="02020603050405020304" pitchFamily="18" charset="0"/>
              </a:rPr>
              <a:t>和三价</a:t>
            </a:r>
            <a:r>
              <a:rPr lang="en-US" altLang="zh-CN" sz="2000" dirty="0">
                <a:latin typeface="Times New Roman" panose="02020603050405020304" pitchFamily="18" charset="0"/>
                <a:cs typeface="Times New Roman" panose="02020603050405020304" pitchFamily="18" charset="0"/>
              </a:rPr>
              <a:t>Fe</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1/2</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主峰结合能大致重叠，在高阶滤波器中无法分辨</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若采用</a:t>
            </a:r>
            <a:r>
              <a:rPr lang="en-US" altLang="zh-CN" sz="2000" dirty="0">
                <a:latin typeface="Times New Roman" panose="02020603050405020304" pitchFamily="18" charset="0"/>
                <a:cs typeface="Times New Roman" panose="02020603050405020304" pitchFamily="18" charset="0"/>
              </a:rPr>
              <a:t>13</a:t>
            </a:r>
            <a:r>
              <a:rPr lang="zh-CN" altLang="en-US" sz="2000" dirty="0">
                <a:latin typeface="Times New Roman" panose="02020603050405020304" pitchFamily="18" charset="0"/>
                <a:cs typeface="Times New Roman" panose="02020603050405020304" pitchFamily="18" charset="0"/>
              </a:rPr>
              <a:t>阶滤波器，两种价态的峰能被区分；由于还存在随体，区分两种价态将给拟合带来极大的麻烦</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因此将一些相近的峰合并</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90286" y="3426213"/>
            <a:ext cx="4499173" cy="3432121"/>
          </a:xfrm>
          <a:prstGeom prst="rect">
            <a:avLst/>
          </a:prstGeom>
        </p:spPr>
      </p:pic>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多层膜</a:t>
            </a:r>
            <a:r>
              <a:rPr lang="en-US" altLang="zh-CN" sz="2800" b="1" dirty="0">
                <a:latin typeface="微软雅黑" panose="020B0503020204020204" pitchFamily="34" charset="-122"/>
                <a:ea typeface="微软雅黑" panose="020B0503020204020204" pitchFamily="34" charset="-122"/>
              </a:rPr>
              <a:t>Fe 2p </a:t>
            </a:r>
            <a:r>
              <a:rPr lang="zh-CN" altLang="en-US" sz="2800" b="1" dirty="0">
                <a:latin typeface="微软雅黑" panose="020B0503020204020204" pitchFamily="34" charset="-122"/>
                <a:ea typeface="微软雅黑" panose="020B0503020204020204" pitchFamily="34" charset="-122"/>
              </a:rPr>
              <a:t>能谱分析</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nvGraphicFramePr>
            <p:xfrm>
              <a:off x="150471" y="855663"/>
              <a:ext cx="11686706" cy="2570215"/>
            </p:xfrm>
            <a:graphic>
              <a:graphicData uri="http://schemas.openxmlformats.org/drawingml/2006/table">
                <a:tbl>
                  <a:tblPr firstRow="1" bandRow="1">
                    <a:tableStyleId>{5C22544A-7EE6-4342-B048-85BDC9FD1C3A}</a:tableStyleId>
                  </a:tblPr>
                  <a:tblGrid>
                    <a:gridCol w="3692324"/>
                    <a:gridCol w="1921397"/>
                    <a:gridCol w="850081"/>
                    <a:gridCol w="1116808"/>
                    <a:gridCol w="775561"/>
                    <a:gridCol w="1535181"/>
                    <a:gridCol w="1795354"/>
                  </a:tblGrid>
                  <a:tr h="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𝒚</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dirty="0">
                              <a:solidFill>
                                <a:schemeClr val="tx1"/>
                              </a:solidFill>
                              <a:cs typeface="Times New Roman" panose="02020603050405020304" pitchFamily="18" charset="0"/>
                            </a:rPr>
                            <a:t>中心轴</a:t>
                          </a:r>
                          <a14:m>
                            <m:oMath xmlns:m="http://schemas.openxmlformats.org/officeDocument/2006/math">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CN" i="1" smtClean="0">
                                      <a:solidFill>
                                        <a:schemeClr val="tx1"/>
                                      </a:solidFill>
                                      <a:latin typeface="Cambria Math" panose="02040503050406030204" pitchFamily="18" charset="0"/>
                                      <a:cs typeface="Times New Roman" panose="02020603050405020304" pitchFamily="18" charset="0"/>
                                    </a:rPr>
                                    <m:t>x</m:t>
                                  </m:r>
                                </m:e>
                                <m:sub>
                                  <m:r>
                                    <m:rPr>
                                      <m:sty m:val="p"/>
                                    </m:rPr>
                                    <a:rPr lang="en-US" altLang="zh-CN" i="1" smtClean="0">
                                      <a:solidFill>
                                        <a:schemeClr val="tx1"/>
                                      </a:solidFill>
                                      <a:latin typeface="Cambria Math" panose="02040503050406030204" pitchFamily="18" charset="0"/>
                                      <a:cs typeface="Times New Roman" panose="02020603050405020304" pitchFamily="18" charset="0"/>
                                    </a:rPr>
                                    <m:t>c</m:t>
                                  </m:r>
                                </m:sub>
                              </m:sSub>
                            </m:oMath>
                          </a14:m>
                          <a:r>
                            <a:rPr lang="zh-CN" altLang="en-US" i="0" dirty="0">
                              <a:solidFill>
                                <a:schemeClr val="tx1"/>
                              </a:solidFill>
                              <a:latin typeface="Times New Roman" panose="02020603050405020304" pitchFamily="18" charset="0"/>
                              <a:cs typeface="Times New Roman" panose="02020603050405020304" pitchFamily="18" charset="0"/>
                            </a:rPr>
                            <a:t> </a:t>
                          </a:r>
                          <a:r>
                            <a:rPr lang="en-US" altLang="zh-CN" i="0" dirty="0">
                              <a:solidFill>
                                <a:schemeClr val="tx1"/>
                              </a:solidFill>
                              <a:latin typeface="Times New Roman" panose="02020603050405020304" pitchFamily="18" charset="0"/>
                              <a:cs typeface="Times New Roman" panose="02020603050405020304" pitchFamily="18" charset="0"/>
                            </a:rPr>
                            <a:t>(eV)</a:t>
                          </a:r>
                          <a:r>
                            <a:rPr lang="zh-CN" altLang="en-US" i="0" dirty="0">
                              <a:solidFill>
                                <a:schemeClr val="tx1"/>
                              </a:solidFill>
                              <a:latin typeface="Times New Roman" panose="02020603050405020304" pitchFamily="18" charset="0"/>
                              <a:cs typeface="Times New Roman" panose="02020603050405020304" pitchFamily="18" charset="0"/>
                            </a:rPr>
                            <a:t> </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sz="1600" i="0" dirty="0">
                              <a:solidFill>
                                <a:srgbClr val="FF0000"/>
                              </a:solidFill>
                              <a:latin typeface="Times New Roman" panose="02020603050405020304" pitchFamily="18" charset="0"/>
                              <a:cs typeface="Times New Roman" panose="02020603050405020304" pitchFamily="18" charset="0"/>
                            </a:rPr>
                            <a:t>Fe metal</a:t>
                          </a:r>
                          <a:endParaRPr lang="en-US" altLang="zh-CN" sz="1600" i="0" dirty="0">
                            <a:solidFill>
                              <a:srgbClr val="FF000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i="0" kern="1200" dirty="0">
                              <a:solidFill>
                                <a:srgbClr val="FF0000"/>
                              </a:solidFill>
                              <a:effectLst/>
                              <a:latin typeface="+mn-lt"/>
                              <a:ea typeface="+mn-ea"/>
                              <a:cs typeface="+mn-cs"/>
                            </a:rPr>
                            <a:t>706.7</a:t>
                          </a:r>
                          <a:endParaRPr lang="zh-CN" altLang="en-US" sz="1600" i="0" dirty="0">
                            <a:solidFill>
                              <a:srgbClr val="FF0000"/>
                            </a:solidFill>
                            <a:latin typeface="Times New Roman" panose="02020603050405020304" pitchFamily="18" charset="0"/>
                            <a:cs typeface="Times New Roman" panose="02020603050405020304" pitchFamily="18" charset="0"/>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213.36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2.423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705.47(-1.23)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1311.4402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3/2</a:t>
                          </a:r>
                          <a:r>
                            <a:rPr lang="en-US" altLang="zh-CN" sz="1600" b="0" i="0" kern="1200" dirty="0">
                              <a:solidFill>
                                <a:srgbClr val="00B050"/>
                              </a:solidFill>
                              <a:effectLst/>
                              <a:latin typeface="+mn-lt"/>
                              <a:ea typeface="+mn-ea"/>
                              <a:cs typeface="+mn-cs"/>
                            </a:rPr>
                            <a:t>) </a:t>
                          </a:r>
                          <a:r>
                            <a:rPr lang="en-US" altLang="zh-CN" sz="1600" b="0" i="0" kern="1200" dirty="0">
                              <a:solidFill>
                                <a:schemeClr val="tx1"/>
                              </a:solidFill>
                              <a:effectLst/>
                              <a:latin typeface="+mn-lt"/>
                              <a:ea typeface="+mn-ea"/>
                              <a:cs typeface="+mn-cs"/>
                            </a:rPr>
                            <a:t>&amp;</a:t>
                          </a:r>
                          <a:r>
                            <a:rPr lang="en-US" altLang="zh-CN" sz="1600" b="0" i="0" kern="1200" dirty="0">
                              <a:solidFill>
                                <a:srgbClr val="00B050"/>
                              </a:solidFill>
                              <a:effectLst/>
                              <a:latin typeface="+mn-lt"/>
                              <a:ea typeface="+mn-ea"/>
                              <a:cs typeface="+mn-cs"/>
                            </a:rPr>
                            <a:t> </a:t>
                          </a: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3/2</a:t>
                          </a:r>
                          <a:r>
                            <a:rPr lang="en-US" altLang="zh-CN" sz="1600" b="0" i="0" kern="1200" baseline="0" dirty="0">
                              <a:solidFill>
                                <a:srgbClr val="0070C0"/>
                              </a:solidFill>
                              <a:effectLst/>
                              <a:latin typeface="+mn-lt"/>
                              <a:ea typeface="+mn-ea"/>
                              <a:cs typeface="+mn-cs"/>
                            </a:rPr>
                            <a:t>)</a:t>
                          </a:r>
                          <a:endParaRPr lang="zh-CN" altLang="en-US" sz="1600" i="0" baseline="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rgbClr val="00B050"/>
                              </a:solidFill>
                            </a:rPr>
                            <a:t>709.6 </a:t>
                          </a:r>
                          <a:r>
                            <a:rPr lang="en-US" altLang="zh-CN" sz="1600" dirty="0">
                              <a:solidFill>
                                <a:schemeClr val="tx1"/>
                              </a:solidFill>
                            </a:rPr>
                            <a:t>&amp;</a:t>
                          </a:r>
                          <a:r>
                            <a:rPr lang="en-US" altLang="zh-CN" sz="1600" dirty="0">
                              <a:solidFill>
                                <a:srgbClr val="00B050"/>
                              </a:solidFill>
                            </a:rPr>
                            <a:t> </a:t>
                          </a:r>
                          <a:r>
                            <a:rPr lang="en-US" altLang="zh-CN" sz="1600" dirty="0">
                              <a:solidFill>
                                <a:srgbClr val="0070C0"/>
                              </a:solidFill>
                            </a:rPr>
                            <a:t>710.8</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3136.85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3.711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710.97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dk1"/>
                              </a:solidFill>
                              <a:latin typeface="+mn-lt"/>
                              <a:ea typeface="+mn-ea"/>
                              <a:cs typeface="+mn-cs"/>
                            </a:rPr>
                            <a:t>4239.2485</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3/2</a:t>
                          </a:r>
                          <a:r>
                            <a:rPr lang="en-US" altLang="zh-CN" sz="1600" b="0" i="0" kern="1200" dirty="0">
                              <a:solidFill>
                                <a:srgbClr val="00B050"/>
                              </a:solidFill>
                              <a:effectLst/>
                              <a:latin typeface="+mn-lt"/>
                              <a:ea typeface="+mn-ea"/>
                              <a:cs typeface="+mn-cs"/>
                            </a:rPr>
                            <a:t>) satellite</a:t>
                          </a:r>
                          <a:endParaRPr lang="en-US" altLang="zh-CN" sz="1600" i="0" baseline="0" dirty="0">
                            <a:solidFill>
                              <a:srgbClr val="00B05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i="0" kern="1200" dirty="0">
                              <a:solidFill>
                                <a:srgbClr val="00B050"/>
                              </a:solidFill>
                              <a:effectLst/>
                              <a:latin typeface="+mn-lt"/>
                              <a:ea typeface="+mn-ea"/>
                              <a:cs typeface="+mn-cs"/>
                            </a:rPr>
                            <a:t>715</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1500.00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3.248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714.99(-0.01)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2602.4653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3/2</a:t>
                          </a:r>
                          <a:r>
                            <a:rPr lang="en-US" altLang="zh-CN" sz="1600" b="0" i="0" kern="1200" baseline="0" dirty="0">
                              <a:solidFill>
                                <a:srgbClr val="0070C0"/>
                              </a:solidFill>
                              <a:effectLst/>
                              <a:latin typeface="+mn-lt"/>
                              <a:ea typeface="+mn-ea"/>
                              <a:cs typeface="+mn-cs"/>
                            </a:rPr>
                            <a:t>) satellite</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70C0"/>
                              </a:solidFill>
                            </a:rPr>
                            <a:t>719</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500.00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3.460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718.34(-0.54)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1602.4772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err="1">
                              <a:solidFill>
                                <a:srgbClr val="00B050"/>
                              </a:solidFill>
                              <a:effectLst/>
                              <a:latin typeface="+mn-lt"/>
                              <a:ea typeface="+mn-ea"/>
                              <a:cs typeface="+mn-cs"/>
                            </a:rPr>
                            <a:t>FeO</a:t>
                          </a:r>
                          <a:r>
                            <a:rPr lang="en-US" altLang="zh-CN" sz="1600" b="0" i="0" kern="1200" baseline="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1/2</a:t>
                          </a:r>
                          <a:r>
                            <a:rPr lang="en-US" altLang="zh-CN" sz="1600" b="0" i="0" kern="1200" baseline="0" dirty="0">
                              <a:solidFill>
                                <a:srgbClr val="00B050"/>
                              </a:solidFill>
                              <a:effectLst/>
                              <a:latin typeface="+mn-lt"/>
                              <a:ea typeface="+mn-ea"/>
                              <a:cs typeface="+mn-cs"/>
                            </a:rPr>
                            <a:t>) </a:t>
                          </a:r>
                          <a:r>
                            <a:rPr lang="en-US" altLang="zh-CN" sz="1600" b="0" i="0" kern="1200" baseline="0" dirty="0">
                              <a:solidFill>
                                <a:schemeClr val="tx1"/>
                              </a:solidFill>
                              <a:effectLst/>
                              <a:latin typeface="+mn-lt"/>
                              <a:ea typeface="+mn-ea"/>
                              <a:cs typeface="+mn-cs"/>
                            </a:rPr>
                            <a:t>&amp;</a:t>
                          </a:r>
                          <a:r>
                            <a:rPr lang="en-US" altLang="zh-CN" sz="1600" b="0" i="0" kern="1200" baseline="0" dirty="0">
                              <a:solidFill>
                                <a:srgbClr val="00B050"/>
                              </a:solidFill>
                              <a:effectLst/>
                              <a:latin typeface="+mn-lt"/>
                              <a:ea typeface="+mn-ea"/>
                              <a:cs typeface="+mn-cs"/>
                            </a:rPr>
                            <a:t> </a:t>
                          </a: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1/2</a:t>
                          </a:r>
                          <a:r>
                            <a:rPr lang="en-US" altLang="zh-CN" sz="1600" b="0" i="0" kern="1200" baseline="0" dirty="0">
                              <a:solidFill>
                                <a:srgbClr val="0070C0"/>
                              </a:solidFill>
                              <a:effectLst/>
                              <a:latin typeface="+mn-lt"/>
                              <a:ea typeface="+mn-ea"/>
                              <a:cs typeface="+mn-cs"/>
                            </a:rPr>
                            <a:t>)</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rgbClr val="00B050"/>
                              </a:solidFill>
                            </a:rPr>
                            <a:t>723 </a:t>
                          </a:r>
                          <a:r>
                            <a:rPr lang="en-US" altLang="zh-CN" sz="1600" dirty="0">
                              <a:solidFill>
                                <a:schemeClr val="tx1"/>
                              </a:solidFill>
                            </a:rPr>
                            <a:t>&amp;</a:t>
                          </a:r>
                          <a:r>
                            <a:rPr lang="en-US" altLang="zh-CN" sz="1600" dirty="0">
                              <a:solidFill>
                                <a:srgbClr val="00B050"/>
                              </a:solidFill>
                            </a:rPr>
                            <a:t> </a:t>
                          </a:r>
                          <a:r>
                            <a:rPr lang="en-US" altLang="zh-CN" sz="1600" dirty="0">
                              <a:solidFill>
                                <a:srgbClr val="0070C0"/>
                              </a:solidFill>
                            </a:rPr>
                            <a:t>724</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3224.96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7.026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724.33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4325.2586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1/2</a:t>
                          </a:r>
                          <a:r>
                            <a:rPr lang="en-US" altLang="zh-CN" sz="1600" b="0" i="0" kern="1200" dirty="0">
                              <a:solidFill>
                                <a:srgbClr val="00B050"/>
                              </a:solidFill>
                              <a:effectLst/>
                              <a:latin typeface="+mn-lt"/>
                              <a:ea typeface="+mn-ea"/>
                              <a:cs typeface="+mn-cs"/>
                            </a:rPr>
                            <a:t>) satellite &amp; </a:t>
                          </a: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1/2</a:t>
                          </a:r>
                          <a:r>
                            <a:rPr lang="en-US" altLang="zh-CN" sz="1600" b="0" i="0" kern="1200" baseline="0" dirty="0">
                              <a:solidFill>
                                <a:srgbClr val="0070C0"/>
                              </a:solidFill>
                              <a:effectLst/>
                              <a:latin typeface="+mn-lt"/>
                              <a:ea typeface="+mn-ea"/>
                              <a:cs typeface="+mn-cs"/>
                            </a:rPr>
                            <a:t>) satellite</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a:solidFill>
                                <a:srgbClr val="00B050"/>
                              </a:solidFill>
                              <a:effectLst/>
                              <a:latin typeface="+mn-lt"/>
                              <a:ea typeface="+mn-ea"/>
                              <a:cs typeface="+mn-cs"/>
                            </a:rPr>
                            <a:t>730 &amp; </a:t>
                          </a:r>
                          <a:r>
                            <a:rPr lang="en-US" altLang="zh-CN" sz="1600" dirty="0">
                              <a:solidFill>
                                <a:srgbClr val="0070C0"/>
                              </a:solidFill>
                            </a:rPr>
                            <a:t>733</a:t>
                          </a:r>
                          <a:r>
                            <a:rPr lang="en-US" altLang="zh-CN" sz="1600" b="0" i="0" kern="1200" dirty="0">
                              <a:solidFill>
                                <a:srgbClr val="00B050"/>
                              </a:solidFill>
                              <a:effectLst/>
                              <a:latin typeface="+mn-lt"/>
                              <a:ea typeface="+mn-ea"/>
                              <a:cs typeface="+mn-cs"/>
                            </a:rPr>
                            <a:t> </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460.28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3.001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731.61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1560.9524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27" name="表格 26"/>
              <p:cNvGraphicFramePr>
                <a:graphicFrameLocks noGrp="1"/>
              </p:cNvGraphicFramePr>
              <p:nvPr/>
            </p:nvGraphicFramePr>
            <p:xfrm>
              <a:off x="150471" y="855663"/>
              <a:ext cx="11686706" cy="2570215"/>
            </p:xfrm>
            <a:graphic>
              <a:graphicData uri="http://schemas.openxmlformats.org/drawingml/2006/table">
                <a:tbl>
                  <a:tblPr firstRow="1" bandRow="1">
                    <a:tableStyleId>{5C22544A-7EE6-4342-B048-85BDC9FD1C3A}</a:tableStyleId>
                  </a:tblPr>
                  <a:tblGrid>
                    <a:gridCol w="3692324"/>
                    <a:gridCol w="1921397"/>
                    <a:gridCol w="850081"/>
                    <a:gridCol w="1116808"/>
                    <a:gridCol w="775561"/>
                    <a:gridCol w="1535181"/>
                    <a:gridCol w="1795354"/>
                  </a:tblGrid>
                  <a:tr h="365760">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峰类型</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参考峰位置</a:t>
                          </a:r>
                          <a:r>
                            <a:rPr lang="en-US" altLang="zh-CN" i="0" dirty="0">
                              <a:solidFill>
                                <a:schemeClr val="tx1"/>
                              </a:solidFill>
                              <a:latin typeface="Times New Roman" panose="02020603050405020304" pitchFamily="18" charset="0"/>
                              <a:cs typeface="Times New Roman" panose="02020603050405020304" pitchFamily="18" charset="0"/>
                            </a:rPr>
                            <a:t> (eV)</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A</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w</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zh-CN" altLang="en-US" i="0" dirty="0">
                              <a:solidFill>
                                <a:schemeClr val="tx1"/>
                              </a:solidFill>
                              <a:latin typeface="Times New Roman" panose="02020603050405020304" pitchFamily="18" charset="0"/>
                              <a:cs typeface="Times New Roman" panose="02020603050405020304" pitchFamily="18" charset="0"/>
                            </a:rPr>
                            <a:t>峰面积</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a:r>
                            <a:rPr lang="en-US" altLang="zh-CN" sz="1600" i="0" dirty="0">
                              <a:solidFill>
                                <a:srgbClr val="FF0000"/>
                              </a:solidFill>
                              <a:latin typeface="Times New Roman" panose="02020603050405020304" pitchFamily="18" charset="0"/>
                              <a:cs typeface="Times New Roman" panose="02020603050405020304" pitchFamily="18" charset="0"/>
                            </a:rPr>
                            <a:t>Fe metal</a:t>
                          </a:r>
                          <a:endParaRPr lang="en-US" altLang="zh-CN" sz="1600" i="0" dirty="0">
                            <a:solidFill>
                              <a:srgbClr val="FF000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i="0" kern="1200" dirty="0">
                              <a:solidFill>
                                <a:srgbClr val="FF0000"/>
                              </a:solidFill>
                              <a:effectLst/>
                              <a:latin typeface="+mn-lt"/>
                              <a:ea typeface="+mn-ea"/>
                              <a:cs typeface="+mn-cs"/>
                            </a:rPr>
                            <a:t>706.7</a:t>
                          </a:r>
                          <a:endParaRPr lang="zh-CN" altLang="en-US" sz="1600" i="0" dirty="0">
                            <a:solidFill>
                              <a:srgbClr val="FF0000"/>
                            </a:solidFill>
                            <a:latin typeface="Times New Roman" panose="02020603050405020304" pitchFamily="18" charset="0"/>
                            <a:cs typeface="Times New Roman" panose="02020603050405020304" pitchFamily="18" charset="0"/>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213.36</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2.423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i="0" dirty="0">
                              <a:solidFill>
                                <a:schemeClr val="tx1"/>
                              </a:solidFill>
                              <a:latin typeface="Times New Roman" panose="02020603050405020304" pitchFamily="18" charset="0"/>
                              <a:cs typeface="Times New Roman" panose="02020603050405020304" pitchFamily="18" charset="0"/>
                            </a:rPr>
                            <a:t>705.47(-1.23)</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kern="1200" dirty="0">
                              <a:solidFill>
                                <a:schemeClr val="dk1"/>
                              </a:solidFill>
                              <a:latin typeface="+mn-lt"/>
                              <a:ea typeface="+mn-ea"/>
                              <a:cs typeface="+mn-cs"/>
                            </a:rPr>
                            <a:t> </a:t>
                          </a:r>
                          <a:r>
                            <a:rPr lang="en-US" altLang="zh-CN" sz="1800" kern="1200" dirty="0">
                              <a:solidFill>
                                <a:schemeClr val="dk1"/>
                              </a:solidFill>
                              <a:latin typeface="+mn-lt"/>
                              <a:ea typeface="+mn-ea"/>
                              <a:cs typeface="+mn-cs"/>
                            </a:rPr>
                            <a:t>1311.4402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3/2</a:t>
                          </a:r>
                          <a:r>
                            <a:rPr lang="en-US" altLang="zh-CN" sz="1600" b="0" i="0" kern="1200" dirty="0">
                              <a:solidFill>
                                <a:srgbClr val="00B050"/>
                              </a:solidFill>
                              <a:effectLst/>
                              <a:latin typeface="+mn-lt"/>
                              <a:ea typeface="+mn-ea"/>
                              <a:cs typeface="+mn-cs"/>
                            </a:rPr>
                            <a:t>) </a:t>
                          </a:r>
                          <a:r>
                            <a:rPr lang="en-US" altLang="zh-CN" sz="1600" b="0" i="0" kern="1200" dirty="0">
                              <a:solidFill>
                                <a:schemeClr val="tx1"/>
                              </a:solidFill>
                              <a:effectLst/>
                              <a:latin typeface="+mn-lt"/>
                              <a:ea typeface="+mn-ea"/>
                              <a:cs typeface="+mn-cs"/>
                            </a:rPr>
                            <a:t>&amp;</a:t>
                          </a:r>
                          <a:r>
                            <a:rPr lang="en-US" altLang="zh-CN" sz="1600" b="0" i="0" kern="1200" dirty="0">
                              <a:solidFill>
                                <a:srgbClr val="00B050"/>
                              </a:solidFill>
                              <a:effectLst/>
                              <a:latin typeface="+mn-lt"/>
                              <a:ea typeface="+mn-ea"/>
                              <a:cs typeface="+mn-cs"/>
                            </a:rPr>
                            <a:t> </a:t>
                          </a: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3/2</a:t>
                          </a:r>
                          <a:r>
                            <a:rPr lang="en-US" altLang="zh-CN" sz="1600" b="0" i="0" kern="1200" baseline="0" dirty="0">
                              <a:solidFill>
                                <a:srgbClr val="0070C0"/>
                              </a:solidFill>
                              <a:effectLst/>
                              <a:latin typeface="+mn-lt"/>
                              <a:ea typeface="+mn-ea"/>
                              <a:cs typeface="+mn-cs"/>
                            </a:rPr>
                            <a:t>)</a:t>
                          </a:r>
                          <a:endParaRPr lang="zh-CN" altLang="en-US" sz="1600" i="0" baseline="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rgbClr val="00B050"/>
                              </a:solidFill>
                            </a:rPr>
                            <a:t>709.6 </a:t>
                          </a:r>
                          <a:r>
                            <a:rPr lang="en-US" altLang="zh-CN" sz="1600" dirty="0">
                              <a:solidFill>
                                <a:schemeClr val="tx1"/>
                              </a:solidFill>
                            </a:rPr>
                            <a:t>&amp;</a:t>
                          </a:r>
                          <a:r>
                            <a:rPr lang="en-US" altLang="zh-CN" sz="1600" dirty="0">
                              <a:solidFill>
                                <a:srgbClr val="00B050"/>
                              </a:solidFill>
                            </a:rPr>
                            <a:t> </a:t>
                          </a:r>
                          <a:r>
                            <a:rPr lang="en-US" altLang="zh-CN" sz="1600" dirty="0">
                              <a:solidFill>
                                <a:srgbClr val="0070C0"/>
                              </a:solidFill>
                            </a:rPr>
                            <a:t>710.8</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3136.85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3.711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710.97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dk1"/>
                              </a:solidFill>
                              <a:latin typeface="+mn-lt"/>
                              <a:ea typeface="+mn-ea"/>
                              <a:cs typeface="+mn-cs"/>
                            </a:rPr>
                            <a:t>4239.2485</a:t>
                          </a:r>
                          <a:endParaRPr lang="en-US" altLang="zh-CN"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3/2</a:t>
                          </a:r>
                          <a:r>
                            <a:rPr lang="en-US" altLang="zh-CN" sz="1600" b="0" i="0" kern="1200" dirty="0">
                              <a:solidFill>
                                <a:srgbClr val="00B050"/>
                              </a:solidFill>
                              <a:effectLst/>
                              <a:latin typeface="+mn-lt"/>
                              <a:ea typeface="+mn-ea"/>
                              <a:cs typeface="+mn-cs"/>
                            </a:rPr>
                            <a:t>) satellite</a:t>
                          </a:r>
                          <a:endParaRPr lang="en-US" altLang="zh-CN" sz="1600" i="0" baseline="0" dirty="0">
                            <a:solidFill>
                              <a:srgbClr val="00B050"/>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i="0" kern="1200" dirty="0">
                              <a:solidFill>
                                <a:srgbClr val="00B050"/>
                              </a:solidFill>
                              <a:effectLst/>
                              <a:latin typeface="+mn-lt"/>
                              <a:ea typeface="+mn-ea"/>
                              <a:cs typeface="+mn-cs"/>
                            </a:rPr>
                            <a:t>715</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1500.00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3.248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714.99(-0.01)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2602.4653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3/2</a:t>
                          </a:r>
                          <a:r>
                            <a:rPr lang="en-US" altLang="zh-CN" sz="1600" b="0" i="0" kern="1200" baseline="0" dirty="0">
                              <a:solidFill>
                                <a:srgbClr val="0070C0"/>
                              </a:solidFill>
                              <a:effectLst/>
                              <a:latin typeface="+mn-lt"/>
                              <a:ea typeface="+mn-ea"/>
                              <a:cs typeface="+mn-cs"/>
                            </a:rPr>
                            <a:t>) satellite</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rgbClr val="0070C0"/>
                              </a:solidFill>
                            </a:rPr>
                            <a:t>719</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500.00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3.460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718.34(-0.54)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1602.4772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baseline="0" dirty="0" err="1">
                              <a:solidFill>
                                <a:srgbClr val="00B050"/>
                              </a:solidFill>
                              <a:effectLst/>
                              <a:latin typeface="+mn-lt"/>
                              <a:ea typeface="+mn-ea"/>
                              <a:cs typeface="+mn-cs"/>
                            </a:rPr>
                            <a:t>FeO</a:t>
                          </a:r>
                          <a:r>
                            <a:rPr lang="en-US" altLang="zh-CN" sz="1600" b="0" i="0" kern="1200" baseline="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1/2</a:t>
                          </a:r>
                          <a:r>
                            <a:rPr lang="en-US" altLang="zh-CN" sz="1600" b="0" i="0" kern="1200" baseline="0" dirty="0">
                              <a:solidFill>
                                <a:srgbClr val="00B050"/>
                              </a:solidFill>
                              <a:effectLst/>
                              <a:latin typeface="+mn-lt"/>
                              <a:ea typeface="+mn-ea"/>
                              <a:cs typeface="+mn-cs"/>
                            </a:rPr>
                            <a:t>) </a:t>
                          </a:r>
                          <a:r>
                            <a:rPr lang="en-US" altLang="zh-CN" sz="1600" b="0" i="0" kern="1200" baseline="0" dirty="0">
                              <a:solidFill>
                                <a:schemeClr val="tx1"/>
                              </a:solidFill>
                              <a:effectLst/>
                              <a:latin typeface="+mn-lt"/>
                              <a:ea typeface="+mn-ea"/>
                              <a:cs typeface="+mn-cs"/>
                            </a:rPr>
                            <a:t>&amp;</a:t>
                          </a:r>
                          <a:r>
                            <a:rPr lang="en-US" altLang="zh-CN" sz="1600" b="0" i="0" kern="1200" baseline="0" dirty="0">
                              <a:solidFill>
                                <a:srgbClr val="00B050"/>
                              </a:solidFill>
                              <a:effectLst/>
                              <a:latin typeface="+mn-lt"/>
                              <a:ea typeface="+mn-ea"/>
                              <a:cs typeface="+mn-cs"/>
                            </a:rPr>
                            <a:t> </a:t>
                          </a: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1/2</a:t>
                          </a:r>
                          <a:r>
                            <a:rPr lang="en-US" altLang="zh-CN" sz="1600" b="0" i="0" kern="1200" baseline="0" dirty="0">
                              <a:solidFill>
                                <a:srgbClr val="0070C0"/>
                              </a:solidFill>
                              <a:effectLst/>
                              <a:latin typeface="+mn-lt"/>
                              <a:ea typeface="+mn-ea"/>
                              <a:cs typeface="+mn-cs"/>
                            </a:rPr>
                            <a:t>)</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rgbClr val="00B050"/>
                              </a:solidFill>
                            </a:rPr>
                            <a:t>723 </a:t>
                          </a:r>
                          <a:r>
                            <a:rPr lang="en-US" altLang="zh-CN" sz="1600" dirty="0">
                              <a:solidFill>
                                <a:schemeClr val="tx1"/>
                              </a:solidFill>
                            </a:rPr>
                            <a:t>&amp;</a:t>
                          </a:r>
                          <a:r>
                            <a:rPr lang="en-US" altLang="zh-CN" sz="1600" dirty="0">
                              <a:solidFill>
                                <a:srgbClr val="00B050"/>
                              </a:solidFill>
                            </a:rPr>
                            <a:t> </a:t>
                          </a:r>
                          <a:r>
                            <a:rPr lang="en-US" altLang="zh-CN" sz="1600" dirty="0">
                              <a:solidFill>
                                <a:srgbClr val="0070C0"/>
                              </a:solidFill>
                            </a:rPr>
                            <a:t>724</a:t>
                          </a:r>
                          <a:endParaRPr lang="zh-CN" altLang="en-US" sz="1600" dirty="0">
                            <a:solidFill>
                              <a:srgbClr val="0070C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3224.96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7.026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724.33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4325.2586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err="1">
                              <a:solidFill>
                                <a:srgbClr val="00B050"/>
                              </a:solidFill>
                              <a:effectLst/>
                              <a:latin typeface="+mn-lt"/>
                              <a:ea typeface="+mn-ea"/>
                              <a:cs typeface="+mn-cs"/>
                            </a:rPr>
                            <a:t>FeO</a:t>
                          </a:r>
                          <a:r>
                            <a:rPr lang="en-US" altLang="zh-CN" sz="1600" b="0" i="0" kern="1200" dirty="0">
                              <a:solidFill>
                                <a:srgbClr val="00B050"/>
                              </a:solidFill>
                              <a:effectLst/>
                              <a:latin typeface="+mn-lt"/>
                              <a:ea typeface="+mn-ea"/>
                              <a:cs typeface="+mn-cs"/>
                            </a:rPr>
                            <a:t>(p</a:t>
                          </a:r>
                          <a:r>
                            <a:rPr lang="en-US" altLang="zh-CN" sz="1600" b="0" i="0" kern="1200" baseline="-25000" dirty="0">
                              <a:solidFill>
                                <a:srgbClr val="00B050"/>
                              </a:solidFill>
                              <a:effectLst/>
                              <a:latin typeface="+mn-lt"/>
                              <a:ea typeface="+mn-ea"/>
                              <a:cs typeface="+mn-cs"/>
                            </a:rPr>
                            <a:t>1/2</a:t>
                          </a:r>
                          <a:r>
                            <a:rPr lang="en-US" altLang="zh-CN" sz="1600" b="0" i="0" kern="1200" dirty="0">
                              <a:solidFill>
                                <a:srgbClr val="00B050"/>
                              </a:solidFill>
                              <a:effectLst/>
                              <a:latin typeface="+mn-lt"/>
                              <a:ea typeface="+mn-ea"/>
                              <a:cs typeface="+mn-cs"/>
                            </a:rPr>
                            <a:t>) satellite &amp; </a:t>
                          </a:r>
                          <a:r>
                            <a:rPr lang="en-US" altLang="zh-CN" sz="1600" b="0" i="0" kern="1200" baseline="0" dirty="0">
                              <a:solidFill>
                                <a:srgbClr val="0070C0"/>
                              </a:solidFill>
                              <a:effectLst/>
                              <a:latin typeface="+mn-lt"/>
                              <a:ea typeface="+mn-ea"/>
                              <a:cs typeface="+mn-cs"/>
                            </a:rPr>
                            <a:t>Fe</a:t>
                          </a:r>
                          <a:r>
                            <a:rPr lang="en-US" altLang="zh-CN" sz="1600" b="0" i="0" kern="1200" baseline="-25000" dirty="0">
                              <a:solidFill>
                                <a:srgbClr val="0070C0"/>
                              </a:solidFill>
                              <a:effectLst/>
                              <a:latin typeface="+mn-lt"/>
                              <a:ea typeface="+mn-ea"/>
                              <a:cs typeface="+mn-cs"/>
                            </a:rPr>
                            <a:t>2</a:t>
                          </a:r>
                          <a:r>
                            <a:rPr lang="en-US" altLang="zh-CN" sz="1600" b="0" i="0" kern="1200" baseline="0" dirty="0">
                              <a:solidFill>
                                <a:srgbClr val="0070C0"/>
                              </a:solidFill>
                              <a:effectLst/>
                              <a:latin typeface="+mn-lt"/>
                              <a:ea typeface="+mn-ea"/>
                              <a:cs typeface="+mn-cs"/>
                            </a:rPr>
                            <a:t>O</a:t>
                          </a:r>
                          <a:r>
                            <a:rPr lang="en-US" altLang="zh-CN" sz="1600" b="0" i="0" kern="1200" baseline="-25000" dirty="0">
                              <a:solidFill>
                                <a:srgbClr val="0070C0"/>
                              </a:solidFill>
                              <a:effectLst/>
                              <a:latin typeface="+mn-lt"/>
                              <a:ea typeface="+mn-ea"/>
                              <a:cs typeface="+mn-cs"/>
                            </a:rPr>
                            <a:t>3</a:t>
                          </a:r>
                          <a:r>
                            <a:rPr lang="en-US" altLang="zh-CN" sz="1600" b="0" i="0" kern="1200" baseline="0" dirty="0">
                              <a:solidFill>
                                <a:srgbClr val="0070C0"/>
                              </a:solidFill>
                              <a:effectLst/>
                              <a:latin typeface="+mn-lt"/>
                              <a:ea typeface="+mn-ea"/>
                              <a:cs typeface="+mn-cs"/>
                            </a:rPr>
                            <a:t>(p</a:t>
                          </a:r>
                          <a:r>
                            <a:rPr lang="en-US" altLang="zh-CN" sz="1600" b="0" i="0" kern="1200" baseline="-25000" dirty="0">
                              <a:solidFill>
                                <a:srgbClr val="0070C0"/>
                              </a:solidFill>
                              <a:effectLst/>
                              <a:latin typeface="+mn-lt"/>
                              <a:ea typeface="+mn-ea"/>
                              <a:cs typeface="+mn-cs"/>
                            </a:rPr>
                            <a:t>1/2</a:t>
                          </a:r>
                          <a:r>
                            <a:rPr lang="en-US" altLang="zh-CN" sz="1600" b="0" i="0" kern="1200" baseline="0" dirty="0">
                              <a:solidFill>
                                <a:srgbClr val="0070C0"/>
                              </a:solidFill>
                              <a:effectLst/>
                              <a:latin typeface="+mn-lt"/>
                              <a:ea typeface="+mn-ea"/>
                              <a:cs typeface="+mn-cs"/>
                            </a:rPr>
                            <a:t>) satellite</a:t>
                          </a:r>
                          <a:endParaRPr lang="zh-CN" altLang="en-US" sz="1600" i="0" baseline="-25000" dirty="0">
                            <a:solidFill>
                              <a:schemeClr val="tx1"/>
                            </a:solidFill>
                            <a:latin typeface="Times New Roman" panose="02020603050405020304" pitchFamily="18" charset="0"/>
                            <a:cs typeface="Times New Roman" panose="02020603050405020304" pitchFamily="18" charset="0"/>
                          </a:endParaRPr>
                        </a:p>
                      </a:txBody>
                      <a:tcPr marL="80130" marR="80130" marT="40065" marB="400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i="0" kern="1200" dirty="0">
                              <a:solidFill>
                                <a:srgbClr val="00B050"/>
                              </a:solidFill>
                              <a:effectLst/>
                              <a:latin typeface="+mn-lt"/>
                              <a:ea typeface="+mn-ea"/>
                              <a:cs typeface="+mn-cs"/>
                            </a:rPr>
                            <a:t>730 &amp; </a:t>
                          </a:r>
                          <a:r>
                            <a:rPr lang="en-US" altLang="zh-CN" sz="1600" dirty="0">
                              <a:solidFill>
                                <a:srgbClr val="0070C0"/>
                              </a:solidFill>
                            </a:rPr>
                            <a:t>733</a:t>
                          </a:r>
                          <a:r>
                            <a:rPr lang="en-US" altLang="zh-CN" sz="1600" b="0" i="0" kern="1200" dirty="0">
                              <a:solidFill>
                                <a:srgbClr val="00B050"/>
                              </a:solidFill>
                              <a:effectLst/>
                              <a:latin typeface="+mn-lt"/>
                              <a:ea typeface="+mn-ea"/>
                              <a:cs typeface="+mn-cs"/>
                            </a:rPr>
                            <a:t> </a:t>
                          </a:r>
                          <a:endParaRPr lang="zh-CN" altLang="en-US" sz="1600" dirty="0">
                            <a:solidFill>
                              <a:srgbClr val="00B050"/>
                            </a:solidFill>
                          </a:endParaRPr>
                        </a:p>
                      </a:txBody>
                      <a:tcPr marL="80130" marR="80130" marT="40065" marB="40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i="0" dirty="0">
                              <a:solidFill>
                                <a:schemeClr val="tx1"/>
                              </a:solidFill>
                              <a:latin typeface="Times New Roman" panose="02020603050405020304" pitchFamily="18" charset="0"/>
                              <a:cs typeface="Times New Roman" panose="02020603050405020304" pitchFamily="18" charset="0"/>
                            </a:rPr>
                            <a:t>33.82</a:t>
                          </a:r>
                          <a:endParaRPr lang="zh-CN" altLang="en-US"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460.28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3.001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solidFill>
                                <a:schemeClr val="tx1"/>
                              </a:solidFill>
                            </a:rPr>
                            <a:t>731.61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kern="1200" dirty="0">
                              <a:solidFill>
                                <a:schemeClr val="dk1"/>
                              </a:solidFill>
                              <a:latin typeface="+mn-lt"/>
                              <a:ea typeface="+mn-ea"/>
                              <a:cs typeface="+mn-cs"/>
                            </a:rPr>
                            <a:t>1560.9524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
        <p:nvSpPr>
          <p:cNvPr id="46" name="矩形 45"/>
          <p:cNvSpPr/>
          <p:nvPr/>
        </p:nvSpPr>
        <p:spPr>
          <a:xfrm>
            <a:off x="5305211" y="3934356"/>
            <a:ext cx="6677479" cy="400110"/>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随体的峰面积不可忽略，给拟合的准确性带来挑战</a:t>
            </a:r>
            <a:endParaRPr lang="en-US" altLang="zh-CN" sz="2000" dirty="0">
              <a:latin typeface="Times New Roman" panose="02020603050405020304" pitchFamily="18" charset="0"/>
              <a:cs typeface="Times New Roman" panose="02020603050405020304" pitchFamily="18" charset="0"/>
            </a:endParaRPr>
          </a:p>
        </p:txBody>
      </p:sp>
      <p:sp>
        <p:nvSpPr>
          <p:cNvPr id="19" name="灯片编号占位符 1"/>
          <p:cNvSpPr>
            <a:spLocks noGrp="1"/>
          </p:cNvSpPr>
          <p:nvPr>
            <p:ph type="sldNum" sz="quarter" idx="12"/>
          </p:nvPr>
        </p:nvSpPr>
        <p:spPr>
          <a:xfrm>
            <a:off x="11234056" y="6356350"/>
            <a:ext cx="729343" cy="365125"/>
          </a:xfrm>
        </p:spPr>
        <p:txBody>
          <a:bodyPr/>
          <a:lstStyle/>
          <a:p>
            <a:fld id="{ABB8F404-4D68-4CF1-A1D1-4545FFCFAAD6}" type="slidenum">
              <a:rPr lang="zh-CN" altLang="en-US" smtClean="0"/>
            </a:fld>
            <a:endParaRPr lang="zh-CN" altLang="en-US" dirty="0"/>
          </a:p>
        </p:txBody>
      </p:sp>
      <p:sp>
        <p:nvSpPr>
          <p:cNvPr id="25" name="矩形 24"/>
          <p:cNvSpPr/>
          <p:nvPr/>
        </p:nvSpPr>
        <p:spPr>
          <a:xfrm>
            <a:off x="5305211" y="4798781"/>
            <a:ext cx="6677479" cy="1015663"/>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峰面积比</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Fe</a:t>
            </a:r>
            <a:r>
              <a:rPr lang="en-US" altLang="zh-CN" sz="2000" b="0" i="0" kern="1200" baseline="0" dirty="0">
                <a:effectLst/>
                <a:latin typeface="Times New Roman" panose="02020603050405020304" pitchFamily="18" charset="0"/>
                <a:cs typeface="Times New Roman" panose="02020603050405020304" pitchFamily="18" charset="0"/>
              </a:rPr>
              <a:t>(</a:t>
            </a:r>
            <a:r>
              <a:rPr lang="en-US" altLang="zh-CN" sz="2000" b="0" kern="1200" baseline="0" dirty="0">
                <a:effectLst/>
                <a:latin typeface="Times New Roman" panose="02020603050405020304" pitchFamily="18" charset="0"/>
                <a:cs typeface="Times New Roman" panose="02020603050405020304" pitchFamily="18" charset="0"/>
              </a:rPr>
              <a:t>p</a:t>
            </a:r>
            <a:r>
              <a:rPr lang="en-US" altLang="zh-CN" sz="2000" b="0" kern="1200" baseline="-25000" dirty="0">
                <a:effectLst/>
                <a:latin typeface="Times New Roman" panose="02020603050405020304" pitchFamily="18" charset="0"/>
                <a:cs typeface="Times New Roman" panose="02020603050405020304" pitchFamily="18" charset="0"/>
              </a:rPr>
              <a:t>3</a:t>
            </a:r>
            <a:r>
              <a:rPr lang="en-US" altLang="zh-CN" sz="2000" i="0" baseline="-25000" dirty="0">
                <a:latin typeface="Times New Roman" panose="02020603050405020304" pitchFamily="18" charset="0"/>
                <a:cs typeface="Times New Roman" panose="02020603050405020304" pitchFamily="18" charset="0"/>
              </a:rPr>
              <a:t>/2</a:t>
            </a:r>
            <a:r>
              <a:rPr lang="en-US" altLang="zh-CN" sz="2000" b="0" i="0" kern="1200" baseline="0" dirty="0">
                <a:effectLst/>
                <a:latin typeface="Times New Roman" panose="02020603050405020304" pitchFamily="18" charset="0"/>
                <a:cs typeface="Times New Roman" panose="02020603050405020304" pitchFamily="18" charset="0"/>
              </a:rPr>
              <a:t>)</a:t>
            </a:r>
            <a:r>
              <a:rPr lang="en-US" altLang="zh-CN" sz="2000" i="0" dirty="0">
                <a:latin typeface="Times New Roman" panose="02020603050405020304" pitchFamily="18" charset="0"/>
                <a:cs typeface="Times New Roman" panose="02020603050405020304" pitchFamily="18" charset="0"/>
              </a:rPr>
              <a:t>: Fe(</a:t>
            </a:r>
            <a:r>
              <a:rPr lang="en-US" altLang="zh-CN" sz="2000"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3</a:t>
            </a:r>
            <a:r>
              <a:rPr lang="en-US" altLang="zh-CN" sz="2000" i="0" baseline="-25000" dirty="0">
                <a:latin typeface="Times New Roman" panose="02020603050405020304" pitchFamily="18" charset="0"/>
                <a:cs typeface="Times New Roman" panose="02020603050405020304" pitchFamily="18" charset="0"/>
              </a:rPr>
              <a:t>/2</a:t>
            </a:r>
            <a:r>
              <a:rPr lang="en-US" altLang="zh-CN" sz="2000" i="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1.657370285</a:t>
            </a:r>
            <a:r>
              <a:rPr lang="en-US" altLang="zh-CN" sz="2000" i="0" dirty="0">
                <a:latin typeface="Times New Roman" panose="02020603050405020304" pitchFamily="18" charset="0"/>
                <a:cs typeface="Times New Roman" panose="02020603050405020304" pitchFamily="18" charset="0"/>
              </a:rPr>
              <a:t> &lt; 2</a:t>
            </a:r>
            <a:endParaRPr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信噪比太小是结果产生误差的原因之一</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286" y="2724510"/>
            <a:ext cx="3925976" cy="4428003"/>
          </a:xfrm>
          <a:prstGeom prst="rect">
            <a:avLst/>
          </a:prstGeom>
          <a:noFill/>
          <a:extLst>
            <a:ext uri="{909E8E84-426E-40DD-AFC4-6F175D3DCCD1}">
              <a14:hiddenFill xmlns:a14="http://schemas.microsoft.com/office/drawing/2010/main">
                <a:solidFill>
                  <a:srgbClr val="FFFFFF"/>
                </a:solidFill>
              </a14:hiddenFill>
            </a:ext>
          </a:extLst>
        </p:spPr>
      </p:pic>
      <p:sp>
        <p:nvSpPr>
          <p:cNvPr id="5122" name="文本框 10"/>
          <p:cNvSpPr txBox="1">
            <a:spLocks noChangeArrowheads="1"/>
          </p:cNvSpPr>
          <p:nvPr/>
        </p:nvSpPr>
        <p:spPr bwMode="auto">
          <a:xfrm>
            <a:off x="455839" y="347185"/>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XPS——</a:t>
            </a:r>
            <a:r>
              <a:rPr lang="zh-CN" altLang="en-US" sz="2800" b="1" dirty="0">
                <a:latin typeface="微软雅黑" panose="020B0503020204020204" pitchFamily="34" charset="-122"/>
                <a:ea typeface="微软雅黑" panose="020B0503020204020204" pitchFamily="34" charset="-122"/>
              </a:rPr>
              <a:t>多层膜能谱分析小结</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 name="灯片编号占位符 1"/>
          <p:cNvSpPr>
            <a:spLocks noGrp="1"/>
          </p:cNvSpPr>
          <p:nvPr>
            <p:ph type="sldNum" sz="quarter" idx="12"/>
          </p:nvPr>
        </p:nvSpPr>
        <p:spPr>
          <a:xfrm>
            <a:off x="11234056" y="6356350"/>
            <a:ext cx="729343" cy="365125"/>
          </a:xfrm>
        </p:spPr>
        <p:txBody>
          <a:bodyPr/>
          <a:lstStyle/>
          <a:p>
            <a:fld id="{ABB8F404-4D68-4CF1-A1D1-4545FFCFAAD6}" type="slidenum">
              <a:rPr lang="zh-CN" altLang="en-US" smtClean="0"/>
            </a:fld>
            <a:endParaRPr lang="zh-CN" altLang="en-US" dirty="0"/>
          </a:p>
        </p:txBody>
      </p:sp>
      <p:graphicFrame>
        <p:nvGraphicFramePr>
          <p:cNvPr id="5" name="表格 4"/>
          <p:cNvGraphicFramePr>
            <a:graphicFrameLocks noGrp="1"/>
          </p:cNvGraphicFramePr>
          <p:nvPr/>
        </p:nvGraphicFramePr>
        <p:xfrm>
          <a:off x="290286" y="946775"/>
          <a:ext cx="11482358" cy="1777735"/>
        </p:xfrm>
        <a:graphic>
          <a:graphicData uri="http://schemas.openxmlformats.org/drawingml/2006/table">
            <a:tbl>
              <a:tblPr firstRow="1" bandRow="1">
                <a:tableStyleId>{5C22544A-7EE6-4342-B048-85BDC9FD1C3A}</a:tableStyleId>
              </a:tblPr>
              <a:tblGrid>
                <a:gridCol w="561885"/>
                <a:gridCol w="1490827"/>
                <a:gridCol w="1238491"/>
                <a:gridCol w="1840375"/>
                <a:gridCol w="1192192"/>
                <a:gridCol w="1319514"/>
                <a:gridCol w="1446836"/>
                <a:gridCol w="729205"/>
                <a:gridCol w="717630"/>
                <a:gridCol w="945403"/>
              </a:tblGrid>
              <a:tr h="0">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Name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Peak BE</a:t>
                      </a:r>
                      <a:endPar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Height CPS</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FWHM eV</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Area (P) </a:t>
                      </a:r>
                      <a:r>
                        <a:rPr lang="en-US" sz="1800" b="0" i="0" u="none" strike="noStrike"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CPS.eV</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Area (N)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Atomic %</a:t>
                      </a:r>
                      <a:endParaRPr lang="en-US" sz="1800" b="1"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SF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TXFN </a:t>
                      </a:r>
                      <a:endParaRPr lang="en-US" sz="1800" b="0" i="0" u="none" strike="noStrike"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375655">
                <a:tc>
                  <a:txBody>
                    <a:bodyPr/>
                    <a:lstStyle/>
                    <a:p>
                      <a:pPr algn="ctr" fontAlgn="ctr"/>
                      <a:r>
                        <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Au4f</a:t>
                      </a:r>
                      <a:endPar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84.56</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429448.7</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0.79</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749513.9</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0.54</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58.49</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17.12</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1039.57</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O1s</a:t>
                      </a:r>
                      <a:endPar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532.21</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9671.56</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1.71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20974.52</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0.1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10.29</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2.93</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1216.63</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C1s</a:t>
                      </a:r>
                      <a:endPar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284.8</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10164.03</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1.46</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22078.09</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0.28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30.28</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1110.86</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Fe2p</a:t>
                      </a:r>
                      <a:endParaRPr lang="en-US"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710.92</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1058.84</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1.06</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10155.98</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0.01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rPr>
                        <a:t>0.94</a:t>
                      </a:r>
                      <a:endParaRPr lang="en-US" altLang="zh-CN" sz="1800" b="1"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rPr>
                        <a:t>16.42</a:t>
                      </a:r>
                      <a:endParaRPr lang="en-US" altLang="zh-CN" sz="1800" b="0" i="0" u="none" strike="noStrike">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1309.81</a:t>
                      </a:r>
                      <a:endParaRPr lang="en-US" altLang="zh-CN" sz="1800" b="0" i="0" u="none" strike="noStrike"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AlternateContent xmlns:mc="http://schemas.openxmlformats.org/markup-compatibility/2006">
        <mc:Choice xmlns:a14="http://schemas.microsoft.com/office/drawing/2010/main" Requires="a14">
          <p:sp>
            <p:nvSpPr>
              <p:cNvPr id="8" name="矩形 7"/>
              <p:cNvSpPr/>
              <p:nvPr/>
            </p:nvSpPr>
            <p:spPr>
              <a:xfrm>
                <a:off x="4964624" y="3191331"/>
                <a:ext cx="6677479" cy="3170099"/>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根据</a:t>
                </a:r>
                <a:r>
                  <a:rPr lang="en-US" altLang="zh-CN" sz="2000" dirty="0">
                    <a:latin typeface="Times New Roman" panose="02020603050405020304" pitchFamily="18" charset="0"/>
                    <a:cs typeface="Times New Roman" panose="02020603050405020304" pitchFamily="18" charset="0"/>
                  </a:rPr>
                  <a:t>XPS</a:t>
                </a:r>
                <a:r>
                  <a:rPr lang="zh-CN" altLang="en-US" sz="2000" dirty="0">
                    <a:latin typeface="Times New Roman" panose="02020603050405020304" pitchFamily="18" charset="0"/>
                    <a:cs typeface="Times New Roman" panose="02020603050405020304" pitchFamily="18" charset="0"/>
                  </a:rPr>
                  <a:t>的结果，样品中的除了常规</a:t>
                </a:r>
                <a:r>
                  <a:rPr lang="en-US" altLang="zh-CN" sz="2000" dirty="0" err="1">
                    <a:latin typeface="Times New Roman" panose="02020603050405020304" pitchFamily="18" charset="0"/>
                    <a:cs typeface="Times New Roman" panose="02020603050405020304" pitchFamily="18" charset="0"/>
                  </a:rPr>
                  <a:t>Au,Fe</a:t>
                </a:r>
                <a:r>
                  <a:rPr lang="zh-CN" altLang="en-US" sz="2000" dirty="0">
                    <a:latin typeface="Times New Roman" panose="02020603050405020304" pitchFamily="18" charset="0"/>
                    <a:cs typeface="Times New Roman" panose="02020603050405020304" pitchFamily="18" charset="0"/>
                  </a:rPr>
                  <a:t>元素外还有</a:t>
                </a:r>
                <a:r>
                  <a:rPr lang="en-US" altLang="zh-CN" sz="2000" dirty="0">
                    <a:latin typeface="Times New Roman" panose="02020603050405020304" pitchFamily="18" charset="0"/>
                    <a:cs typeface="Times New Roman" panose="02020603050405020304" pitchFamily="18" charset="0"/>
                  </a:rPr>
                  <a:t>C,O</a:t>
                </a:r>
                <a:r>
                  <a:rPr lang="zh-CN" altLang="en-US" sz="2000" dirty="0">
                    <a:latin typeface="Times New Roman" panose="02020603050405020304" pitchFamily="18" charset="0"/>
                    <a:cs typeface="Times New Roman" panose="02020603050405020304" pitchFamily="18" charset="0"/>
                  </a:rPr>
                  <a:t>元素。</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实验当中的副产物主要有</a:t>
                </a:r>
                <a14:m>
                  <m:oMath xmlns:m="http://schemas.openxmlformats.org/officeDocument/2006/math">
                    <m:r>
                      <m:rPr>
                        <m:sty m:val="p"/>
                      </m:rPr>
                      <a:rPr lang="en-US" altLang="zh-CN" sz="2000" dirty="0">
                        <a:latin typeface="Cambria Math" panose="02040503050406030204" pitchFamily="18" charset="0"/>
                        <a:cs typeface="Times New Roman" panose="02020603050405020304" pitchFamily="18" charset="0"/>
                      </a:rPr>
                      <m:t>F</m:t>
                    </m:r>
                    <m:r>
                      <m:rPr>
                        <m:sty m:val="p"/>
                      </m:rPr>
                      <a:rPr lang="en-US" altLang="zh-CN" sz="2000" b="0" i="0" dirty="0" smtClean="0">
                        <a:latin typeface="Cambria Math" panose="02040503050406030204" pitchFamily="18" charset="0"/>
                        <a:cs typeface="Times New Roman" panose="02020603050405020304" pitchFamily="18" charset="0"/>
                      </a:rPr>
                      <m:t>eO</m:t>
                    </m:r>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m:rPr>
                            <m:sty m:val="p"/>
                          </m:rPr>
                          <a:rPr lang="en-US" altLang="zh-CN" sz="2000" b="0" i="0" dirty="0" smtClean="0">
                            <a:latin typeface="Cambria Math" panose="02040503050406030204" pitchFamily="18" charset="0"/>
                            <a:cs typeface="Times New Roman" panose="02020603050405020304" pitchFamily="18" charset="0"/>
                          </a:rPr>
                          <m:t>Fe</m:t>
                        </m:r>
                      </m:e>
                      <m:sub>
                        <m:r>
                          <a:rPr lang="en-US" altLang="zh-CN" sz="2000" b="0" i="0" dirty="0" smtClean="0">
                            <a:latin typeface="Cambria Math" panose="02040503050406030204" pitchFamily="18" charset="0"/>
                            <a:cs typeface="Times New Roman" panose="02020603050405020304" pitchFamily="18" charset="0"/>
                          </a:rPr>
                          <m:t>2</m:t>
                        </m:r>
                      </m:sub>
                    </m:sSub>
                    <m:sSub>
                      <m:sSubPr>
                        <m:ctrlPr>
                          <a:rPr lang="en-US" altLang="zh-CN" sz="2000" i="1" dirty="0" smtClean="0">
                            <a:latin typeface="Cambria Math" panose="02040503050406030204" pitchFamily="18" charset="0"/>
                            <a:cs typeface="Times New Roman" panose="02020603050405020304" pitchFamily="18" charset="0"/>
                          </a:rPr>
                        </m:ctrlPr>
                      </m:sSubPr>
                      <m:e>
                        <m:r>
                          <m:rPr>
                            <m:sty m:val="p"/>
                          </m:rPr>
                          <a:rPr lang="en-US" altLang="zh-CN" sz="2000" b="0" i="0" dirty="0" smtClean="0">
                            <a:latin typeface="Cambria Math" panose="02040503050406030204" pitchFamily="18" charset="0"/>
                            <a:cs typeface="Times New Roman" panose="02020603050405020304" pitchFamily="18" charset="0"/>
                          </a:rPr>
                          <m:t>O</m:t>
                        </m:r>
                      </m:e>
                      <m:sub>
                        <m:r>
                          <a:rPr lang="en-US" altLang="zh-CN" sz="2000" b="0" i="0" dirty="0" smtClean="0">
                            <a:latin typeface="Cambria Math" panose="02040503050406030204" pitchFamily="18" charset="0"/>
                            <a:cs typeface="Times New Roman" panose="02020603050405020304" pitchFamily="18" charset="0"/>
                          </a:rPr>
                          <m:t>3</m:t>
                        </m:r>
                      </m:sub>
                    </m:sSub>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碳氧化合物等</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由于</a:t>
                </a:r>
                <a:r>
                  <a:rPr lang="en-US" altLang="zh-CN" sz="2000" dirty="0">
                    <a:latin typeface="Times New Roman" panose="02020603050405020304" pitchFamily="18" charset="0"/>
                    <a:cs typeface="Times New Roman" panose="02020603050405020304" pitchFamily="18" charset="0"/>
                  </a:rPr>
                  <a:t>Au</a:t>
                </a:r>
                <a:r>
                  <a:rPr lang="zh-CN" altLang="en-US" sz="2000" dirty="0">
                    <a:latin typeface="Times New Roman" panose="02020603050405020304" pitchFamily="18" charset="0"/>
                    <a:cs typeface="Times New Roman" panose="02020603050405020304" pitchFamily="18" charset="0"/>
                  </a:rPr>
                  <a:t>的化学性质稳定基本不存在</a:t>
                </a:r>
                <a:r>
                  <a:rPr lang="en-US" altLang="zh-CN" sz="2000" dirty="0">
                    <a:latin typeface="Times New Roman" panose="02020603050405020304" pitchFamily="18" charset="0"/>
                    <a:cs typeface="Times New Roman" panose="02020603050405020304" pitchFamily="18" charset="0"/>
                  </a:rPr>
                  <a:t>Au</a:t>
                </a:r>
                <a:r>
                  <a:rPr lang="zh-CN" altLang="en-US" sz="2000" dirty="0">
                    <a:latin typeface="Times New Roman" panose="02020603050405020304" pitchFamily="18" charset="0"/>
                    <a:cs typeface="Times New Roman" panose="02020603050405020304" pitchFamily="18" charset="0"/>
                  </a:rPr>
                  <a:t>的氧化物。</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Au</a:t>
                </a:r>
                <a:r>
                  <a:rPr lang="zh-CN" altLang="en-US" sz="2000" dirty="0">
                    <a:latin typeface="Times New Roman" panose="02020603050405020304" pitchFamily="18" charset="0"/>
                    <a:cs typeface="Times New Roman" panose="02020603050405020304" pitchFamily="18" charset="0"/>
                  </a:rPr>
                  <a:t>与</a:t>
                </a:r>
                <a:r>
                  <a:rPr lang="en-US" altLang="zh-CN" sz="2000" dirty="0">
                    <a:latin typeface="Times New Roman" panose="02020603050405020304" pitchFamily="18" charset="0"/>
                    <a:cs typeface="Times New Roman" panose="02020603050405020304" pitchFamily="18" charset="0"/>
                  </a:rPr>
                  <a:t>Fe</a:t>
                </a:r>
                <a:r>
                  <a:rPr lang="zh-CN" altLang="en-US" sz="2000" dirty="0">
                    <a:latin typeface="Times New Roman" panose="02020603050405020304" pitchFamily="18" charset="0"/>
                    <a:cs typeface="Times New Roman" panose="02020603050405020304" pitchFamily="18" charset="0"/>
                  </a:rPr>
                  <a:t>为过渡金属，对于</a:t>
                </a:r>
                <a:r>
                  <a:rPr lang="en-US" altLang="zh-CN" sz="2000" dirty="0">
                    <a:latin typeface="Times New Roman" panose="02020603050405020304" pitchFamily="18" charset="0"/>
                    <a:cs typeface="Times New Roman" panose="02020603050405020304" pitchFamily="18" charset="0"/>
                  </a:rPr>
                  <a:t>Fe</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2p</a:t>
                </a:r>
                <a:r>
                  <a:rPr lang="zh-CN" altLang="en-US" sz="2000" dirty="0">
                    <a:latin typeface="Times New Roman" panose="02020603050405020304" pitchFamily="18" charset="0"/>
                    <a:cs typeface="Times New Roman" panose="02020603050405020304" pitchFamily="18" charset="0"/>
                  </a:rPr>
                  <a:t>能谱分析及</a:t>
                </a:r>
                <a:r>
                  <a:rPr lang="en-US" altLang="zh-CN" sz="2000" dirty="0">
                    <a:latin typeface="Times New Roman" panose="02020603050405020304" pitchFamily="18" charset="0"/>
                    <a:cs typeface="Times New Roman" panose="02020603050405020304" pitchFamily="18" charset="0"/>
                  </a:rPr>
                  <a:t>Au</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4f</a:t>
                </a:r>
                <a:r>
                  <a:rPr lang="zh-CN" altLang="en-US" sz="2000" dirty="0">
                    <a:latin typeface="Times New Roman" panose="02020603050405020304" pitchFamily="18" charset="0"/>
                    <a:cs typeface="Times New Roman" panose="02020603050405020304" pitchFamily="18" charset="0"/>
                  </a:rPr>
                  <a:t>能谱分析自旋轨道耦合效应不可忽略，对于</a:t>
                </a:r>
                <a:r>
                  <a:rPr lang="en-US" altLang="zh-CN" sz="2000" dirty="0">
                    <a:latin typeface="Times New Roman" panose="02020603050405020304" pitchFamily="18" charset="0"/>
                    <a:cs typeface="Times New Roman" panose="02020603050405020304" pitchFamily="18" charset="0"/>
                  </a:rPr>
                  <a:t>Fe</a:t>
                </a:r>
                <a:r>
                  <a:rPr lang="zh-CN" altLang="en-US" sz="2000" dirty="0">
                    <a:latin typeface="Times New Roman" panose="02020603050405020304" pitchFamily="18" charset="0"/>
                    <a:cs typeface="Times New Roman" panose="02020603050405020304" pitchFamily="18" charset="0"/>
                  </a:rPr>
                  <a:t>而言，其由于随体</a:t>
                </a:r>
                <a:r>
                  <a:rPr lang="en-US" altLang="zh-CN" sz="2000" dirty="0">
                    <a:latin typeface="Times New Roman" panose="02020603050405020304" pitchFamily="18" charset="0"/>
                    <a:cs typeface="Times New Roman" panose="02020603050405020304" pitchFamily="18" charset="0"/>
                  </a:rPr>
                  <a:t>(</a:t>
                </a:r>
                <a:r>
                  <a:rPr lang="en-US" altLang="zh-CN" sz="2000" b="0" i="0" dirty="0">
                    <a:solidFill>
                      <a:srgbClr val="333333"/>
                    </a:solidFill>
                    <a:effectLst/>
                    <a:latin typeface="Times New Roman" panose="02020603050405020304" pitchFamily="18" charset="0"/>
                    <a:cs typeface="Times New Roman" panose="02020603050405020304" pitchFamily="18" charset="0"/>
                  </a:rPr>
                  <a:t>satellite</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存在造成拟合的误差。</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XPS</a:t>
                </a:r>
                <a:r>
                  <a:rPr lang="zh-CN" altLang="en-US" sz="2000" dirty="0"/>
                  <a:t>的探测深度是几到几十个原子层的厚度，含</a:t>
                </a:r>
                <a:r>
                  <a:rPr lang="en-US" altLang="zh-CN" sz="2000" dirty="0">
                    <a:latin typeface="Times New Roman" panose="02020603050405020304" pitchFamily="18" charset="0"/>
                    <a:cs typeface="Times New Roman" panose="02020603050405020304" pitchFamily="18" charset="0"/>
                  </a:rPr>
                  <a:t>Fe</a:t>
                </a:r>
                <a:r>
                  <a:rPr lang="zh-CN" altLang="en-US" sz="2000" dirty="0"/>
                  <a:t>层的深度比较大，超出了这个探测的范围，所以信噪比很小，这也是误差来源之一。</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4964624" y="3191331"/>
                <a:ext cx="6677479" cy="3170099"/>
              </a:xfrm>
              <a:prstGeom prst="rect">
                <a:avLst/>
              </a:prstGeom>
              <a:blipFill rotWithShape="1">
                <a:blip r:embed="rId2"/>
                <a:stretch>
                  <a:fillRect l="-3" t="-14" r="-742"/>
                </a:stretch>
              </a:blipFill>
            </p:spPr>
            <p:txBody>
              <a:bodyPr/>
              <a:lstStyle/>
              <a:p>
                <a:r>
                  <a:rPr lang="zh-CN" alt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68698"/>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AFM</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33523" y="4334231"/>
            <a:ext cx="5156561" cy="2184854"/>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061" y="2855803"/>
            <a:ext cx="5536739" cy="986930"/>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024" t="11132" r="987" b="19616"/>
          <a:stretch>
            <a:fillRect/>
          </a:stretch>
        </p:blipFill>
        <p:spPr>
          <a:xfrm>
            <a:off x="1819420" y="2591946"/>
            <a:ext cx="2772000" cy="2124000"/>
          </a:xfrm>
          <a:prstGeom prst="rect">
            <a:avLst/>
          </a:prstGeom>
        </p:spPr>
      </p:pic>
      <p:sp>
        <p:nvSpPr>
          <p:cNvPr id="14" name="TextBox 7"/>
          <p:cNvSpPr txBox="1"/>
          <p:nvPr/>
        </p:nvSpPr>
        <p:spPr>
          <a:xfrm flipH="1">
            <a:off x="1819420" y="5084056"/>
            <a:ext cx="432048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Roughness</a:t>
            </a:r>
            <a:r>
              <a:rPr lang="en-US" altLang="zh-CN" dirty="0"/>
              <a:t>   </a:t>
            </a:r>
            <a:r>
              <a:rPr lang="en-US" altLang="zh-CN" dirty="0">
                <a:latin typeface="Times New Roman" panose="02020603050405020304" pitchFamily="18" charset="0"/>
                <a:cs typeface="Times New Roman" panose="02020603050405020304" pitchFamily="18" charset="0"/>
              </a:rPr>
              <a:t>Ra=0.384nm   </a:t>
            </a:r>
            <a:r>
              <a:rPr lang="en-US" altLang="zh-CN" dirty="0" err="1">
                <a:latin typeface="Times New Roman" panose="02020603050405020304" pitchFamily="18" charset="0"/>
                <a:cs typeface="Times New Roman" panose="02020603050405020304" pitchFamily="18" charset="0"/>
              </a:rPr>
              <a:t>Rq</a:t>
            </a:r>
            <a:r>
              <a:rPr lang="en-US" altLang="zh-CN" dirty="0">
                <a:latin typeface="Times New Roman" panose="02020603050405020304" pitchFamily="18" charset="0"/>
                <a:cs typeface="Times New Roman" panose="02020603050405020304" pitchFamily="18" charset="0"/>
              </a:rPr>
              <a:t>=0.484nm</a:t>
            </a:r>
            <a:endParaRPr lang="zh-CN" altLang="en-US" dirty="0">
              <a:latin typeface="Times New Roman" panose="02020603050405020304" pitchFamily="18" charset="0"/>
              <a:cs typeface="Times New Roman" panose="02020603050405020304" pitchFamily="18" charset="0"/>
            </a:endParaRPr>
          </a:p>
        </p:txBody>
      </p:sp>
      <p:sp>
        <p:nvSpPr>
          <p:cNvPr id="15" name="TextBox 8"/>
          <p:cNvSpPr txBox="1"/>
          <p:nvPr/>
        </p:nvSpPr>
        <p:spPr>
          <a:xfrm>
            <a:off x="1819420" y="5648464"/>
            <a:ext cx="3376245" cy="707886"/>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V</a:t>
            </a:r>
            <a:r>
              <a:rPr lang="en-US" altLang="zh-CN" sz="1400" dirty="0">
                <a:latin typeface="Times New Roman" panose="02020603050405020304" pitchFamily="18" charset="0"/>
                <a:cs typeface="Times New Roman" panose="02020603050405020304" pitchFamily="18" charset="0"/>
              </a:rPr>
              <a:t>CPD</a:t>
            </a:r>
            <a:r>
              <a:rPr lang="en-US" altLang="zh-CN" sz="2000" dirty="0">
                <a:latin typeface="Times New Roman" panose="02020603050405020304" pitchFamily="18" charset="0"/>
                <a:cs typeface="Times New Roman" panose="02020603050405020304" pitchFamily="18" charset="0"/>
              </a:rPr>
              <a:t>=-0.01267V/-0.003702V</a:t>
            </a:r>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W</a:t>
            </a:r>
            <a:r>
              <a:rPr lang="en-US" altLang="zh-CN" sz="1200" dirty="0" err="1">
                <a:latin typeface="Times New Roman" panose="02020603050405020304" pitchFamily="18" charset="0"/>
                <a:cs typeface="Times New Roman" panose="02020603050405020304" pitchFamily="18" charset="0"/>
              </a:rPr>
              <a:t>Au</a:t>
            </a:r>
            <a:r>
              <a:rPr lang="en-US" altLang="zh-CN" sz="1200" dirty="0">
                <a:latin typeface="Times New Roman" panose="02020603050405020304" pitchFamily="18" charset="0"/>
                <a:cs typeface="Times New Roman" panose="02020603050405020304" pitchFamily="18" charset="0"/>
              </a:rPr>
              <a:t>/Fe</a:t>
            </a:r>
            <a:r>
              <a:rPr lang="en-US" altLang="zh-CN" sz="2000" dirty="0">
                <a:latin typeface="Times New Roman" panose="02020603050405020304" pitchFamily="18" charset="0"/>
                <a:cs typeface="Times New Roman" panose="02020603050405020304" pitchFamily="18" charset="0"/>
              </a:rPr>
              <a:t>=5.20eV/5.19eV</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1778111" y="501650"/>
            <a:ext cx="8077900" cy="1926503"/>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sp>
        <p:nvSpPr>
          <p:cNvPr id="10" name="TextBox 9"/>
          <p:cNvSpPr txBox="1"/>
          <p:nvPr/>
        </p:nvSpPr>
        <p:spPr>
          <a:xfrm>
            <a:off x="502868" y="855663"/>
            <a:ext cx="10850932" cy="646331"/>
          </a:xfrm>
          <a:prstGeom prst="rect">
            <a:avLst/>
          </a:prstGeom>
          <a:noFill/>
        </p:spPr>
        <p:txBody>
          <a:bodyPr wrap="square">
            <a:spAutoFit/>
          </a:bodyPr>
          <a:lstStyle/>
          <a:p>
            <a:r>
              <a:rPr lang="zh-CN" altLang="en-US" dirty="0"/>
              <a:t>首先利用标尺将结果图中的比例尺定标，再进行膜厚测量。选取分辨率最高段进行多次测量并且取横向</a:t>
            </a:r>
            <a:r>
              <a:rPr lang="en-US" altLang="zh-CN" dirty="0">
                <a:latin typeface="Times New Roman" panose="02020603050405020304" pitchFamily="18" charset="0"/>
                <a:cs typeface="Times New Roman" panose="02020603050405020304" pitchFamily="18" charset="0"/>
              </a:rPr>
              <a:t>500nm</a:t>
            </a:r>
            <a:r>
              <a:rPr lang="zh-CN" altLang="en-US" dirty="0"/>
              <a:t>范围平均以减小误差。</a:t>
            </a:r>
            <a:endParaRPr lang="zh-CN" altLang="en-US" dirty="0"/>
          </a:p>
        </p:txBody>
      </p:sp>
      <p:sp>
        <p:nvSpPr>
          <p:cNvPr id="13" name="对话气泡: 圆角矩形 7"/>
          <p:cNvSpPr/>
          <p:nvPr/>
        </p:nvSpPr>
        <p:spPr>
          <a:xfrm>
            <a:off x="6784340" y="1360805"/>
            <a:ext cx="4854575" cy="2172970"/>
          </a:xfrm>
          <a:prstGeom prst="wedgeRoundRectCallout">
            <a:avLst>
              <a:gd name="adj1" fmla="val -77759"/>
              <a:gd name="adj2" fmla="val 251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1"/>
          <p:cNvPicPr>
            <a:picLocks noChangeAspect="1"/>
          </p:cNvPicPr>
          <p:nvPr/>
        </p:nvPicPr>
        <p:blipFill>
          <a:blip r:embed="rId1"/>
          <a:stretch>
            <a:fillRect/>
          </a:stretch>
        </p:blipFill>
        <p:spPr>
          <a:xfrm>
            <a:off x="726440" y="1787525"/>
            <a:ext cx="4525301" cy="4680000"/>
          </a:xfrm>
          <a:prstGeom prst="rect">
            <a:avLst/>
          </a:prstGeom>
        </p:spPr>
      </p:pic>
      <p:pic>
        <p:nvPicPr>
          <p:cNvPr id="5" name="图片 4"/>
          <p:cNvPicPr>
            <a:picLocks noChangeAspect="1"/>
          </p:cNvPicPr>
          <p:nvPr/>
        </p:nvPicPr>
        <p:blipFill>
          <a:blip r:embed="rId2"/>
          <a:stretch>
            <a:fillRect/>
          </a:stretch>
        </p:blipFill>
        <p:spPr>
          <a:xfrm>
            <a:off x="7625715" y="1539240"/>
            <a:ext cx="3600000" cy="1800000"/>
          </a:xfrm>
          <a:prstGeom prst="rect">
            <a:avLst/>
          </a:prstGeom>
        </p:spPr>
      </p:pic>
      <p:sp>
        <p:nvSpPr>
          <p:cNvPr id="6" name="对话气泡: 圆角矩形 7"/>
          <p:cNvSpPr/>
          <p:nvPr/>
        </p:nvSpPr>
        <p:spPr>
          <a:xfrm>
            <a:off x="6784340" y="4060190"/>
            <a:ext cx="4854575" cy="2172970"/>
          </a:xfrm>
          <a:prstGeom prst="wedgeRoundRectCallout">
            <a:avLst>
              <a:gd name="adj1" fmla="val -77759"/>
              <a:gd name="adj2" fmla="val 251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7625715" y="4246245"/>
            <a:ext cx="3527794" cy="18000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mc:AlternateContent xmlns:mc="http://schemas.openxmlformats.org/markup-compatibility/2006">
        <mc:Choice xmlns:a14="http://schemas.microsoft.com/office/drawing/2010/main" Requires="a14">
          <p:sp>
            <p:nvSpPr>
              <p:cNvPr id="10" name="TextBox 9"/>
              <p:cNvSpPr txBox="1"/>
              <p:nvPr/>
            </p:nvSpPr>
            <p:spPr>
              <a:xfrm>
                <a:off x="502868" y="855663"/>
                <a:ext cx="10850932" cy="1221105"/>
              </a:xfrm>
              <a:prstGeom prst="rect">
                <a:avLst/>
              </a:prstGeom>
              <a:noFill/>
            </p:spPr>
            <p:txBody>
              <a:bodyPr wrap="square">
                <a:spAutoFit/>
              </a:bodyPr>
              <a:lstStyle/>
              <a:p>
                <a:r>
                  <a:rPr lang="zh-CN" altLang="en-US" dirty="0"/>
                  <a:t>首先利用标尺将结果图中的比例尺定标，再进行膜厚测量。选取分辨率最高段进行多次测量并且取横向</a:t>
                </a:r>
                <a:r>
                  <a:rPr lang="en-US" altLang="zh-CN" dirty="0">
                    <a:latin typeface="Times New Roman" panose="02020603050405020304" pitchFamily="18" charset="0"/>
                    <a:cs typeface="Times New Roman" panose="02020603050405020304" pitchFamily="18" charset="0"/>
                  </a:rPr>
                  <a:t>500nm</a:t>
                </a:r>
                <a:r>
                  <a:rPr lang="zh-CN" altLang="en-US" dirty="0"/>
                  <a:t>范围平均以减小误差。</a:t>
                </a:r>
                <a:endParaRPr lang="en-US" altLang="zh-CN" dirty="0"/>
              </a:p>
              <a:p>
                <a:endParaRPr lang="en-US" altLang="zh-CN" dirty="0"/>
              </a:p>
              <a:p>
                <a:r>
                  <a:rPr lang="zh-CN" altLang="en-US" dirty="0"/>
                  <a:t>总厚度和单层厚度</a:t>
                </a:r>
                <a14:m>
                  <m:oMath xmlns:m="http://schemas.openxmlformats.org/officeDocument/2006/math">
                    <m:r>
                      <a:rPr lang="en-US" altLang="zh-CN" i="1" dirty="0">
                        <a:latin typeface="Cambria Math" panose="02040503050406030204" pitchFamily="18" charset="0"/>
                        <a:cs typeface="Cambria Math" panose="02040503050406030204" pitchFamily="18" charset="0"/>
                      </a:rPr>
                      <m:t>×</m:t>
                    </m:r>
                    <m:r>
                      <a:rPr lang="en-US" altLang="zh-CN" i="1" dirty="0">
                        <a:latin typeface="Cambria Math" panose="02040503050406030204" pitchFamily="18" charset="0"/>
                        <a:cs typeface="Cambria Math" panose="02040503050406030204" pitchFamily="18" charset="0"/>
                      </a:rPr>
                      <m:t>2</m:t>
                    </m:r>
                  </m:oMath>
                </a14:m>
                <a:r>
                  <a:rPr lang="zh-CN" altLang="en-US" dirty="0"/>
                  <a:t>（取峰峰值）：</a:t>
                </a:r>
                <a:endParaRPr lang="zh-CN" altLang="en-US" dirty="0"/>
              </a:p>
            </p:txBody>
          </p:sp>
        </mc:Choice>
        <mc:Fallback>
          <p:sp>
            <p:nvSpPr>
              <p:cNvPr id="10" name="TextBox 9"/>
              <p:cNvSpPr txBox="1">
                <a:spLocks noRot="1" noChangeAspect="1" noMove="1" noResize="1" noEditPoints="1" noAdjustHandles="1" noChangeArrowheads="1" noChangeShapeType="1" noTextEdit="1"/>
              </p:cNvSpPr>
              <p:nvPr/>
            </p:nvSpPr>
            <p:spPr>
              <a:xfrm>
                <a:off x="502868" y="855663"/>
                <a:ext cx="10850932" cy="1221105"/>
              </a:xfrm>
              <a:prstGeom prst="rect">
                <a:avLst/>
              </a:prstGeom>
              <a:blipFill rotWithShape="1">
                <a:blip r:embed="rId1"/>
                <a:stretch>
                  <a:fillRect l="-5" t="-26"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3"/>
              <p:cNvGraphicFramePr>
                <a:graphicFrameLocks noGrp="1"/>
              </p:cNvGraphicFramePr>
              <p:nvPr>
                <p:custDataLst>
                  <p:tags r:id="rId2"/>
                </p:custDataLst>
              </p:nvPr>
            </p:nvGraphicFramePr>
            <p:xfrm>
              <a:off x="502866" y="2199210"/>
              <a:ext cx="10480090" cy="1870372"/>
            </p:xfrm>
            <a:graphic>
              <a:graphicData uri="http://schemas.openxmlformats.org/drawingml/2006/table">
                <a:tbl>
                  <a:tblPr firstRow="1" bandRow="1">
                    <a:tableStyleId>{5C22544A-7EE6-4342-B048-85BDC9FD1C3A}</a:tableStyleId>
                  </a:tblPr>
                  <a:tblGrid>
                    <a:gridCol w="2096018"/>
                    <a:gridCol w="2096018"/>
                    <a:gridCol w="2096018"/>
                    <a:gridCol w="2096018"/>
                    <a:gridCol w="2096018"/>
                  </a:tblGrid>
                  <a:tr h="615146">
                    <a:tc>
                      <a:txBody>
                        <a:bodyPr/>
                        <a:lstStyle/>
                        <a:p>
                          <a:r>
                            <a:rPr lang="zh-CN" altLang="en-US" dirty="0"/>
                            <a:t>序号</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zh-CN" altLang="en-US" dirty="0"/>
                            <a:t>平均</a:t>
                          </a:r>
                          <a:endParaRPr lang="zh-CN" altLang="en-US" dirty="0"/>
                        </a:p>
                      </a:txBody>
                      <a:tcPr/>
                    </a:tc>
                  </a:tr>
                  <a:tr h="615146">
                    <a:tc>
                      <a:txBody>
                        <a:bodyPr/>
                        <a:lstStyle/>
                        <a:p>
                          <a:r>
                            <a:rPr lang="zh-CN" altLang="en-US" dirty="0"/>
                            <a:t>总厚度</a:t>
                          </a:r>
                          <a:r>
                            <a:rPr lang="en-US" altLang="zh-CN" dirty="0"/>
                            <a:t>(nm)</a:t>
                          </a:r>
                          <a:endParaRPr lang="zh-CN" altLang="en-US" dirty="0"/>
                        </a:p>
                      </a:txBody>
                      <a:tcPr/>
                    </a:tc>
                    <a:tc>
                      <a:txBody>
                        <a:bodyPr/>
                        <a:lstStyle/>
                        <a:p>
                          <a:r>
                            <a:rPr lang="en-US" altLang="zh-CN" dirty="0"/>
                            <a:t>95.36</a:t>
                          </a:r>
                          <a:endParaRPr lang="zh-CN" altLang="en-US" dirty="0"/>
                        </a:p>
                      </a:txBody>
                      <a:tcPr/>
                    </a:tc>
                    <a:tc>
                      <a:txBody>
                        <a:bodyPr/>
                        <a:lstStyle/>
                        <a:p>
                          <a:r>
                            <a:rPr lang="en-US" altLang="zh-CN" dirty="0"/>
                            <a:t>96.42</a:t>
                          </a:r>
                          <a:endParaRPr lang="zh-CN" altLang="en-US" dirty="0"/>
                        </a:p>
                      </a:txBody>
                      <a:tcPr/>
                    </a:tc>
                    <a:tc>
                      <a:txBody>
                        <a:bodyPr/>
                        <a:lstStyle/>
                        <a:p>
                          <a:r>
                            <a:rPr lang="en-US" altLang="zh-CN" dirty="0"/>
                            <a:t>96.25</a:t>
                          </a:r>
                          <a:endParaRPr lang="zh-CN" altLang="en-US" dirty="0"/>
                        </a:p>
                      </a:txBody>
                      <a:tcPr/>
                    </a:tc>
                    <a:tc>
                      <a:txBody>
                        <a:bodyPr/>
                        <a:lstStyle/>
                        <a:p>
                          <a:r>
                            <a:rPr lang="en-US" altLang="zh-CN" dirty="0"/>
                            <a:t>96.01</a:t>
                          </a:r>
                          <a:endParaRPr lang="zh-CN" altLang="en-US" dirty="0"/>
                        </a:p>
                      </a:txBody>
                      <a:tcPr/>
                    </a:tc>
                  </a:tr>
                  <a:tr h="61514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单层厚度</a:t>
                          </a:r>
                          <a14:m>
                            <m:oMath xmlns:m="http://schemas.openxmlformats.org/officeDocument/2006/math">
                              <m:r>
                                <a:rPr lang="en-US" altLang="zh-CN" sz="1800" i="1" dirty="0">
                                  <a:latin typeface="Cambria Math" panose="02040503050406030204" pitchFamily="18" charset="0"/>
                                  <a:cs typeface="Cambria Math" panose="02040503050406030204" pitchFamily="18" charset="0"/>
                                </a:rPr>
                                <m:t>×</m:t>
                              </m:r>
                              <m:r>
                                <a:rPr lang="en-US" altLang="zh-CN" sz="1800" i="1" dirty="0">
                                  <a:latin typeface="Cambria Math" panose="02040503050406030204" pitchFamily="18" charset="0"/>
                                  <a:cs typeface="Cambria Math" panose="02040503050406030204" pitchFamily="18" charset="0"/>
                                </a:rPr>
                                <m:t>2</m:t>
                              </m:r>
                            </m:oMath>
                          </a14:m>
                          <a:r>
                            <a:rPr lang="zh-CN" altLang="en-US" dirty="0"/>
                            <a:t>（峰峰值）</a:t>
                          </a:r>
                          <a:r>
                            <a:rPr lang="en-US" altLang="zh-CN" dirty="0"/>
                            <a:t>(nm)</a:t>
                          </a:r>
                          <a:endParaRPr lang="zh-CN" altLang="en-US" dirty="0"/>
                        </a:p>
                      </a:txBody>
                      <a:tcPr/>
                    </a:tc>
                    <a:tc>
                      <a:txBody>
                        <a:bodyPr/>
                        <a:lstStyle/>
                        <a:p>
                          <a:r>
                            <a:rPr lang="en-US" altLang="zh-CN" dirty="0"/>
                            <a:t>18.76</a:t>
                          </a:r>
                          <a:endParaRPr lang="zh-CN" altLang="en-US" dirty="0"/>
                        </a:p>
                      </a:txBody>
                      <a:tcPr/>
                    </a:tc>
                    <a:tc>
                      <a:txBody>
                        <a:bodyPr/>
                        <a:lstStyle/>
                        <a:p>
                          <a:r>
                            <a:rPr lang="en-US" altLang="zh-CN" dirty="0"/>
                            <a:t>19.23</a:t>
                          </a:r>
                          <a:endParaRPr lang="zh-CN" altLang="en-US" dirty="0"/>
                        </a:p>
                      </a:txBody>
                      <a:tcPr/>
                    </a:tc>
                    <a:tc>
                      <a:txBody>
                        <a:bodyPr/>
                        <a:lstStyle/>
                        <a:p>
                          <a:r>
                            <a:rPr lang="en-US" altLang="zh-CN" dirty="0"/>
                            <a:t>19.10</a:t>
                          </a:r>
                          <a:endParaRPr lang="zh-CN" altLang="en-US" dirty="0"/>
                        </a:p>
                      </a:txBody>
                      <a:tcPr/>
                    </a:tc>
                    <a:tc>
                      <a:txBody>
                        <a:bodyPr/>
                        <a:lstStyle/>
                        <a:p>
                          <a:r>
                            <a:rPr lang="en-US" altLang="zh-CN" dirty="0"/>
                            <a:t>19.03</a:t>
                          </a:r>
                          <a:endParaRPr lang="zh-CN" altLang="en-US" dirty="0"/>
                        </a:p>
                      </a:txBody>
                      <a:tcPr/>
                    </a:tc>
                  </a:tr>
                </a:tbl>
              </a:graphicData>
            </a:graphic>
          </p:graphicFrame>
        </mc:Choice>
        <mc:Fallback xmlns="">
          <p:graphicFrame>
            <p:nvGraphicFramePr>
              <p:cNvPr id="3" name="Table 3"/>
              <p:cNvGraphicFramePr>
                <a:graphicFrameLocks noGrp="1"/>
              </p:cNvGraphicFramePr>
              <p:nvPr>
                <p:custDataLst>
                  <p:tags r:id="rId3"/>
                </p:custDataLst>
              </p:nvPr>
            </p:nvGraphicFramePr>
            <p:xfrm>
              <a:off x="502866" y="2199210"/>
              <a:ext cx="10480090" cy="1870372"/>
            </p:xfrm>
            <a:graphic>
              <a:graphicData uri="http://schemas.openxmlformats.org/drawingml/2006/table">
                <a:tbl>
                  <a:tblPr firstRow="1" bandRow="1">
                    <a:tableStyleId>{5C22544A-7EE6-4342-B048-85BDC9FD1C3A}</a:tableStyleId>
                  </a:tblPr>
                  <a:tblGrid>
                    <a:gridCol w="2096018"/>
                    <a:gridCol w="2096018"/>
                    <a:gridCol w="2096018"/>
                    <a:gridCol w="2096018"/>
                    <a:gridCol w="2096018"/>
                  </a:tblGrid>
                  <a:tr h="615146">
                    <a:tc>
                      <a:txBody>
                        <a:bodyPr/>
                        <a:lstStyle/>
                        <a:p>
                          <a:r>
                            <a:rPr lang="zh-CN" altLang="en-US" dirty="0"/>
                            <a:t>序号</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zh-CN" altLang="en-US" dirty="0"/>
                            <a:t>平均</a:t>
                          </a:r>
                          <a:endParaRPr lang="zh-CN" altLang="en-US" dirty="0"/>
                        </a:p>
                      </a:txBody>
                      <a:tcPr/>
                    </a:tc>
                  </a:tr>
                  <a:tr h="615146">
                    <a:tc>
                      <a:txBody>
                        <a:bodyPr/>
                        <a:lstStyle/>
                        <a:p>
                          <a:r>
                            <a:rPr lang="zh-CN" altLang="en-US" dirty="0"/>
                            <a:t>总厚度</a:t>
                          </a:r>
                          <a:r>
                            <a:rPr lang="en-US" altLang="zh-CN" dirty="0"/>
                            <a:t>(nm)</a:t>
                          </a:r>
                          <a:endParaRPr lang="zh-CN" altLang="en-US" dirty="0"/>
                        </a:p>
                      </a:txBody>
                      <a:tcPr/>
                    </a:tc>
                    <a:tc>
                      <a:txBody>
                        <a:bodyPr/>
                        <a:lstStyle/>
                        <a:p>
                          <a:r>
                            <a:rPr lang="en-US" altLang="zh-CN" dirty="0"/>
                            <a:t>95.36</a:t>
                          </a:r>
                          <a:endParaRPr lang="zh-CN" altLang="en-US" dirty="0"/>
                        </a:p>
                      </a:txBody>
                      <a:tcPr/>
                    </a:tc>
                    <a:tc>
                      <a:txBody>
                        <a:bodyPr/>
                        <a:lstStyle/>
                        <a:p>
                          <a:r>
                            <a:rPr lang="en-US" altLang="zh-CN" dirty="0"/>
                            <a:t>96.42</a:t>
                          </a:r>
                          <a:endParaRPr lang="zh-CN" altLang="en-US" dirty="0"/>
                        </a:p>
                      </a:txBody>
                      <a:tcPr/>
                    </a:tc>
                    <a:tc>
                      <a:txBody>
                        <a:bodyPr/>
                        <a:lstStyle/>
                        <a:p>
                          <a:r>
                            <a:rPr lang="en-US" altLang="zh-CN" dirty="0"/>
                            <a:t>96.25</a:t>
                          </a:r>
                          <a:endParaRPr lang="zh-CN" altLang="en-US" dirty="0"/>
                        </a:p>
                      </a:txBody>
                      <a:tcPr/>
                    </a:tc>
                    <a:tc>
                      <a:txBody>
                        <a:bodyPr/>
                        <a:lstStyle/>
                        <a:p>
                          <a:r>
                            <a:rPr lang="en-US" altLang="zh-CN" dirty="0"/>
                            <a:t>96.01</a:t>
                          </a:r>
                          <a:endParaRPr lang="zh-CN" altLang="en-US" dirty="0"/>
                        </a:p>
                      </a:txBody>
                      <a:tcPr/>
                    </a:tc>
                  </a:tr>
                  <a:tr h="661670">
                    <a:tc>
                      <a:txBody>
                        <a:bodyPr/>
                        <a:lstStyle/>
                        <a:p>
                          <a:endParaRPr lang="zh-CN"/>
                        </a:p>
                      </a:txBody>
                      <a:tcPr>
                        <a:blipFill>
                          <a:blip r:embed="rId4"/>
                        </a:blipFill>
                      </a:tcPr>
                    </a:tc>
                    <a:tc>
                      <a:txBody>
                        <a:bodyPr/>
                        <a:lstStyle/>
                        <a:p>
                          <a:r>
                            <a:rPr lang="en-US" altLang="zh-CN" dirty="0"/>
                            <a:t>18.76</a:t>
                          </a:r>
                          <a:endParaRPr lang="zh-CN" altLang="en-US" dirty="0"/>
                        </a:p>
                      </a:txBody>
                      <a:tcPr/>
                    </a:tc>
                    <a:tc>
                      <a:txBody>
                        <a:bodyPr/>
                        <a:lstStyle/>
                        <a:p>
                          <a:r>
                            <a:rPr lang="en-US" altLang="zh-CN" dirty="0"/>
                            <a:t>19.23</a:t>
                          </a:r>
                          <a:endParaRPr lang="zh-CN" altLang="en-US" dirty="0"/>
                        </a:p>
                      </a:txBody>
                      <a:tcPr/>
                    </a:tc>
                    <a:tc>
                      <a:txBody>
                        <a:bodyPr/>
                        <a:lstStyle/>
                        <a:p>
                          <a:r>
                            <a:rPr lang="en-US" altLang="zh-CN" dirty="0"/>
                            <a:t>19.10</a:t>
                          </a:r>
                          <a:endParaRPr lang="zh-CN" altLang="en-US" dirty="0"/>
                        </a:p>
                      </a:txBody>
                      <a:tcPr/>
                    </a:tc>
                    <a:tc>
                      <a:txBody>
                        <a:bodyPr/>
                        <a:lstStyle/>
                        <a:p>
                          <a:r>
                            <a:rPr lang="en-US" altLang="zh-CN" dirty="0"/>
                            <a:t>19.03</a:t>
                          </a:r>
                          <a:endParaRPr lang="zh-CN" altLang="en-US" dirty="0"/>
                        </a:p>
                      </a:txBody>
                      <a:tcPr/>
                    </a:tc>
                  </a:tr>
                </a:tbl>
              </a:graphicData>
            </a:graphic>
          </p:graphicFrame>
        </mc:Fallback>
      </mc:AlternateContent>
      <p:sp>
        <p:nvSpPr>
          <p:cNvPr id="8" name="TextBox 7"/>
          <p:cNvSpPr txBox="1"/>
          <p:nvPr/>
        </p:nvSpPr>
        <p:spPr>
          <a:xfrm>
            <a:off x="502866" y="4187866"/>
            <a:ext cx="10480092" cy="922020"/>
          </a:xfrm>
          <a:prstGeom prst="rect">
            <a:avLst/>
          </a:prstGeom>
          <a:noFill/>
        </p:spPr>
        <p:txBody>
          <a:bodyPr wrap="square">
            <a:spAutoFit/>
          </a:bodyPr>
          <a:lstStyle/>
          <a:p>
            <a:r>
              <a:rPr lang="zh-CN" altLang="en-US" dirty="0"/>
              <a:t>在最大比例尺下可以看出，薄膜存在一定弯曲，这可能是由于材料整体的弯曲以及硅片表面的不均匀造成的。由于最大比例尺仅为</a:t>
            </a:r>
            <a:r>
              <a:rPr lang="en-US" altLang="zh-CN" dirty="0">
                <a:latin typeface="Times New Roman" panose="02020603050405020304" pitchFamily="18" charset="0"/>
                <a:cs typeface="Times New Roman" panose="02020603050405020304" pitchFamily="18" charset="0"/>
              </a:rPr>
              <a:t>100nm</a:t>
            </a:r>
            <a:r>
              <a:rPr lang="zh-CN" altLang="en-US" dirty="0"/>
              <a:t>，不清楚这是局域现象还是全局现象，这里只选取了中间较为平整、分辨率高的部分进行测量。</a:t>
            </a: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15570" y="4307840"/>
            <a:ext cx="4400550" cy="2235200"/>
          </a:xfrm>
          <a:prstGeom prst="rect">
            <a:avLst/>
          </a:prstGeom>
        </p:spPr>
      </p:pic>
      <p:pic>
        <p:nvPicPr>
          <p:cNvPr id="7" name="图片 6"/>
          <p:cNvPicPr>
            <a:picLocks noChangeAspect="1"/>
          </p:cNvPicPr>
          <p:nvPr/>
        </p:nvPicPr>
        <p:blipFill>
          <a:blip r:embed="rId2"/>
          <a:stretch>
            <a:fillRect/>
          </a:stretch>
        </p:blipFill>
        <p:spPr>
          <a:xfrm>
            <a:off x="7058660" y="4471035"/>
            <a:ext cx="2393950" cy="2235200"/>
          </a:xfrm>
          <a:prstGeom prst="rect">
            <a:avLst/>
          </a:prstGeom>
        </p:spPr>
      </p:pic>
      <p:pic>
        <p:nvPicPr>
          <p:cNvPr id="6" name="图片 5"/>
          <p:cNvPicPr>
            <a:picLocks noChangeAspect="1"/>
          </p:cNvPicPr>
          <p:nvPr/>
        </p:nvPicPr>
        <p:blipFill>
          <a:blip r:embed="rId3"/>
          <a:stretch>
            <a:fillRect/>
          </a:stretch>
        </p:blipFill>
        <p:spPr>
          <a:xfrm>
            <a:off x="7145655" y="1645285"/>
            <a:ext cx="2219062" cy="2160000"/>
          </a:xfrm>
          <a:prstGeom prst="rect">
            <a:avLst/>
          </a:prstGeom>
        </p:spPr>
      </p:pic>
      <p:pic>
        <p:nvPicPr>
          <p:cNvPr id="3" name="图片 2"/>
          <p:cNvPicPr>
            <a:picLocks noChangeAspect="1"/>
          </p:cNvPicPr>
          <p:nvPr/>
        </p:nvPicPr>
        <p:blipFill>
          <a:blip r:embed="rId4"/>
          <a:srcRect r="14352" b="37696"/>
          <a:stretch>
            <a:fillRect/>
          </a:stretch>
        </p:blipFill>
        <p:spPr>
          <a:xfrm>
            <a:off x="859155" y="1727200"/>
            <a:ext cx="3065780" cy="2242820"/>
          </a:xfrm>
          <a:prstGeom prst="rect">
            <a:avLst/>
          </a:prstGeom>
        </p:spPr>
      </p:pic>
      <p:sp>
        <p:nvSpPr>
          <p:cNvPr id="5122" name="文本框 10"/>
          <p:cNvSpPr txBox="1">
            <a:spLocks noChangeArrowheads="1"/>
          </p:cNvSpPr>
          <p:nvPr/>
        </p:nvSpPr>
        <p:spPr bwMode="auto">
          <a:xfrm>
            <a:off x="502868" y="356911"/>
            <a:ext cx="1118626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5" name="文本框 4"/>
          <p:cNvSpPr txBox="1"/>
          <p:nvPr/>
        </p:nvSpPr>
        <p:spPr>
          <a:xfrm>
            <a:off x="863181" y="980644"/>
            <a:ext cx="9733280" cy="645160"/>
          </a:xfrm>
          <a:prstGeom prst="rect">
            <a:avLst/>
          </a:prstGeom>
          <a:noFill/>
        </p:spPr>
        <p:txBody>
          <a:bodyPr wrap="square" rtlCol="0">
            <a:spAutoFit/>
          </a:bodyPr>
          <a:lstStyle/>
          <a:p>
            <a:r>
              <a:rPr lang="zh-CN" altLang="en-US" dirty="0"/>
              <a:t>通过对每一张电镜照片中可能是晶面线的位置进行测量，我们进行</a:t>
            </a:r>
            <a:r>
              <a:rPr lang="en-US" altLang="zh-CN" dirty="0"/>
              <a:t>FTT</a:t>
            </a:r>
            <a:r>
              <a:rPr lang="zh-CN" altLang="en-US" dirty="0"/>
              <a:t>变换后进行</a:t>
            </a:r>
            <a:r>
              <a:rPr lang="en-US" altLang="zh-CN" dirty="0"/>
              <a:t>apply mask</a:t>
            </a:r>
            <a:r>
              <a:rPr lang="zh-CN" altLang="en-US" dirty="0"/>
              <a:t>处理将噪声信号屏蔽，再进行</a:t>
            </a:r>
            <a:r>
              <a:rPr lang="en-US" altLang="zh-CN" dirty="0"/>
              <a:t>IFTT</a:t>
            </a:r>
            <a:r>
              <a:rPr lang="zh-CN" altLang="en-US" dirty="0"/>
              <a:t>变换可以测量得到其晶面间距。</a:t>
            </a:r>
            <a:endParaRPr lang="zh-CN" altLang="en-US" dirty="0"/>
          </a:p>
        </p:txBody>
      </p:sp>
      <p:sp>
        <p:nvSpPr>
          <p:cNvPr id="14" name="Frame 13"/>
          <p:cNvSpPr/>
          <p:nvPr/>
        </p:nvSpPr>
        <p:spPr>
          <a:xfrm>
            <a:off x="1565275" y="2276485"/>
            <a:ext cx="619760" cy="63343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Arrow: Right 14"/>
          <p:cNvSpPr/>
          <p:nvPr/>
        </p:nvSpPr>
        <p:spPr>
          <a:xfrm>
            <a:off x="4084320" y="2712720"/>
            <a:ext cx="274320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rrow: Down 15"/>
          <p:cNvSpPr/>
          <p:nvPr/>
        </p:nvSpPr>
        <p:spPr>
          <a:xfrm>
            <a:off x="7995920" y="3429000"/>
            <a:ext cx="518160" cy="1710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Left 16"/>
          <p:cNvSpPr/>
          <p:nvPr/>
        </p:nvSpPr>
        <p:spPr>
          <a:xfrm>
            <a:off x="4436441" y="5139586"/>
            <a:ext cx="2391079" cy="3122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p:cNvSpPr/>
          <p:nvPr/>
        </p:nvSpPr>
        <p:spPr>
          <a:xfrm>
            <a:off x="4436441" y="2349979"/>
            <a:ext cx="1933879" cy="362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FTT</a:t>
            </a:r>
            <a:r>
              <a:rPr lang="zh-CN" altLang="en-US" dirty="0"/>
              <a:t>变换</a:t>
            </a:r>
            <a:endParaRPr lang="zh-CN" altLang="en-US" dirty="0"/>
          </a:p>
        </p:txBody>
      </p:sp>
      <p:sp>
        <p:nvSpPr>
          <p:cNvPr id="19" name="Rectangle 18"/>
          <p:cNvSpPr/>
          <p:nvPr/>
        </p:nvSpPr>
        <p:spPr>
          <a:xfrm>
            <a:off x="8514080" y="3824954"/>
            <a:ext cx="1574800" cy="495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IFTT</a:t>
            </a:r>
            <a:r>
              <a:rPr lang="zh-CN" altLang="en-US" dirty="0"/>
              <a:t>变换</a:t>
            </a:r>
            <a:endParaRPr lang="zh-CN" altLang="en-US" dirty="0"/>
          </a:p>
        </p:txBody>
      </p:sp>
      <p:sp>
        <p:nvSpPr>
          <p:cNvPr id="20" name="Rectangle 19"/>
          <p:cNvSpPr/>
          <p:nvPr/>
        </p:nvSpPr>
        <p:spPr>
          <a:xfrm>
            <a:off x="4595522" y="4471285"/>
            <a:ext cx="2231998" cy="668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取横向</a:t>
            </a:r>
            <a:r>
              <a:rPr lang="en-US" altLang="zh-CN" dirty="0"/>
              <a:t>15nm</a:t>
            </a:r>
            <a:r>
              <a:rPr lang="zh-CN" altLang="en-US" dirty="0"/>
              <a:t>平均后强度分布</a:t>
            </a:r>
            <a:endParaRPr lang="zh-CN" altLang="en-US" dirty="0"/>
          </a:p>
        </p:txBody>
      </p:sp>
      <p:sp>
        <p:nvSpPr>
          <p:cNvPr id="24" name="TextBox 23"/>
          <p:cNvSpPr txBox="1"/>
          <p:nvPr/>
        </p:nvSpPr>
        <p:spPr>
          <a:xfrm>
            <a:off x="4351959" y="5873953"/>
            <a:ext cx="2993721" cy="368300"/>
          </a:xfrm>
          <a:prstGeom prst="rect">
            <a:avLst/>
          </a:prstGeom>
          <a:noFill/>
        </p:spPr>
        <p:txBody>
          <a:bodyPr wrap="square">
            <a:spAutoFit/>
          </a:bodyPr>
          <a:lstStyle/>
          <a:p>
            <a:r>
              <a:rPr lang="zh-CN" altLang="en-US" dirty="0"/>
              <a:t>晶面间距</a:t>
            </a:r>
            <a:r>
              <a:rPr lang="en-US" altLang="zh-CN" dirty="0"/>
              <a:t>d</a:t>
            </a:r>
            <a:r>
              <a:rPr lang="zh-CN" altLang="en-US" dirty="0"/>
              <a:t>约为</a:t>
            </a:r>
            <a:r>
              <a:rPr lang="en-US" altLang="zh-CN" dirty="0">
                <a:latin typeface="Times New Roman" panose="02020603050405020304" pitchFamily="18" charset="0"/>
                <a:cs typeface="Times New Roman" panose="02020603050405020304" pitchFamily="18" charset="0"/>
              </a:rPr>
              <a:t>0.204nm</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5" name="文本框 4"/>
          <p:cNvSpPr txBox="1"/>
          <p:nvPr/>
        </p:nvSpPr>
        <p:spPr>
          <a:xfrm>
            <a:off x="913981" y="1187939"/>
            <a:ext cx="9733280" cy="369332"/>
          </a:xfrm>
          <a:prstGeom prst="rect">
            <a:avLst/>
          </a:prstGeom>
          <a:noFill/>
        </p:spPr>
        <p:txBody>
          <a:bodyPr wrap="square" rtlCol="0">
            <a:spAutoFit/>
          </a:bodyPr>
          <a:lstStyle/>
          <a:p>
            <a:r>
              <a:rPr lang="zh-CN" altLang="en-US" dirty="0"/>
              <a:t>我们对每张图寻找可能合适的晶面线的位置重复上述操作得到的数据点如下所示：</a:t>
            </a:r>
            <a:endParaRPr lang="zh-CN" altLang="en-US" dirty="0"/>
          </a:p>
        </p:txBody>
      </p:sp>
      <mc:AlternateContent xmlns:mc="http://schemas.openxmlformats.org/markup-compatibility/2006">
        <mc:Choice xmlns:a14="http://schemas.microsoft.com/office/drawing/2010/main" Requires="a14">
          <p:sp>
            <p:nvSpPr>
              <p:cNvPr id="21" name="TextBox 20"/>
              <p:cNvSpPr txBox="1"/>
              <p:nvPr/>
            </p:nvSpPr>
            <p:spPr>
              <a:xfrm>
                <a:off x="6104890" y="2049699"/>
                <a:ext cx="5339132" cy="3429000"/>
              </a:xfrm>
              <a:prstGeom prst="rect">
                <a:avLst/>
              </a:prstGeom>
              <a:noFill/>
            </p:spPr>
            <p:txBody>
              <a:bodyPr wrap="square">
                <a:spAutoFit/>
              </a:bodyPr>
              <a:lstStyle/>
              <a:p>
                <a:r>
                  <a:rPr lang="zh-CN" altLang="en-US" dirty="0"/>
                  <a:t>可以看出，多数区域聚集在相近的范围，但是由于多层膜</a:t>
                </a:r>
                <a:r>
                  <a:rPr lang="zh-CN" altLang="en-US" dirty="0">
                    <a:sym typeface="+mn-ea"/>
                  </a:rPr>
                  <a:t>同单层膜相比，其连续性明显更差，同时各种损伤也更多，所以会产生较多异常数据点，我们排除这些数据点后对剩下</a:t>
                </a:r>
                <a:r>
                  <a:rPr lang="en-US" altLang="zh-CN" dirty="0">
                    <a:sym typeface="+mn-ea"/>
                  </a:rPr>
                  <a:t>15</a:t>
                </a:r>
                <a:r>
                  <a:rPr lang="zh-CN" altLang="en-US" dirty="0">
                    <a:sym typeface="+mn-ea"/>
                  </a:rPr>
                  <a:t>个正常数据点进行统计分析。</a:t>
                </a:r>
                <a:endParaRPr lang="zh-CN" altLang="en-US" dirty="0">
                  <a:sym typeface="+mn-ea"/>
                </a:endParaRPr>
              </a:p>
              <a:p>
                <a:r>
                  <a:rPr lang="zh-CN" altLang="en-US" dirty="0"/>
                  <a:t>计算样品晶面间距的均值可得</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𝑑</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2147</m:t>
                    </m:r>
                    <m:r>
                      <a:rPr lang="en-US" altLang="zh-CN" b="0" i="1" smtClean="0">
                        <a:latin typeface="Cambria Math" panose="02040503050406030204" pitchFamily="18" charset="0"/>
                      </a:rPr>
                      <m:t>𝑛𝑚</m:t>
                    </m:r>
                    <m:r>
                      <a:rPr lang="zh-CN" altLang="en-US" i="1">
                        <a:latin typeface="Cambria Math" panose="02040503050406030204" pitchFamily="18" charset="0"/>
                      </a:rPr>
                      <m:t>，</m:t>
                    </m:r>
                  </m:oMath>
                </a14:m>
                <a:r>
                  <a:rPr lang="zh-CN" altLang="en-US" dirty="0"/>
                  <a:t>同时我们可以计算出其标准差为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02</m:t>
                    </m:r>
                    <m:r>
                      <a:rPr lang="en-US" altLang="zh-CN" b="0" i="1" smtClean="0">
                        <a:latin typeface="Cambria Math" panose="02040503050406030204" pitchFamily="18" charset="0"/>
                      </a:rPr>
                      <m:t>𝑛𝑚</m:t>
                    </m:r>
                  </m:oMath>
                </a14:m>
                <a:r>
                  <a:rPr lang="zh-CN" altLang="en-US" dirty="0">
                    <a:latin typeface="Cambria Math" panose="02040503050406030204" pitchFamily="18" charset="0"/>
                  </a:rPr>
                  <a:t>（远大于单层膜的标准差）</a:t>
                </a:r>
                <a:r>
                  <a:rPr lang="zh-CN" altLang="en-US" dirty="0"/>
                  <a:t>，因此其晶面间距为：</a:t>
                </a:r>
                <a:endParaRPr lang="en-US" altLang="zh-CN" dirty="0"/>
              </a:p>
              <a:p>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d</m:t>
                      </m:r>
                      <m:r>
                        <a:rPr lang="en-US" altLang="zh-CN" b="0" i="0"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0" dirty="0" smtClean="0">
                              <a:latin typeface="Cambria Math" panose="02040503050406030204" pitchFamily="18" charset="0"/>
                            </a:rPr>
                            <m:t>0</m:t>
                          </m:r>
                          <m:r>
                            <a:rPr lang="en-US" altLang="zh-CN" b="0" i="0" dirty="0" smtClean="0">
                              <a:latin typeface="Cambria Math" panose="02040503050406030204" pitchFamily="18" charset="0"/>
                            </a:rPr>
                            <m:t>.</m:t>
                          </m:r>
                          <m:r>
                            <a:rPr lang="en-US" altLang="zh-CN" b="0" i="0" dirty="0" smtClean="0">
                              <a:latin typeface="Cambria Math" panose="02040503050406030204" pitchFamily="18" charset="0"/>
                            </a:rPr>
                            <m:t>21</m:t>
                          </m:r>
                          <m:r>
                            <a:rPr lang="en-US" altLang="zh-CN" i="1">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m:t>
                          </m:r>
                          <m:r>
                            <a:rPr lang="en-US" altLang="zh-CN" b="0" i="0"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02</m:t>
                          </m:r>
                        </m:e>
                      </m:d>
                      <m:r>
                        <m:rPr>
                          <m:sty m:val="p"/>
                        </m:rPr>
                        <a:rPr lang="en-US" altLang="zh-CN" b="0" i="0" dirty="0" smtClean="0">
                          <a:latin typeface="Cambria Math" panose="02040503050406030204" pitchFamily="18" charset="0"/>
                        </a:rPr>
                        <m:t>nm</m:t>
                      </m:r>
                    </m:oMath>
                  </m:oMathPara>
                </a14:m>
                <a:endParaRPr lang="en-US" altLang="zh-CN" b="0" dirty="0">
                  <a:latin typeface="Times New Roman" panose="02020603050405020304" pitchFamily="18" charset="0"/>
                  <a:cs typeface="Times New Roman" panose="02020603050405020304" pitchFamily="18" charset="0"/>
                </a:endParaRPr>
              </a:p>
              <a:p>
                <a:endParaRPr lang="en-US" altLang="zh-CN" dirty="0"/>
              </a:p>
              <a:p>
                <a:endParaRPr lang="en-US" altLang="zh-CN" dirty="0"/>
              </a:p>
              <a:p>
                <a:endParaRPr lang="en-US" altLang="zh-CN" dirty="0"/>
              </a:p>
            </p:txBody>
          </p:sp>
        </mc:Choice>
        <mc:Fallback>
          <p:sp>
            <p:nvSpPr>
              <p:cNvPr id="21" name="TextBox 20"/>
              <p:cNvSpPr txBox="1">
                <a:spLocks noRot="1" noChangeAspect="1" noMove="1" noResize="1" noEditPoints="1" noAdjustHandles="1" noChangeArrowheads="1" noChangeShapeType="1" noTextEdit="1"/>
              </p:cNvSpPr>
              <p:nvPr/>
            </p:nvSpPr>
            <p:spPr>
              <a:xfrm>
                <a:off x="6104890" y="2049699"/>
                <a:ext cx="5339132" cy="3429000"/>
              </a:xfrm>
              <a:prstGeom prst="rect">
                <a:avLst/>
              </a:prstGeom>
              <a:blipFill rotWithShape="1">
                <a:blip r:embed="rId2"/>
                <a:stretch>
                  <a:fillRect t="-16" r="1" b="16"/>
                </a:stretch>
              </a:blipFill>
            </p:spPr>
            <p:txBody>
              <a:bodyPr/>
              <a:lstStyle/>
              <a:p>
                <a:r>
                  <a:rPr lang="zh-CN" altLang="en-US">
                    <a:noFill/>
                  </a:rPr>
                  <a:t> </a:t>
                </a:r>
              </a:p>
            </p:txBody>
          </p:sp>
        </mc:Fallback>
      </mc:AlternateContent>
      <p:graphicFrame>
        <p:nvGraphicFramePr>
          <p:cNvPr id="4" name="图表 3"/>
          <p:cNvGraphicFramePr/>
          <p:nvPr/>
        </p:nvGraphicFramePr>
        <p:xfrm>
          <a:off x="502920" y="1934210"/>
          <a:ext cx="5341620" cy="366014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305175" y="601345"/>
            <a:ext cx="5389753" cy="5400000"/>
          </a:xfrm>
          <a:prstGeom prst="rect">
            <a:avLst/>
          </a:prstGeom>
        </p:spPr>
      </p:pic>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TEM</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6" name="椭圆 5"/>
          <p:cNvSpPr/>
          <p:nvPr/>
        </p:nvSpPr>
        <p:spPr>
          <a:xfrm>
            <a:off x="4417695" y="1555750"/>
            <a:ext cx="3164205" cy="3676015"/>
          </a:xfrm>
          <a:prstGeom prst="ellipse">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996593" y="3345837"/>
            <a:ext cx="1797978" cy="369332"/>
          </a:xfrm>
          <a:prstGeom prst="rect">
            <a:avLst/>
          </a:prstGeom>
          <a:noFill/>
        </p:spPr>
        <p:txBody>
          <a:bodyPr wrap="square" rtlCol="0">
            <a:spAutoFit/>
          </a:bodyPr>
          <a:lstStyle/>
          <a:p>
            <a:r>
              <a:rPr lang="zh-CN" altLang="en-US" dirty="0"/>
              <a:t>晶面模糊与断层</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630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微软雅黑" panose="020B0503020204020204" pitchFamily="34" charset="-122"/>
              </a:rPr>
              <a:t>ICP</a:t>
            </a:r>
            <a:r>
              <a:rPr lang="zh-CN" altLang="en-US" sz="2800" b="1" dirty="0">
                <a:latin typeface="微软雅黑" panose="020B0503020204020204" pitchFamily="34" charset="-122"/>
                <a:ea typeface="微软雅黑" panose="020B0503020204020204" pitchFamily="34" charset="-122"/>
              </a:rPr>
              <a:t>分析结果</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graphicFrame>
        <p:nvGraphicFramePr>
          <p:cNvPr id="5" name="表格 4"/>
          <p:cNvGraphicFramePr>
            <a:graphicFrameLocks noGrp="1"/>
          </p:cNvGraphicFramePr>
          <p:nvPr/>
        </p:nvGraphicFramePr>
        <p:xfrm>
          <a:off x="1879537" y="1960128"/>
          <a:ext cx="8596375" cy="2382800"/>
        </p:xfrm>
        <a:graphic>
          <a:graphicData uri="http://schemas.openxmlformats.org/drawingml/2006/table">
            <a:tbl>
              <a:tblPr firstRow="1" bandRow="1">
                <a:tableStyleId>{5C22544A-7EE6-4342-B048-85BDC9FD1C3A}</a:tableStyleId>
              </a:tblPr>
              <a:tblGrid>
                <a:gridCol w="1719275"/>
                <a:gridCol w="1719275"/>
                <a:gridCol w="1719275"/>
                <a:gridCol w="1719275"/>
                <a:gridCol w="1719275"/>
              </a:tblGrid>
              <a:tr h="595700">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Sample ID</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Line</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Mean</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RSD</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Units</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59570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17050041-bk</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 Ti 334.941</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 </a:t>
                      </a:r>
                      <a:r>
                        <a:rPr lang="en-US" altLang="zh-CN" sz="1600" b="0" i="0" u="none" strike="noStrike">
                          <a:solidFill>
                            <a:srgbClr val="000000"/>
                          </a:solidFill>
                          <a:effectLst/>
                          <a:latin typeface="等线" panose="02010600030101010101" pitchFamily="2" charset="-122"/>
                          <a:ea typeface="等线" panose="02010600030101010101" pitchFamily="2" charset="-122"/>
                        </a:rPr>
                        <a:t>&lt; 0.0000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0.1987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 ug/mL</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59570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17050041-Si-0</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 </a:t>
                      </a:r>
                      <a:r>
                        <a:rPr lang="en-US" sz="1600" b="0" i="0" u="none" strike="noStrike" dirty="0" err="1">
                          <a:solidFill>
                            <a:srgbClr val="000000"/>
                          </a:solidFill>
                          <a:effectLst/>
                          <a:latin typeface="等线" panose="02010600030101010101" pitchFamily="2" charset="-122"/>
                          <a:ea typeface="等线" panose="02010600030101010101" pitchFamily="2" charset="-122"/>
                        </a:rPr>
                        <a:t>Ti</a:t>
                      </a:r>
                      <a:r>
                        <a:rPr lang="en-US" sz="1600" b="0" i="0" u="none" strike="noStrike" dirty="0">
                          <a:solidFill>
                            <a:srgbClr val="000000"/>
                          </a:solidFill>
                          <a:effectLst/>
                          <a:latin typeface="等线" panose="02010600030101010101" pitchFamily="2" charset="-122"/>
                          <a:ea typeface="等线" panose="02010600030101010101" pitchFamily="2" charset="-122"/>
                        </a:rPr>
                        <a:t> 334.941</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 </a:t>
                      </a:r>
                      <a:r>
                        <a:rPr lang="en-US" altLang="zh-CN" sz="1600" b="0" i="0" u="none" strike="noStrike">
                          <a:solidFill>
                            <a:srgbClr val="000000"/>
                          </a:solidFill>
                          <a:effectLst/>
                          <a:latin typeface="等线" panose="02010600030101010101" pitchFamily="2" charset="-122"/>
                          <a:ea typeface="等线" panose="02010600030101010101" pitchFamily="2" charset="-122"/>
                        </a:rPr>
                        <a:t>&lt; 0.0000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0.0403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 </a:t>
                      </a:r>
                      <a:r>
                        <a:rPr lang="en-US" sz="1600" b="0" i="0" u="none" strike="noStrike" dirty="0" err="1">
                          <a:solidFill>
                            <a:srgbClr val="000000"/>
                          </a:solidFill>
                          <a:effectLst/>
                          <a:latin typeface="等线" panose="02010600030101010101" pitchFamily="2" charset="-122"/>
                          <a:ea typeface="等线" panose="02010600030101010101" pitchFamily="2" charset="-122"/>
                        </a:rPr>
                        <a:t>ug</a:t>
                      </a:r>
                      <a:r>
                        <a:rPr lang="en-US" sz="1600" b="0" i="0" u="none" strike="noStrike" dirty="0">
                          <a:solidFill>
                            <a:srgbClr val="000000"/>
                          </a:solidFill>
                          <a:effectLst/>
                          <a:latin typeface="等线" panose="02010600030101010101" pitchFamily="2" charset="-122"/>
                          <a:ea typeface="等线" panose="02010600030101010101" pitchFamily="2" charset="-122"/>
                        </a:rPr>
                        <a:t>/mL</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595700">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17050041-Si1</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 </a:t>
                      </a:r>
                      <a:r>
                        <a:rPr lang="en-US" sz="1600" b="0" i="0" u="none" strike="noStrike" dirty="0" err="1">
                          <a:solidFill>
                            <a:srgbClr val="000000"/>
                          </a:solidFill>
                          <a:effectLst/>
                          <a:latin typeface="等线" panose="02010600030101010101" pitchFamily="2" charset="-122"/>
                          <a:ea typeface="等线" panose="02010600030101010101" pitchFamily="2" charset="-122"/>
                        </a:rPr>
                        <a:t>Ti</a:t>
                      </a:r>
                      <a:r>
                        <a:rPr lang="en-US" sz="1600" b="0" i="0" u="none" strike="noStrike" dirty="0">
                          <a:solidFill>
                            <a:srgbClr val="000000"/>
                          </a:solidFill>
                          <a:effectLst/>
                          <a:latin typeface="等线" panose="02010600030101010101" pitchFamily="2" charset="-122"/>
                          <a:ea typeface="等线" panose="02010600030101010101" pitchFamily="2" charset="-122"/>
                        </a:rPr>
                        <a:t> 334.941</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3.6359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600" b="0" i="0" u="none" strike="noStrike">
                          <a:solidFill>
                            <a:srgbClr val="000000"/>
                          </a:solidFill>
                          <a:effectLst/>
                          <a:latin typeface="等线" panose="02010600030101010101" pitchFamily="2" charset="-122"/>
                          <a:ea typeface="等线" panose="02010600030101010101" pitchFamily="2" charset="-122"/>
                        </a:rPr>
                        <a:t>0.1745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 </a:t>
                      </a:r>
                      <a:r>
                        <a:rPr lang="en-US" sz="1600" b="0" i="0" u="none" strike="noStrike" dirty="0" err="1">
                          <a:solidFill>
                            <a:srgbClr val="000000"/>
                          </a:solidFill>
                          <a:effectLst/>
                          <a:latin typeface="等线" panose="02010600030101010101" pitchFamily="2" charset="-122"/>
                          <a:ea typeface="等线" panose="02010600030101010101" pitchFamily="2" charset="-122"/>
                        </a:rPr>
                        <a:t>ug</a:t>
                      </a:r>
                      <a:r>
                        <a:rPr lang="en-US" sz="1600" b="0" i="0" u="none" strike="noStrike" dirty="0">
                          <a:solidFill>
                            <a:srgbClr val="000000"/>
                          </a:solidFill>
                          <a:effectLst/>
                          <a:latin typeface="等线" panose="02010600030101010101" pitchFamily="2" charset="-122"/>
                          <a:ea typeface="等线" panose="02010600030101010101" pitchFamily="2" charset="-122"/>
                        </a:rPr>
                        <a:t>/mL</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369305" y="369872"/>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EDS</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1857"/>
          <a:stretch>
            <a:fillRect/>
          </a:stretch>
        </p:blipFill>
        <p:spPr>
          <a:xfrm>
            <a:off x="1942523" y="1060523"/>
            <a:ext cx="8511168" cy="4404975"/>
          </a:xfrm>
          <a:prstGeom prst="rect">
            <a:avLst/>
          </a:prstGeom>
        </p:spPr>
      </p:pic>
      <p:sp>
        <p:nvSpPr>
          <p:cNvPr id="7" name="文本框 6"/>
          <p:cNvSpPr txBox="1"/>
          <p:nvPr/>
        </p:nvSpPr>
        <p:spPr>
          <a:xfrm>
            <a:off x="3175088" y="5710019"/>
            <a:ext cx="5828337" cy="645160"/>
          </a:xfrm>
          <a:prstGeom prst="rect">
            <a:avLst/>
          </a:prstGeom>
          <a:noFill/>
        </p:spPr>
        <p:txBody>
          <a:bodyPr wrap="square" rtlCol="0">
            <a:spAutoFit/>
          </a:bodyPr>
          <a:lstStyle/>
          <a:p>
            <a:r>
              <a:rPr lang="zh-CN" altLang="en-US" dirty="0"/>
              <a:t>由图可知，亮层主要成分为为</a:t>
            </a:r>
            <a:r>
              <a:rPr lang="en-US" altLang="zh-CN" dirty="0">
                <a:latin typeface="Times New Roman" panose="02020603050405020304" pitchFamily="18" charset="0"/>
                <a:cs typeface="Times New Roman" panose="02020603050405020304" pitchFamily="18" charset="0"/>
              </a:rPr>
              <a:t>Au</a:t>
            </a:r>
            <a:r>
              <a:rPr lang="zh-CN" altLang="en-US" dirty="0"/>
              <a:t>，暗层主要成分为</a:t>
            </a:r>
            <a:r>
              <a:rPr lang="en-US" altLang="zh-CN" dirty="0">
                <a:latin typeface="Times New Roman" panose="02020603050405020304" pitchFamily="18" charset="0"/>
                <a:cs typeface="Times New Roman" panose="02020603050405020304" pitchFamily="18" charset="0"/>
              </a:rPr>
              <a:t>Fe</a:t>
            </a:r>
            <a:r>
              <a:rPr lang="zh-CN" altLang="en-US" dirty="0"/>
              <a:t>，但可见两者之间存在混合。</a:t>
            </a:r>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5" name="文本框 10"/>
          <p:cNvSpPr txBox="1">
            <a:spLocks noChangeArrowheads="1"/>
          </p:cNvSpPr>
          <p:nvPr/>
        </p:nvSpPr>
        <p:spPr bwMode="auto">
          <a:xfrm>
            <a:off x="502868" y="319204"/>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EDS</a:t>
            </a:r>
            <a:r>
              <a:rPr lang="zh-CN" altLang="en-US" sz="2800" b="1" dirty="0">
                <a:latin typeface="微软雅黑" panose="020B0503020204020204" pitchFamily="34" charset="-122"/>
                <a:ea typeface="微软雅黑" panose="020B0503020204020204" pitchFamily="34" charset="-122"/>
              </a:rPr>
              <a:t>扫描</a:t>
            </a:r>
            <a:endParaRPr lang="zh-CN" altLang="en-US" sz="28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096374" y="2734814"/>
            <a:ext cx="3592758" cy="2584450"/>
          </a:xfrm>
          <a:prstGeom prst="rect">
            <a:avLst/>
          </a:prstGeom>
          <a:noFill/>
        </p:spPr>
        <p:txBody>
          <a:bodyPr wrap="square" rtlCol="0">
            <a:spAutoFit/>
          </a:bodyPr>
          <a:lstStyle/>
          <a:p>
            <a:r>
              <a:rPr lang="zh-CN" altLang="en-US" dirty="0"/>
              <a:t>由线扫描可以看出，</a:t>
            </a:r>
            <a:r>
              <a:rPr lang="en-US" altLang="zh-CN" dirty="0">
                <a:latin typeface="Times New Roman" panose="02020603050405020304" pitchFamily="18" charset="0"/>
                <a:cs typeface="Times New Roman" panose="02020603050405020304" pitchFamily="18" charset="0"/>
              </a:rPr>
              <a:t>Au</a:t>
            </a:r>
            <a:r>
              <a:rPr lang="zh-CN" altLang="en-US" dirty="0"/>
              <a:t>元素分布与</a:t>
            </a:r>
            <a:r>
              <a:rPr lang="en-US" altLang="zh-CN" dirty="0">
                <a:latin typeface="Times New Roman" panose="02020603050405020304" pitchFamily="18" charset="0"/>
                <a:cs typeface="Times New Roman" panose="02020603050405020304" pitchFamily="18" charset="0"/>
              </a:rPr>
              <a:t>Fe</a:t>
            </a:r>
            <a:r>
              <a:rPr lang="zh-CN" altLang="en-US" dirty="0"/>
              <a:t>元素交替分布，且第一层为</a:t>
            </a:r>
            <a:r>
              <a:rPr lang="en-US" altLang="zh-CN" dirty="0">
                <a:latin typeface="Times New Roman" panose="02020603050405020304" pitchFamily="18" charset="0"/>
                <a:cs typeface="Times New Roman" panose="02020603050405020304" pitchFamily="18" charset="0"/>
              </a:rPr>
              <a:t>Fe</a:t>
            </a:r>
            <a:r>
              <a:rPr lang="zh-CN" altLang="en-US" dirty="0"/>
              <a:t>元素，并且同样于接近表面处呈现与单层膜类似的含量下降情况；</a:t>
            </a:r>
            <a:endParaRPr lang="en-US" altLang="zh-CN" dirty="0"/>
          </a:p>
          <a:p>
            <a:r>
              <a:rPr lang="zh-CN" altLang="en-US" dirty="0"/>
              <a:t>但从此图可以看出，部分区域两种物质光谱发射强度差不多强，说明在制备过程中层与层之间存在混合和扩散，分界线并不明显。</a:t>
            </a:r>
            <a:endParaRPr lang="en-US" altLang="zh-CN" dirty="0"/>
          </a:p>
        </p:txBody>
      </p:sp>
      <p:graphicFrame>
        <p:nvGraphicFramePr>
          <p:cNvPr id="7" name="图表 6"/>
          <p:cNvGraphicFramePr/>
          <p:nvPr/>
        </p:nvGraphicFramePr>
        <p:xfrm>
          <a:off x="915035" y="1319753"/>
          <a:ext cx="6628510" cy="5138446"/>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多层膜总结</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5" name="矩形 15"/>
              <p:cNvSpPr/>
              <p:nvPr/>
            </p:nvSpPr>
            <p:spPr>
              <a:xfrm>
                <a:off x="502868" y="1012211"/>
                <a:ext cx="10327692" cy="5039995"/>
              </a:xfrm>
              <a:prstGeom prst="rect">
                <a:avLst/>
              </a:prstGeom>
            </p:spPr>
            <p:txBody>
              <a:bodyPr wrap="square">
                <a:spAutoFit/>
              </a:bodyPr>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根据</a:t>
                </a:r>
                <a:r>
                  <a:rPr lang="en-US" altLang="zh-CN" sz="2000" dirty="0">
                    <a:latin typeface="Times New Roman" panose="02020603050405020304" pitchFamily="18" charset="0"/>
                    <a:cs typeface="Times New Roman" panose="02020603050405020304" pitchFamily="18" charset="0"/>
                  </a:rPr>
                  <a:t>XPS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XRD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XRF</a:t>
                </a:r>
                <a:r>
                  <a:rPr lang="zh-CN" altLang="en-US" sz="2000" dirty="0">
                    <a:latin typeface="Times New Roman" panose="02020603050405020304" pitchFamily="18" charset="0"/>
                    <a:cs typeface="Times New Roman" panose="02020603050405020304" pitchFamily="18" charset="0"/>
                  </a:rPr>
                  <a:t>的结果，多层膜中的</a:t>
                </a:r>
                <a:r>
                  <a:rPr lang="en-US" altLang="zh-CN" sz="2000"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含量不可忽略，在测量过程中存在碳污染，</a:t>
                </a:r>
                <a:r>
                  <a:rPr lang="en-US" altLang="zh-CN" sz="2000"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元素会与金属元素形成多种化合物。</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XRD</a:t>
                </a:r>
                <a:r>
                  <a:rPr lang="zh-CN" altLang="en-US" sz="2000" dirty="0">
                    <a:latin typeface="Times New Roman" panose="02020603050405020304" pitchFamily="18" charset="0"/>
                    <a:cs typeface="Times New Roman" panose="02020603050405020304" pitchFamily="18" charset="0"/>
                  </a:rPr>
                  <a:t>观察到</a:t>
                </a:r>
                <a14:m>
                  <m:oMath xmlns:m="http://schemas.openxmlformats.org/officeDocument/2006/math">
                    <m:r>
                      <a:rPr lang="en-US" altLang="zh-CN" sz="2000" smtClean="0">
                        <a:solidFill>
                          <a:prstClr val="black"/>
                        </a:solidFill>
                        <a:latin typeface="Cambria Math" panose="02040503050406030204" pitchFamily="18" charset="0"/>
                        <a:ea typeface="等线" panose="02010600030101010101" pitchFamily="2" charset="-122"/>
                        <a:cs typeface="Cambria Math" panose="02040503050406030204" pitchFamily="18" charset="0"/>
                      </a:rPr>
                      <m:t>Fe</m:t>
                    </m:r>
                    <m:r>
                      <a:rPr lang="en-US" altLang="zh-CN" sz="2000" b="0" i="0" smtClean="0">
                        <a:solidFill>
                          <a:prstClr val="black"/>
                        </a:solidFill>
                        <a:latin typeface="Cambria Math" panose="02040503050406030204" pitchFamily="18" charset="0"/>
                        <a:ea typeface="等线" panose="02010600030101010101" pitchFamily="2" charset="-122"/>
                      </a:rPr>
                      <m:t>,</m:t>
                    </m:r>
                    <m:sSub>
                      <m:sSubPr>
                        <m:ctrlPr>
                          <a:rPr lang="en-US" altLang="zh-CN" sz="2000" i="1">
                            <a:solidFill>
                              <a:prstClr val="black"/>
                            </a:solidFill>
                            <a:latin typeface="Cambria Math" panose="02040503050406030204" pitchFamily="18" charset="0"/>
                          </a:rPr>
                        </m:ctrlPr>
                      </m:sSubPr>
                      <m:e>
                        <m:r>
                          <m:rPr>
                            <m:sty m:val="p"/>
                          </m:rPr>
                          <a:rPr lang="en-US" altLang="zh-CN" sz="2000" b="0" i="0" smtClean="0">
                            <a:solidFill>
                              <a:prstClr val="black"/>
                            </a:solidFill>
                            <a:latin typeface="Cambria Math" panose="02040503050406030204" pitchFamily="18" charset="0"/>
                          </a:rPr>
                          <m:t>SiO</m:t>
                        </m:r>
                      </m:e>
                      <m:sub>
                        <m:r>
                          <a:rPr lang="en-US" altLang="zh-CN" sz="2000" b="0" i="0" smtClean="0">
                            <a:solidFill>
                              <a:prstClr val="black"/>
                            </a:solidFill>
                            <a:latin typeface="Cambria Math" panose="02040503050406030204" pitchFamily="18" charset="0"/>
                          </a:rPr>
                          <m:t>2</m:t>
                        </m:r>
                      </m:sub>
                    </m:sSub>
                    <m:r>
                      <a:rPr lang="en-US" altLang="zh-CN" sz="2000" b="0" i="1" smtClean="0">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cs typeface="Cambria Math" panose="02040503050406030204" pitchFamily="18" charset="0"/>
                          </a:rPr>
                        </m:ctrlPr>
                      </m:sSubPr>
                      <m:e>
                        <m:sSub>
                          <m:sSubPr>
                            <m:ctrlPr>
                              <a:rPr lang="en-US" altLang="zh-CN" sz="2000" i="1">
                                <a:solidFill>
                                  <a:prstClr val="black"/>
                                </a:solidFill>
                                <a:latin typeface="Cambria Math" panose="02040503050406030204" pitchFamily="18" charset="0"/>
                                <a:cs typeface="Cambria Math" panose="02040503050406030204" pitchFamily="18" charset="0"/>
                              </a:rPr>
                            </m:ctrlPr>
                          </m:sSubPr>
                          <m:e>
                            <m:r>
                              <a:rPr lang="en-US" altLang="zh-CN" sz="2000" i="1">
                                <a:solidFill>
                                  <a:prstClr val="black"/>
                                </a:solidFill>
                                <a:latin typeface="Cambria Math" panose="02040503050406030204" pitchFamily="18" charset="0"/>
                                <a:cs typeface="Cambria Math" panose="02040503050406030204" pitchFamily="18" charset="0"/>
                              </a:rPr>
                              <m:t>Fe</m:t>
                            </m:r>
                          </m:e>
                          <m:sub>
                            <m:r>
                              <a:rPr lang="en-US" altLang="zh-CN" sz="2000" i="1">
                                <a:solidFill>
                                  <a:prstClr val="black"/>
                                </a:solidFill>
                                <a:latin typeface="Cambria Math" panose="02040503050406030204" pitchFamily="18" charset="0"/>
                                <a:cs typeface="Cambria Math" panose="02040503050406030204" pitchFamily="18" charset="0"/>
                              </a:rPr>
                              <m:t>2</m:t>
                            </m:r>
                          </m:sub>
                        </m:sSub>
                        <m:r>
                          <m:rPr>
                            <m:sty m:val="p"/>
                          </m:rPr>
                          <a:rPr lang="en-US" altLang="zh-CN" sz="2000">
                            <a:solidFill>
                              <a:prstClr val="black"/>
                            </a:solidFill>
                            <a:latin typeface="Cambria Math" panose="02040503050406030204" pitchFamily="18" charset="0"/>
                          </a:rPr>
                          <m:t>O</m:t>
                        </m:r>
                      </m:e>
                      <m:sub>
                        <m:r>
                          <a:rPr lang="en-US" altLang="zh-CN" sz="2000">
                            <a:solidFill>
                              <a:prstClr val="black"/>
                            </a:solidFill>
                            <a:latin typeface="Cambria Math" panose="02040503050406030204" pitchFamily="18" charset="0"/>
                          </a:rPr>
                          <m:t>3</m:t>
                        </m:r>
                      </m:sub>
                    </m:sSub>
                    <m:r>
                      <a:rPr lang="en-US" altLang="zh-CN" sz="2000">
                        <a:solidFill>
                          <a:prstClr val="black"/>
                        </a:solidFill>
                        <a:latin typeface="Cambria Math" panose="02040503050406030204" pitchFamily="18" charset="0"/>
                      </a:rPr>
                      <m:t>,</m:t>
                    </m:r>
                    <m:sSub>
                      <m:sSubPr>
                        <m:ctrlPr>
                          <a:rPr lang="en-US" altLang="zh-CN" sz="2000">
                            <a:solidFill>
                              <a:prstClr val="black"/>
                            </a:solidFill>
                            <a:latin typeface="Cambria Math" panose="02040503050406030204" pitchFamily="18" charset="0"/>
                            <a:cs typeface="Cambria Math" panose="02040503050406030204" pitchFamily="18" charset="0"/>
                          </a:rPr>
                        </m:ctrlPr>
                      </m:sSubPr>
                      <m:e>
                        <m:sSub>
                          <m:sSubPr>
                            <m:ctrlPr>
                              <a:rPr lang="en-US" altLang="zh-CN" sz="2000">
                                <a:solidFill>
                                  <a:prstClr val="black"/>
                                </a:solidFill>
                                <a:latin typeface="Cambria Math" panose="02040503050406030204" pitchFamily="18" charset="0"/>
                                <a:cs typeface="Cambria Math" panose="02040503050406030204" pitchFamily="18" charset="0"/>
                              </a:rPr>
                            </m:ctrlPr>
                          </m:sSubPr>
                          <m:e>
                            <m:r>
                              <m:rPr>
                                <m:sty m:val="p"/>
                              </m:rPr>
                              <a:rPr lang="en-US" altLang="zh-CN" sz="2000">
                                <a:solidFill>
                                  <a:prstClr val="black"/>
                                </a:solidFill>
                                <a:latin typeface="Cambria Math" panose="02040503050406030204" pitchFamily="18" charset="0"/>
                                <a:cs typeface="Cambria Math" panose="02040503050406030204" pitchFamily="18" charset="0"/>
                              </a:rPr>
                              <m:t>Fe</m:t>
                            </m:r>
                          </m:e>
                          <m:sub>
                            <m:r>
                              <a:rPr lang="en-US" altLang="zh-CN" sz="2000">
                                <a:solidFill>
                                  <a:prstClr val="black"/>
                                </a:solidFill>
                                <a:latin typeface="Cambria Math" panose="02040503050406030204" pitchFamily="18" charset="0"/>
                                <a:cs typeface="Cambria Math" panose="02040503050406030204" pitchFamily="18" charset="0"/>
                              </a:rPr>
                              <m:t>3</m:t>
                            </m:r>
                          </m:sub>
                        </m:sSub>
                        <m:r>
                          <m:rPr>
                            <m:sty m:val="p"/>
                          </m:rPr>
                          <a:rPr lang="en-US" altLang="zh-CN" sz="2000">
                            <a:solidFill>
                              <a:prstClr val="black"/>
                            </a:solidFill>
                            <a:latin typeface="Cambria Math" panose="02040503050406030204" pitchFamily="18" charset="0"/>
                          </a:rPr>
                          <m:t>O</m:t>
                        </m:r>
                      </m:e>
                      <m:sub>
                        <m:r>
                          <a:rPr lang="en-US" altLang="zh-CN" sz="2000">
                            <a:solidFill>
                              <a:prstClr val="black"/>
                            </a:solidFill>
                            <a:latin typeface="Cambria Math" panose="02040503050406030204" pitchFamily="18" charset="0"/>
                          </a:rPr>
                          <m:t>4</m:t>
                        </m:r>
                      </m:sub>
                    </m:sSub>
                    <m:r>
                      <a:rPr lang="en-US" altLang="zh-CN" sz="2000">
                        <a:solidFill>
                          <a:prstClr val="black"/>
                        </a:solidFill>
                        <a:latin typeface="Cambria Math" panose="02040503050406030204" pitchFamily="18" charset="0"/>
                      </a:rPr>
                      <m:t>,</m:t>
                    </m:r>
                    <m:r>
                      <m:rPr>
                        <m:sty m:val="p"/>
                      </m:rPr>
                      <a:rPr lang="en-US" altLang="zh-CN" sz="2000">
                        <a:solidFill>
                          <a:prstClr val="black"/>
                        </a:solidFill>
                        <a:latin typeface="Cambria Math" panose="02040503050406030204" pitchFamily="18" charset="0"/>
                      </a:rPr>
                      <m:t>Au</m:t>
                    </m:r>
                  </m:oMath>
                </a14:m>
                <a:r>
                  <a:rPr lang="zh-CN" altLang="en-US" sz="2000">
                    <a:solidFill>
                      <a:prstClr val="black"/>
                    </a:solidFill>
                    <a:latin typeface="Cambria Math" panose="02040503050406030204" pitchFamily="18" charset="0"/>
                  </a:rPr>
                  <a:t>等</a:t>
                </a:r>
                <a:r>
                  <a:rPr lang="zh-CN" altLang="en-US" sz="2000" dirty="0">
                    <a:latin typeface="Times New Roman" panose="02020603050405020304" pitchFamily="18" charset="0"/>
                    <a:cs typeface="Times New Roman" panose="02020603050405020304" pitchFamily="18" charset="0"/>
                  </a:rPr>
                  <a:t>的峰位，同时</a:t>
                </a:r>
                <a:r>
                  <a:rPr lang="en-US" altLang="zh-CN" sz="2000" dirty="0">
                    <a:latin typeface="Times New Roman" panose="02020603050405020304" pitchFamily="18" charset="0"/>
                    <a:cs typeface="Times New Roman" panose="02020603050405020304" pitchFamily="18" charset="0"/>
                  </a:rPr>
                  <a:t>XPS</a:t>
                </a:r>
                <a:r>
                  <a:rPr lang="zh-CN" altLang="en-US" sz="2000" dirty="0">
                    <a:latin typeface="Times New Roman" panose="02020603050405020304" pitchFamily="18" charset="0"/>
                    <a:cs typeface="Times New Roman" panose="02020603050405020304" pitchFamily="18" charset="0"/>
                  </a:rPr>
                  <a:t>能谱分析得到了</a:t>
                </a:r>
                <a14:m>
                  <m:oMath xmlns:m="http://schemas.openxmlformats.org/officeDocument/2006/math">
                    <m:r>
                      <a:rPr lang="en-US" altLang="zh-CN" sz="2000">
                        <a:solidFill>
                          <a:prstClr val="black"/>
                        </a:solidFill>
                        <a:latin typeface="Cambria Math" panose="02040503050406030204" pitchFamily="18" charset="0"/>
                        <a:cs typeface="Cambria Math" panose="02040503050406030204" pitchFamily="18" charset="0"/>
                      </a:rPr>
                      <m:t>Fe</m:t>
                    </m:r>
                    <m:r>
                      <a:rPr lang="en-US" altLang="zh-CN" sz="2000">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m:rPr>
                            <m:sty m:val="p"/>
                          </m:rPr>
                          <a:rPr lang="en-US" altLang="zh-CN" sz="2000">
                            <a:solidFill>
                              <a:prstClr val="black"/>
                            </a:solidFill>
                            <a:latin typeface="Cambria Math" panose="02040503050406030204" pitchFamily="18" charset="0"/>
                          </a:rPr>
                          <m:t>SiO</m:t>
                        </m:r>
                      </m:e>
                      <m:sub>
                        <m:r>
                          <a:rPr lang="en-US" altLang="zh-CN" sz="2000">
                            <a:solidFill>
                              <a:prstClr val="black"/>
                            </a:solidFill>
                            <a:latin typeface="Cambria Math" panose="02040503050406030204" pitchFamily="18" charset="0"/>
                          </a:rPr>
                          <m:t>2</m:t>
                        </m:r>
                      </m:sub>
                    </m:sSub>
                    <m:r>
                      <a:rPr lang="en-US" altLang="zh-CN" sz="2000" i="1">
                        <a:solidFill>
                          <a:prstClr val="black"/>
                        </a:solidFill>
                        <a:latin typeface="Cambria Math" panose="02040503050406030204" pitchFamily="18" charset="0"/>
                        <a:ea typeface="MS Mincho" charset="0"/>
                        <a:cs typeface="Cambria Math" panose="02040503050406030204" pitchFamily="18" charset="0"/>
                      </a:rPr>
                      <m:t>,FeO,</m:t>
                    </m:r>
                    <m:sSub>
                      <m:sSubPr>
                        <m:ctrlPr>
                          <a:rPr lang="en-US" altLang="zh-CN" sz="2000">
                            <a:solidFill>
                              <a:prstClr val="black"/>
                            </a:solidFill>
                            <a:latin typeface="Cambria Math" panose="02040503050406030204" pitchFamily="18" charset="0"/>
                            <a:cs typeface="Cambria Math" panose="02040503050406030204" pitchFamily="18" charset="0"/>
                          </a:rPr>
                        </m:ctrlPr>
                      </m:sSubPr>
                      <m:e>
                        <m:sSub>
                          <m:sSubPr>
                            <m:ctrlPr>
                              <a:rPr lang="en-US" altLang="zh-CN" sz="2000">
                                <a:solidFill>
                                  <a:prstClr val="black"/>
                                </a:solidFill>
                                <a:latin typeface="Cambria Math" panose="02040503050406030204" pitchFamily="18" charset="0"/>
                                <a:cs typeface="Cambria Math" panose="02040503050406030204" pitchFamily="18" charset="0"/>
                              </a:rPr>
                            </m:ctrlPr>
                          </m:sSubPr>
                          <m:e>
                            <m:r>
                              <m:rPr>
                                <m:sty m:val="p"/>
                              </m:rPr>
                              <a:rPr lang="en-US" altLang="zh-CN" sz="2000">
                                <a:solidFill>
                                  <a:prstClr val="black"/>
                                </a:solidFill>
                                <a:latin typeface="Cambria Math" panose="02040503050406030204" pitchFamily="18" charset="0"/>
                                <a:cs typeface="Cambria Math" panose="02040503050406030204" pitchFamily="18" charset="0"/>
                              </a:rPr>
                              <m:t>Fe</m:t>
                            </m:r>
                          </m:e>
                          <m:sub>
                            <m:r>
                              <a:rPr lang="en-US" altLang="zh-CN" sz="2000">
                                <a:solidFill>
                                  <a:prstClr val="black"/>
                                </a:solidFill>
                                <a:latin typeface="Cambria Math" panose="02040503050406030204" pitchFamily="18" charset="0"/>
                                <a:cs typeface="Cambria Math" panose="02040503050406030204" pitchFamily="18" charset="0"/>
                              </a:rPr>
                              <m:t>2</m:t>
                            </m:r>
                          </m:sub>
                        </m:sSub>
                        <m:r>
                          <m:rPr>
                            <m:sty m:val="p"/>
                          </m:rPr>
                          <a:rPr lang="en-US" altLang="zh-CN" sz="2000">
                            <a:solidFill>
                              <a:prstClr val="black"/>
                            </a:solidFill>
                            <a:latin typeface="Cambria Math" panose="02040503050406030204" pitchFamily="18" charset="0"/>
                          </a:rPr>
                          <m:t>O</m:t>
                        </m:r>
                      </m:e>
                      <m:sub>
                        <m:r>
                          <a:rPr lang="en-US" altLang="zh-CN" sz="2000">
                            <a:solidFill>
                              <a:prstClr val="black"/>
                            </a:solidFill>
                            <a:latin typeface="Cambria Math" panose="02040503050406030204" pitchFamily="18" charset="0"/>
                          </a:rPr>
                          <m:t>3</m:t>
                        </m:r>
                      </m:sub>
                    </m:sSub>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以及碳氧化合物的存在，由于</a:t>
                </a:r>
                <a:r>
                  <a:rPr lang="en-US" altLang="zh-CN" sz="2000" dirty="0">
                    <a:latin typeface="Times New Roman" panose="02020603050405020304" pitchFamily="18" charset="0"/>
                    <a:cs typeface="Times New Roman" panose="02020603050405020304" pitchFamily="18" charset="0"/>
                  </a:rPr>
                  <a:t>Au</a:t>
                </a:r>
                <a:r>
                  <a:rPr lang="zh-CN" altLang="en-US" sz="2000" dirty="0">
                    <a:latin typeface="Times New Roman" panose="02020603050405020304" pitchFamily="18" charset="0"/>
                    <a:cs typeface="Times New Roman" panose="02020603050405020304" pitchFamily="18" charset="0"/>
                  </a:rPr>
                  <a:t>的化学性质稳定，基本不存在</a:t>
                </a:r>
                <a:r>
                  <a:rPr lang="en-US" altLang="zh-CN" sz="2000" dirty="0">
                    <a:latin typeface="Times New Roman" panose="02020603050405020304" pitchFamily="18" charset="0"/>
                    <a:cs typeface="Times New Roman" panose="02020603050405020304" pitchFamily="18" charset="0"/>
                  </a:rPr>
                  <a:t>Au</a:t>
                </a:r>
                <a:r>
                  <a:rPr lang="zh-CN" altLang="en-US" sz="2000" dirty="0">
                    <a:latin typeface="Times New Roman" panose="02020603050405020304" pitchFamily="18" charset="0"/>
                    <a:cs typeface="Times New Roman" panose="02020603050405020304" pitchFamily="18" charset="0"/>
                  </a:rPr>
                  <a:t>的</a:t>
                </a:r>
                <a:r>
                  <a:rPr lang="zh-CN" altLang="en-US" sz="2000" dirty="0">
                    <a:latin typeface="Times New Roman" panose="02020603050405020304" pitchFamily="18" charset="0"/>
                    <a:cs typeface="Times New Roman" panose="02020603050405020304" pitchFamily="18" charset="0"/>
                  </a:rPr>
                  <a:t>氧化物。</a:t>
                </a:r>
                <a:endParaRPr lang="zh-CN" alt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zh-CN" alt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Au</a:t>
                </a:r>
                <a:r>
                  <a:rPr lang="zh-CN" altLang="en-US" sz="2000" dirty="0">
                    <a:latin typeface="Times New Roman" panose="02020603050405020304" pitchFamily="18" charset="0"/>
                    <a:cs typeface="Times New Roman" panose="02020603050405020304" pitchFamily="18" charset="0"/>
                    <a:sym typeface="+mn-ea"/>
                  </a:rPr>
                  <a:t>与</a:t>
                </a:r>
                <a:r>
                  <a:rPr lang="en-US" altLang="zh-CN" sz="2000" dirty="0">
                    <a:latin typeface="Times New Roman" panose="02020603050405020304" pitchFamily="18" charset="0"/>
                    <a:cs typeface="Times New Roman" panose="02020603050405020304" pitchFamily="18" charset="0"/>
                    <a:sym typeface="+mn-ea"/>
                  </a:rPr>
                  <a:t>Fe</a:t>
                </a:r>
                <a:r>
                  <a:rPr lang="zh-CN" altLang="en-US" sz="2000" dirty="0">
                    <a:latin typeface="Times New Roman" panose="02020603050405020304" pitchFamily="18" charset="0"/>
                    <a:cs typeface="Times New Roman" panose="02020603050405020304" pitchFamily="18" charset="0"/>
                    <a:sym typeface="+mn-ea"/>
                  </a:rPr>
                  <a:t>为过渡金属，对于</a:t>
                </a:r>
                <a:r>
                  <a:rPr lang="en-US" altLang="zh-CN" sz="2000" dirty="0">
                    <a:latin typeface="Times New Roman" panose="02020603050405020304" pitchFamily="18" charset="0"/>
                    <a:cs typeface="Times New Roman" panose="02020603050405020304" pitchFamily="18" charset="0"/>
                    <a:sym typeface="+mn-ea"/>
                  </a:rPr>
                  <a:t>Fe</a:t>
                </a:r>
                <a:r>
                  <a:rPr lang="zh-CN" altLang="en-US" sz="2000" dirty="0">
                    <a:latin typeface="Times New Roman" panose="02020603050405020304" pitchFamily="18" charset="0"/>
                    <a:cs typeface="Times New Roman" panose="02020603050405020304" pitchFamily="18" charset="0"/>
                    <a:sym typeface="+mn-ea"/>
                  </a:rPr>
                  <a:t>的</a:t>
                </a:r>
                <a:r>
                  <a:rPr lang="en-US" altLang="zh-CN" sz="2000" dirty="0">
                    <a:latin typeface="Times New Roman" panose="02020603050405020304" pitchFamily="18" charset="0"/>
                    <a:cs typeface="Times New Roman" panose="02020603050405020304" pitchFamily="18" charset="0"/>
                    <a:sym typeface="+mn-ea"/>
                  </a:rPr>
                  <a:t>2p</a:t>
                </a:r>
                <a:r>
                  <a:rPr lang="zh-CN" altLang="en-US" sz="2000" dirty="0">
                    <a:latin typeface="Times New Roman" panose="02020603050405020304" pitchFamily="18" charset="0"/>
                    <a:cs typeface="Times New Roman" panose="02020603050405020304" pitchFamily="18" charset="0"/>
                    <a:sym typeface="+mn-ea"/>
                  </a:rPr>
                  <a:t>能谱分析及</a:t>
                </a:r>
                <a:r>
                  <a:rPr lang="en-US" altLang="zh-CN" sz="2000" dirty="0">
                    <a:latin typeface="Times New Roman" panose="02020603050405020304" pitchFamily="18" charset="0"/>
                    <a:cs typeface="Times New Roman" panose="02020603050405020304" pitchFamily="18" charset="0"/>
                    <a:sym typeface="+mn-ea"/>
                  </a:rPr>
                  <a:t>Au</a:t>
                </a:r>
                <a:r>
                  <a:rPr lang="zh-CN" altLang="en-US" sz="2000" dirty="0">
                    <a:latin typeface="Times New Roman" panose="02020603050405020304" pitchFamily="18" charset="0"/>
                    <a:cs typeface="Times New Roman" panose="02020603050405020304" pitchFamily="18" charset="0"/>
                    <a:sym typeface="+mn-ea"/>
                  </a:rPr>
                  <a:t>的</a:t>
                </a:r>
                <a:r>
                  <a:rPr lang="en-US" altLang="zh-CN" sz="2000" dirty="0">
                    <a:latin typeface="Times New Roman" panose="02020603050405020304" pitchFamily="18" charset="0"/>
                    <a:cs typeface="Times New Roman" panose="02020603050405020304" pitchFamily="18" charset="0"/>
                    <a:sym typeface="+mn-ea"/>
                  </a:rPr>
                  <a:t>4f</a:t>
                </a:r>
                <a:r>
                  <a:rPr lang="zh-CN" altLang="en-US" sz="2000" dirty="0">
                    <a:latin typeface="Times New Roman" panose="02020603050405020304" pitchFamily="18" charset="0"/>
                    <a:cs typeface="Times New Roman" panose="02020603050405020304" pitchFamily="18" charset="0"/>
                    <a:sym typeface="+mn-ea"/>
                  </a:rPr>
                  <a:t>能谱分析自旋轨道耦合效应不可忽略，对于</a:t>
                </a:r>
                <a:r>
                  <a:rPr lang="en-US" altLang="zh-CN" sz="2000" dirty="0">
                    <a:latin typeface="Times New Roman" panose="02020603050405020304" pitchFamily="18" charset="0"/>
                    <a:cs typeface="Times New Roman" panose="02020603050405020304" pitchFamily="18" charset="0"/>
                    <a:sym typeface="+mn-ea"/>
                  </a:rPr>
                  <a:t>Fe</a:t>
                </a:r>
                <a:r>
                  <a:rPr lang="zh-CN" altLang="en-US" sz="2000" dirty="0">
                    <a:latin typeface="Times New Roman" panose="02020603050405020304" pitchFamily="18" charset="0"/>
                    <a:cs typeface="Times New Roman" panose="02020603050405020304" pitchFamily="18" charset="0"/>
                    <a:sym typeface="+mn-ea"/>
                  </a:rPr>
                  <a:t>而言，其由于随体</a:t>
                </a:r>
                <a:r>
                  <a:rPr lang="en-US" altLang="zh-CN" sz="2000" dirty="0">
                    <a:latin typeface="Times New Roman" panose="02020603050405020304" pitchFamily="18" charset="0"/>
                    <a:cs typeface="Times New Roman" panose="02020603050405020304" pitchFamily="18" charset="0"/>
                    <a:sym typeface="+mn-ea"/>
                  </a:rPr>
                  <a:t>(</a:t>
                </a:r>
                <a:r>
                  <a:rPr lang="en-US" altLang="zh-CN" sz="2000" dirty="0">
                    <a:solidFill>
                      <a:srgbClr val="333333"/>
                    </a:solidFill>
                    <a:effectLst/>
                    <a:latin typeface="Times New Roman" panose="02020603050405020304" pitchFamily="18" charset="0"/>
                    <a:cs typeface="Times New Roman" panose="02020603050405020304" pitchFamily="18" charset="0"/>
                    <a:sym typeface="+mn-ea"/>
                  </a:rPr>
                  <a:t>satellite</a:t>
                </a:r>
                <a:r>
                  <a:rPr lang="en-US" altLang="zh-CN" sz="2000" dirty="0">
                    <a:latin typeface="Times New Roman" panose="02020603050405020304" pitchFamily="18" charset="0"/>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存在造成拟合的误差。</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XRD</a:t>
                </a:r>
                <a:r>
                  <a:rPr lang="zh-CN" altLang="en-US" sz="2000" dirty="0">
                    <a:latin typeface="Times New Roman" panose="02020603050405020304" pitchFamily="18" charset="0"/>
                    <a:cs typeface="Times New Roman" panose="02020603050405020304" pitchFamily="18" charset="0"/>
                  </a:rPr>
                  <a:t>小角衍射与</a:t>
                </a:r>
                <a:r>
                  <a:rPr lang="en-US" altLang="zh-CN" sz="2000" dirty="0">
                    <a:latin typeface="Times New Roman" panose="02020603050405020304" pitchFamily="18" charset="0"/>
                    <a:cs typeface="Times New Roman" panose="02020603050405020304" pitchFamily="18" charset="0"/>
                  </a:rPr>
                  <a:t>STEM</a:t>
                </a:r>
                <a:r>
                  <a:rPr lang="zh-CN" altLang="en-US" sz="2000" dirty="0">
                    <a:latin typeface="Times New Roman" panose="02020603050405020304" pitchFamily="18" charset="0"/>
                    <a:cs typeface="Times New Roman" panose="02020603050405020304" pitchFamily="18" charset="0"/>
                  </a:rPr>
                  <a:t>方法均可以得到膜厚，通过</a:t>
                </a:r>
                <a:r>
                  <a:rPr lang="en-US" altLang="zh-CN" sz="2000" dirty="0">
                    <a:latin typeface="Times New Roman" panose="02020603050405020304" pitchFamily="18" charset="0"/>
                    <a:cs typeface="Times New Roman" panose="02020603050405020304" pitchFamily="18" charset="0"/>
                  </a:rPr>
                  <a:t>STEM</a:t>
                </a:r>
                <a:r>
                  <a:rPr lang="zh-CN" altLang="en-US" sz="2000" dirty="0">
                    <a:latin typeface="Times New Roman" panose="02020603050405020304" pitchFamily="18" charset="0"/>
                    <a:cs typeface="Times New Roman" panose="02020603050405020304" pitchFamily="18" charset="0"/>
                  </a:rPr>
                  <a:t>观察到</a:t>
                </a:r>
                <a:r>
                  <a:rPr lang="zh-CN" altLang="en-US" sz="2000" dirty="0" err="1">
                    <a:latin typeface="Times New Roman" panose="02020603050405020304" pitchFamily="18" charset="0"/>
                    <a:cs typeface="Times New Roman" panose="02020603050405020304" pitchFamily="18" charset="0"/>
                  </a:rPr>
                  <a:t>多层膜</a:t>
                </a:r>
                <a:r>
                  <a:rPr lang="zh-CN" altLang="en-US" sz="2000" dirty="0">
                    <a:latin typeface="Times New Roman" panose="02020603050405020304" pitchFamily="18" charset="0"/>
                    <a:cs typeface="Times New Roman" panose="02020603050405020304" pitchFamily="18" charset="0"/>
                  </a:rPr>
                  <a:t>表面较为粗糙，会影响</a:t>
                </a:r>
                <a:r>
                  <a:rPr lang="en-US" altLang="zh-CN" sz="2000" dirty="0">
                    <a:latin typeface="Times New Roman" panose="02020603050405020304" pitchFamily="18" charset="0"/>
                    <a:cs typeface="Times New Roman" panose="02020603050405020304" pitchFamily="18" charset="0"/>
                  </a:rPr>
                  <a:t>XRD</a:t>
                </a:r>
                <a:r>
                  <a:rPr lang="zh-CN" altLang="en-US" sz="2000" dirty="0">
                    <a:latin typeface="Times New Roman" panose="02020603050405020304" pitchFamily="18" charset="0"/>
                    <a:cs typeface="Times New Roman" panose="02020603050405020304" pitchFamily="18" charset="0"/>
                  </a:rPr>
                  <a:t>测量精度（但结果十分接近），我们取</a:t>
                </a:r>
                <a:r>
                  <a:rPr lang="en-US" altLang="zh-CN" sz="2000" dirty="0">
                    <a:latin typeface="Times New Roman" panose="02020603050405020304" pitchFamily="18" charset="0"/>
                    <a:cs typeface="Times New Roman" panose="02020603050405020304" pitchFamily="18" charset="0"/>
                  </a:rPr>
                  <a:t>STEM</a:t>
                </a:r>
                <a:r>
                  <a:rPr lang="zh-CN" altLang="en-US" sz="2000" dirty="0">
                    <a:latin typeface="Times New Roman" panose="02020603050405020304" pitchFamily="18" charset="0"/>
                    <a:cs typeface="Times New Roman" panose="02020603050405020304" pitchFamily="18" charset="0"/>
                  </a:rPr>
                  <a:t>测量值为标准膜厚，为</a:t>
                </a:r>
                <a:r>
                  <a:rPr lang="en-US" altLang="zh-CN" sz="2000" dirty="0">
                    <a:latin typeface="Times New Roman" panose="02020603050405020304" pitchFamily="18" charset="0"/>
                    <a:cs typeface="Times New Roman" panose="02020603050405020304" pitchFamily="18" charset="0"/>
                  </a:rPr>
                  <a:t>96.01nm</a:t>
                </a:r>
                <a:r>
                  <a:rPr lang="zh-CN" altLang="en-US" sz="2000" dirty="0">
                    <a:latin typeface="Times New Roman" panose="02020603050405020304" pitchFamily="18" charset="0"/>
                    <a:cs typeface="Times New Roman" panose="02020603050405020304" pitchFamily="18" charset="0"/>
                  </a:rPr>
                  <a:t>，单层膜厚</a:t>
                </a:r>
                <a14:m>
                  <m:oMath xmlns:m="http://schemas.openxmlformats.org/officeDocument/2006/math">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2</m:t>
                    </m:r>
                  </m:oMath>
                </a14:m>
                <a:r>
                  <a:rPr lang="zh-CN" altLang="en-US" sz="2000" dirty="0">
                    <a:latin typeface="Cambria Math" panose="02040503050406030204" pitchFamily="18" charset="0"/>
                    <a:cs typeface="Cambria Math" panose="02040503050406030204" pitchFamily="18" charset="0"/>
                  </a:rPr>
                  <a:t>为</a:t>
                </a:r>
                <a:r>
                  <a:rPr lang="en-US" altLang="zh-CN" sz="2000" dirty="0">
                    <a:latin typeface="Cambria Math" panose="02040503050406030204" pitchFamily="18" charset="0"/>
                    <a:cs typeface="Cambria Math" panose="02040503050406030204" pitchFamily="18" charset="0"/>
                  </a:rPr>
                  <a:t>19.03nm</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sym typeface="+mn-ea"/>
                  </a:rPr>
                  <a:t>多层膜</a:t>
                </a:r>
                <a:r>
                  <a:rPr lang="zh-CN" altLang="en-US" sz="2000" dirty="0">
                    <a:sym typeface="+mn-ea"/>
                  </a:rPr>
                  <a:t>同单层膜相比，其连续性明显更差，同时各种损伤也更多</a:t>
                </a:r>
                <a:r>
                  <a:rPr lang="zh-CN" altLang="en-US" sz="2000" dirty="0">
                    <a:latin typeface="Times New Roman" panose="02020603050405020304" pitchFamily="18" charset="0"/>
                    <a:cs typeface="Times New Roman" panose="02020603050405020304" pitchFamily="18" charset="0"/>
                  </a:rPr>
                  <a:t>。</a:t>
                </a:r>
                <a:r>
                  <a:rPr lang="zh-CN" altLang="en-US" sz="2000" dirty="0">
                    <a:sym typeface="+mn-ea"/>
                  </a:rPr>
                  <a:t>在制备过程中层与层之间存在混合和扩散，分界线并不明显。</a:t>
                </a:r>
                <a:endParaRPr lang="zh-CN" altLang="en-US" sz="2000" dirty="0">
                  <a:latin typeface="Times New Roman" panose="02020603050405020304" pitchFamily="18" charset="0"/>
                  <a:cs typeface="Times New Roman" panose="02020603050405020304" pitchFamily="18" charset="0"/>
                </a:endParaRPr>
              </a:p>
            </p:txBody>
          </p:sp>
        </mc:Choice>
        <mc:Fallback>
          <p:sp>
            <p:nvSpPr>
              <p:cNvPr id="5" name="矩形 15"/>
              <p:cNvSpPr>
                <a:spLocks noRot="1" noChangeAspect="1" noMove="1" noResize="1" noEditPoints="1" noAdjustHandles="1" noChangeArrowheads="1" noChangeShapeType="1" noTextEdit="1"/>
              </p:cNvSpPr>
              <p:nvPr/>
            </p:nvSpPr>
            <p:spPr>
              <a:xfrm>
                <a:off x="502868" y="1012211"/>
                <a:ext cx="10327692" cy="5039995"/>
              </a:xfrm>
              <a:prstGeom prst="rect">
                <a:avLst/>
              </a:prstGeom>
              <a:blipFill rotWithShape="1">
                <a:blip r:embed="rId1"/>
                <a:stretch>
                  <a:fillRect l="-6" r="-246"/>
                </a:stretch>
              </a:blipFill>
            </p:spPr>
            <p:txBody>
              <a:bodyPr/>
              <a:lstStyle/>
              <a:p>
                <a:r>
                  <a:rPr lang="zh-CN" alt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p:nvPr/>
        </p:nvSpPr>
        <p:spPr bwMode="auto">
          <a:xfrm>
            <a:off x="5614988" y="0"/>
            <a:ext cx="6423025" cy="6858000"/>
          </a:xfrm>
          <a:custGeom>
            <a:avLst/>
            <a:gdLst>
              <a:gd name="T0" fmla="*/ 2599382 w 5769204"/>
              <a:gd name="T1" fmla="*/ 9427 h 6858000"/>
              <a:gd name="T2" fmla="*/ 7961352 w 5769204"/>
              <a:gd name="T3" fmla="*/ 0 h 6858000"/>
              <a:gd name="T4" fmla="*/ 7961352 w 5769204"/>
              <a:gd name="T5" fmla="*/ 6858000 h 6858000"/>
              <a:gd name="T6" fmla="*/ 0 w 5769204"/>
              <a:gd name="T7" fmla="*/ 6858000 h 6858000"/>
              <a:gd name="T8" fmla="*/ 2599382 w 5769204"/>
              <a:gd name="T9" fmla="*/ 9427 h 6858000"/>
              <a:gd name="T10" fmla="*/ 0 60000 65536"/>
              <a:gd name="T11" fmla="*/ 0 60000 65536"/>
              <a:gd name="T12" fmla="*/ 0 60000 65536"/>
              <a:gd name="T13" fmla="*/ 0 60000 65536"/>
              <a:gd name="T14" fmla="*/ 0 60000 65536"/>
              <a:gd name="T15" fmla="*/ 0 w 5769204"/>
              <a:gd name="T16" fmla="*/ 0 h 6858000"/>
              <a:gd name="T17" fmla="*/ 5769204 w 5769204"/>
              <a:gd name="T18" fmla="*/ 6858000 h 6858000"/>
            </a:gdLst>
            <a:ahLst/>
            <a:cxnLst>
              <a:cxn ang="T10">
                <a:pos x="T0" y="T1"/>
              </a:cxn>
              <a:cxn ang="T11">
                <a:pos x="T2" y="T3"/>
              </a:cxn>
              <a:cxn ang="T12">
                <a:pos x="T4" y="T5"/>
              </a:cxn>
              <a:cxn ang="T13">
                <a:pos x="T6" y="T7"/>
              </a:cxn>
              <a:cxn ang="T14">
                <a:pos x="T8" y="T9"/>
              </a:cxn>
            </a:cxnLst>
            <a:rect l="T15" t="T16" r="T17" b="T18"/>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075" name="矩形 1"/>
          <p:cNvSpPr/>
          <p:nvPr/>
        </p:nvSpPr>
        <p:spPr bwMode="auto">
          <a:xfrm>
            <a:off x="7064469" y="0"/>
            <a:ext cx="5127532" cy="6858000"/>
          </a:xfrm>
          <a:custGeom>
            <a:avLst/>
            <a:gdLst>
              <a:gd name="T0" fmla="*/ 2599382 w 5769204"/>
              <a:gd name="T1" fmla="*/ 9427 h 6858000"/>
              <a:gd name="T2" fmla="*/ 7961352 w 5769204"/>
              <a:gd name="T3" fmla="*/ 0 h 6858000"/>
              <a:gd name="T4" fmla="*/ 7961352 w 5769204"/>
              <a:gd name="T5" fmla="*/ 6858000 h 6858000"/>
              <a:gd name="T6" fmla="*/ 0 w 5769204"/>
              <a:gd name="T7" fmla="*/ 6858000 h 6858000"/>
              <a:gd name="T8" fmla="*/ 2599382 w 5769204"/>
              <a:gd name="T9" fmla="*/ 9427 h 6858000"/>
              <a:gd name="T10" fmla="*/ 0 60000 65536"/>
              <a:gd name="T11" fmla="*/ 0 60000 65536"/>
              <a:gd name="T12" fmla="*/ 0 60000 65536"/>
              <a:gd name="T13" fmla="*/ 0 60000 65536"/>
              <a:gd name="T14" fmla="*/ 0 60000 65536"/>
              <a:gd name="T15" fmla="*/ 0 w 5769204"/>
              <a:gd name="T16" fmla="*/ 0 h 6858000"/>
              <a:gd name="T17" fmla="*/ 5769204 w 5769204"/>
              <a:gd name="T18" fmla="*/ 6858000 h 6858000"/>
            </a:gdLst>
            <a:ahLst/>
            <a:cxnLst>
              <a:cxn ang="T10">
                <a:pos x="T0" y="T1"/>
              </a:cxn>
              <a:cxn ang="T11">
                <a:pos x="T2" y="T3"/>
              </a:cxn>
              <a:cxn ang="T12">
                <a:pos x="T4" y="T5"/>
              </a:cxn>
              <a:cxn ang="T13">
                <a:pos x="T6" y="T7"/>
              </a:cxn>
              <a:cxn ang="T14">
                <a:pos x="T8" y="T9"/>
              </a:cxn>
            </a:cxnLst>
            <a:rect l="T15" t="T16" r="T17" b="T18"/>
            <a:pathLst>
              <a:path w="5769204" h="6858000">
                <a:moveTo>
                  <a:pt x="1883645" y="9427"/>
                </a:moveTo>
                <a:lnTo>
                  <a:pt x="5769204" y="0"/>
                </a:lnTo>
                <a:lnTo>
                  <a:pt x="5769204" y="6858000"/>
                </a:lnTo>
                <a:lnTo>
                  <a:pt x="0" y="6858000"/>
                </a:lnTo>
                <a:lnTo>
                  <a:pt x="1883645" y="9427"/>
                </a:lnTo>
                <a:close/>
              </a:path>
            </a:pathLst>
          </a:cu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076" name="等腰三角形 4"/>
          <p:cNvSpPr/>
          <p:nvPr/>
        </p:nvSpPr>
        <p:spPr bwMode="auto">
          <a:xfrm rot="-344388">
            <a:off x="9923463" y="-147638"/>
            <a:ext cx="2436812" cy="3543301"/>
          </a:xfrm>
          <a:custGeom>
            <a:avLst/>
            <a:gdLst>
              <a:gd name="T0" fmla="*/ 0 w 2436495"/>
              <a:gd name="T1" fmla="*/ 0 h 3543376"/>
              <a:gd name="T2" fmla="*/ 2437448 w 2436495"/>
              <a:gd name="T3" fmla="*/ 249659 h 3543376"/>
              <a:gd name="T4" fmla="*/ 2094032 w 2436495"/>
              <a:gd name="T5" fmla="*/ 3543149 h 3543376"/>
              <a:gd name="T6" fmla="*/ 0 w 2436495"/>
              <a:gd name="T7" fmla="*/ 0 h 3543376"/>
              <a:gd name="T8" fmla="*/ 0 60000 65536"/>
              <a:gd name="T9" fmla="*/ 0 60000 65536"/>
              <a:gd name="T10" fmla="*/ 0 60000 65536"/>
              <a:gd name="T11" fmla="*/ 0 60000 65536"/>
              <a:gd name="T12" fmla="*/ 0 w 2436495"/>
              <a:gd name="T13" fmla="*/ 0 h 3543376"/>
              <a:gd name="T14" fmla="*/ 2436495 w 2436495"/>
              <a:gd name="T15" fmla="*/ 3543376 h 3543376"/>
            </a:gdLst>
            <a:ahLst/>
            <a:cxnLst>
              <a:cxn ang="T8">
                <a:pos x="T0" y="T1"/>
              </a:cxn>
              <a:cxn ang="T9">
                <a:pos x="T2" y="T3"/>
              </a:cxn>
              <a:cxn ang="T10">
                <a:pos x="T4" y="T5"/>
              </a:cxn>
              <a:cxn ang="T11">
                <a:pos x="T6" y="T7"/>
              </a:cxn>
            </a:cxnLst>
            <a:rect l="T12" t="T13" r="T14" b="T15"/>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078" name="矩形 31"/>
          <p:cNvSpPr>
            <a:spLocks noChangeArrowheads="1"/>
          </p:cNvSpPr>
          <p:nvPr/>
        </p:nvSpPr>
        <p:spPr bwMode="auto">
          <a:xfrm>
            <a:off x="1945810" y="2766251"/>
            <a:ext cx="5623390"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9" name="Rectangle 6"/>
          <p:cNvSpPr>
            <a:spLocks noChangeArrowheads="1"/>
          </p:cNvSpPr>
          <p:nvPr/>
        </p:nvSpPr>
        <p:spPr bwMode="auto">
          <a:xfrm>
            <a:off x="1847104" y="2718218"/>
            <a:ext cx="5836583"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000" b="1" dirty="0">
                <a:latin typeface="Times New Roman" panose="02020603050405020304" pitchFamily="18" charset="0"/>
                <a:cs typeface="Times New Roman" panose="02020603050405020304" pitchFamily="18" charset="0"/>
              </a:rPr>
              <a:t>单层膜与多层膜的</a:t>
            </a:r>
            <a:r>
              <a:rPr lang="en-US" altLang="zh-CN" sz="2000" b="1" dirty="0">
                <a:latin typeface="Times New Roman" panose="02020603050405020304" pitchFamily="18" charset="0"/>
                <a:cs typeface="Times New Roman" panose="02020603050405020304" pitchFamily="18" charset="0"/>
              </a:rPr>
              <a:t>XRF&amp;XPS(P4-5,20-31,56,64-73)</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80" name="矩形 29"/>
          <p:cNvSpPr>
            <a:spLocks noChangeArrowheads="1"/>
          </p:cNvSpPr>
          <p:nvPr/>
        </p:nvSpPr>
        <p:spPr bwMode="auto">
          <a:xfrm>
            <a:off x="432922" y="2766251"/>
            <a:ext cx="1328738" cy="4889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3081" name="文本框 30"/>
          <p:cNvSpPr txBox="1">
            <a:spLocks noChangeArrowheads="1"/>
          </p:cNvSpPr>
          <p:nvPr/>
        </p:nvSpPr>
        <p:spPr bwMode="auto">
          <a:xfrm>
            <a:off x="570625" y="2816134"/>
            <a:ext cx="11069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bg1"/>
                </a:solidFill>
                <a:latin typeface="Times New Roman" panose="02020603050405020304" pitchFamily="18" charset="0"/>
                <a:cs typeface="Times New Roman" panose="02020603050405020304" pitchFamily="18" charset="0"/>
              </a:rPr>
              <a:t>卢浩然</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3082" name="矩形 38"/>
          <p:cNvSpPr>
            <a:spLocks noChangeArrowheads="1"/>
          </p:cNvSpPr>
          <p:nvPr/>
        </p:nvSpPr>
        <p:spPr bwMode="auto">
          <a:xfrm>
            <a:off x="1945810" y="3426651"/>
            <a:ext cx="3715181"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84" name="矩形 36"/>
          <p:cNvSpPr>
            <a:spLocks noChangeArrowheads="1"/>
          </p:cNvSpPr>
          <p:nvPr/>
        </p:nvSpPr>
        <p:spPr bwMode="auto">
          <a:xfrm>
            <a:off x="432922" y="3426651"/>
            <a:ext cx="1328738" cy="4889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nvGrpSpPr>
          <p:cNvPr id="3100" name="组合 55"/>
          <p:cNvGrpSpPr/>
          <p:nvPr/>
        </p:nvGrpSpPr>
        <p:grpSpPr bwMode="auto">
          <a:xfrm>
            <a:off x="459763" y="1278636"/>
            <a:ext cx="2804749" cy="690752"/>
            <a:chOff x="151331" y="159346"/>
            <a:chExt cx="2804834" cy="690185"/>
          </a:xfrm>
        </p:grpSpPr>
        <p:sp>
          <p:nvSpPr>
            <p:cNvPr id="3102" name="文本框 57"/>
            <p:cNvSpPr txBox="1">
              <a:spLocks noChangeArrowheads="1"/>
            </p:cNvSpPr>
            <p:nvPr/>
          </p:nvSpPr>
          <p:spPr bwMode="auto">
            <a:xfrm>
              <a:off x="254158" y="159346"/>
              <a:ext cx="2702007" cy="6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A0000"/>
                  </a:solidFill>
                  <a:effectLst/>
                  <a:uLnTx/>
                  <a:uFillTx/>
                  <a:latin typeface="微软雅黑" panose="020B0503020204020204" pitchFamily="34" charset="-122"/>
                  <a:ea typeface="微软雅黑" panose="020B0503020204020204" pitchFamily="34" charset="-122"/>
                  <a:cs typeface="+mn-cs"/>
                </a:rPr>
                <a:t>分工情况</a:t>
              </a:r>
              <a:endParaRPr kumimoji="0" lang="zh-CN" altLang="en-US" sz="3600" b="1" i="0" u="none" strike="noStrike" kern="1200" cap="none" spc="0" normalizeH="0" baseline="0" noProof="0" dirty="0">
                <a:ln>
                  <a:noFill/>
                </a:ln>
                <a:solidFill>
                  <a:srgbClr val="9A0000"/>
                </a:solidFill>
                <a:effectLst/>
                <a:uLnTx/>
                <a:uFillTx/>
                <a:latin typeface="微软雅黑" panose="020B0503020204020204" pitchFamily="34" charset="-122"/>
                <a:ea typeface="微软雅黑" panose="020B0503020204020204" pitchFamily="34" charset="-122"/>
                <a:cs typeface="+mn-cs"/>
              </a:endParaRPr>
            </a:p>
          </p:txBody>
        </p:sp>
        <p:cxnSp>
          <p:nvCxnSpPr>
            <p:cNvPr id="3103" name="直接连接符 58"/>
            <p:cNvCxnSpPr>
              <a:cxnSpLocks noChangeShapeType="1"/>
            </p:cNvCxnSpPr>
            <p:nvPr/>
          </p:nvCxnSpPr>
          <p:spPr bwMode="auto">
            <a:xfrm>
              <a:off x="151331" y="849531"/>
              <a:ext cx="2550676"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3099" name="文本框 69"/>
          <p:cNvSpPr txBox="1">
            <a:spLocks noChangeArrowheads="1"/>
          </p:cNvSpPr>
          <p:nvPr/>
        </p:nvSpPr>
        <p:spPr bwMode="auto">
          <a:xfrm>
            <a:off x="791697" y="486439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第四章</a:t>
            </a:r>
            <a:endParaRPr kumimoji="0" lang="zh-CN" altLang="en-US"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pitchFamily="2" charset="-122"/>
              <a:ea typeface="等线" panose="02010600030101010101" pitchFamily="2" charset="-122"/>
              <a:cs typeface="+mn-cs"/>
            </a:endParaRPr>
          </a:p>
        </p:txBody>
      </p:sp>
      <p:sp>
        <p:nvSpPr>
          <p:cNvPr id="29" name="文本框 30"/>
          <p:cNvSpPr txBox="1">
            <a:spLocks noChangeArrowheads="1"/>
          </p:cNvSpPr>
          <p:nvPr/>
        </p:nvSpPr>
        <p:spPr bwMode="auto">
          <a:xfrm>
            <a:off x="554543" y="3471071"/>
            <a:ext cx="11069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bg1"/>
                </a:solidFill>
                <a:latin typeface="Times New Roman" panose="02020603050405020304" pitchFamily="18" charset="0"/>
                <a:cs typeface="Times New Roman" panose="02020603050405020304" pitchFamily="18" charset="0"/>
              </a:rPr>
              <a:t>吴熙楠</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30" name="Rectangle 6"/>
          <p:cNvSpPr>
            <a:spLocks noChangeArrowheads="1"/>
          </p:cNvSpPr>
          <p:nvPr/>
        </p:nvSpPr>
        <p:spPr bwMode="auto">
          <a:xfrm>
            <a:off x="1915647" y="3371557"/>
            <a:ext cx="3745344"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000" b="1" dirty="0">
                <a:latin typeface="Times New Roman" panose="02020603050405020304" pitchFamily="18" charset="0"/>
                <a:cs typeface="Times New Roman" panose="02020603050405020304" pitchFamily="18" charset="0"/>
              </a:rPr>
              <a:t>单层膜的</a:t>
            </a:r>
            <a:r>
              <a:rPr lang="en-US" altLang="zh-CN" sz="2000" b="1" dirty="0">
                <a:latin typeface="Times New Roman" panose="02020603050405020304" pitchFamily="18" charset="0"/>
                <a:cs typeface="Times New Roman" panose="02020603050405020304" pitchFamily="18" charset="0"/>
              </a:rPr>
              <a:t>STEM&amp;EDS(P35-54)</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矩形 31"/>
          <p:cNvSpPr>
            <a:spLocks noChangeArrowheads="1"/>
          </p:cNvSpPr>
          <p:nvPr/>
        </p:nvSpPr>
        <p:spPr bwMode="auto">
          <a:xfrm>
            <a:off x="1945810" y="4108641"/>
            <a:ext cx="4231470"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6"/>
          <p:cNvSpPr>
            <a:spLocks noChangeArrowheads="1"/>
          </p:cNvSpPr>
          <p:nvPr/>
        </p:nvSpPr>
        <p:spPr bwMode="auto">
          <a:xfrm>
            <a:off x="1847104" y="4060887"/>
            <a:ext cx="4411438"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000" b="1" dirty="0">
                <a:latin typeface="Times New Roman" panose="02020603050405020304" pitchFamily="18" charset="0"/>
                <a:cs typeface="Times New Roman" panose="02020603050405020304" pitchFamily="18" charset="0"/>
              </a:rPr>
              <a:t>单层膜与多层膜的</a:t>
            </a:r>
            <a:r>
              <a:rPr lang="en-US" altLang="zh-CN" sz="2000" b="1" dirty="0">
                <a:latin typeface="Times New Roman" panose="02020603050405020304" pitchFamily="18" charset="0"/>
                <a:cs typeface="Times New Roman" panose="02020603050405020304" pitchFamily="18" charset="0"/>
              </a:rPr>
              <a:t>XRD(P9-19,58-63)</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矩形 29"/>
          <p:cNvSpPr>
            <a:spLocks noChangeArrowheads="1"/>
          </p:cNvSpPr>
          <p:nvPr/>
        </p:nvSpPr>
        <p:spPr bwMode="auto">
          <a:xfrm>
            <a:off x="432922" y="4108641"/>
            <a:ext cx="1328738" cy="4889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3" name="文本框 30"/>
          <p:cNvSpPr txBox="1">
            <a:spLocks noChangeArrowheads="1"/>
          </p:cNvSpPr>
          <p:nvPr/>
        </p:nvSpPr>
        <p:spPr bwMode="auto">
          <a:xfrm>
            <a:off x="570625" y="4158524"/>
            <a:ext cx="11069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bg1"/>
                </a:solidFill>
                <a:latin typeface="Times New Roman" panose="02020603050405020304" pitchFamily="18" charset="0"/>
                <a:cs typeface="Times New Roman" panose="02020603050405020304" pitchFamily="18" charset="0"/>
              </a:rPr>
              <a:t>周泽成</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4" name="矩形 38"/>
          <p:cNvSpPr>
            <a:spLocks noChangeArrowheads="1"/>
          </p:cNvSpPr>
          <p:nvPr/>
        </p:nvSpPr>
        <p:spPr bwMode="auto">
          <a:xfrm>
            <a:off x="1945810" y="4769041"/>
            <a:ext cx="5338910"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矩形 36"/>
          <p:cNvSpPr>
            <a:spLocks noChangeArrowheads="1"/>
          </p:cNvSpPr>
          <p:nvPr/>
        </p:nvSpPr>
        <p:spPr bwMode="auto">
          <a:xfrm>
            <a:off x="432922" y="4769041"/>
            <a:ext cx="1328738" cy="4889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6" name="文本框 30"/>
          <p:cNvSpPr txBox="1">
            <a:spLocks noChangeArrowheads="1"/>
          </p:cNvSpPr>
          <p:nvPr/>
        </p:nvSpPr>
        <p:spPr bwMode="auto">
          <a:xfrm>
            <a:off x="554543" y="4813461"/>
            <a:ext cx="11069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bg1"/>
                </a:solidFill>
                <a:latin typeface="Times New Roman" panose="02020603050405020304" pitchFamily="18" charset="0"/>
                <a:cs typeface="Times New Roman" panose="02020603050405020304" pitchFamily="18" charset="0"/>
              </a:rPr>
              <a:t>张海鹏</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7" name="Rectangle 6"/>
          <p:cNvSpPr>
            <a:spLocks noChangeArrowheads="1"/>
          </p:cNvSpPr>
          <p:nvPr/>
        </p:nvSpPr>
        <p:spPr bwMode="auto">
          <a:xfrm>
            <a:off x="1883281" y="4731078"/>
            <a:ext cx="5480833"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000" b="1" dirty="0">
                <a:latin typeface="Times New Roman" panose="02020603050405020304" pitchFamily="18" charset="0"/>
                <a:cs typeface="Times New Roman" panose="02020603050405020304" pitchFamily="18" charset="0"/>
              </a:rPr>
              <a:t>单层膜与多层膜的</a:t>
            </a:r>
            <a:r>
              <a:rPr lang="en-US" altLang="zh-CN" sz="2000" b="1" dirty="0">
                <a:latin typeface="Times New Roman" panose="02020603050405020304" pitchFamily="18" charset="0"/>
                <a:cs typeface="Times New Roman" panose="02020603050405020304" pitchFamily="18" charset="0"/>
              </a:rPr>
              <a:t>ICP&amp;AFM(P6-8,32-34,57,74)</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矩形 31"/>
          <p:cNvSpPr>
            <a:spLocks noChangeArrowheads="1"/>
          </p:cNvSpPr>
          <p:nvPr/>
        </p:nvSpPr>
        <p:spPr bwMode="auto">
          <a:xfrm>
            <a:off x="1945810" y="2118008"/>
            <a:ext cx="3715181"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 name="Rectangle 6"/>
          <p:cNvSpPr>
            <a:spLocks noChangeArrowheads="1"/>
          </p:cNvSpPr>
          <p:nvPr/>
        </p:nvSpPr>
        <p:spPr bwMode="auto">
          <a:xfrm>
            <a:off x="1945810" y="2076391"/>
            <a:ext cx="3715181"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000" b="1" dirty="0">
                <a:latin typeface="Times New Roman" panose="02020603050405020304" pitchFamily="18" charset="0"/>
                <a:cs typeface="Times New Roman" panose="02020603050405020304" pitchFamily="18" charset="0"/>
              </a:rPr>
              <a:t>多层膜的</a:t>
            </a:r>
            <a:r>
              <a:rPr lang="en-US" altLang="zh-CN" sz="2000" b="1" dirty="0">
                <a:latin typeface="Times New Roman" panose="02020603050405020304" pitchFamily="18" charset="0"/>
                <a:cs typeface="Times New Roman" panose="02020603050405020304" pitchFamily="18" charset="0"/>
              </a:rPr>
              <a:t>STEM&amp;EDS(P75-81)</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矩形 29"/>
          <p:cNvSpPr>
            <a:spLocks noChangeArrowheads="1"/>
          </p:cNvSpPr>
          <p:nvPr/>
        </p:nvSpPr>
        <p:spPr bwMode="auto">
          <a:xfrm>
            <a:off x="432922" y="2118008"/>
            <a:ext cx="1328738" cy="4889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33" name="文本框 30"/>
          <p:cNvSpPr txBox="1">
            <a:spLocks noChangeArrowheads="1"/>
          </p:cNvSpPr>
          <p:nvPr/>
        </p:nvSpPr>
        <p:spPr bwMode="auto">
          <a:xfrm>
            <a:off x="570625" y="2159713"/>
            <a:ext cx="11069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bg1"/>
                </a:solidFill>
                <a:latin typeface="Times New Roman" panose="02020603050405020304" pitchFamily="18" charset="0"/>
                <a:cs typeface="Times New Roman" panose="02020603050405020304" pitchFamily="18" charset="0"/>
              </a:rPr>
              <a:t>朱天翔</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4" name="文本框 3"/>
          <p:cNvSpPr txBox="1"/>
          <p:nvPr/>
        </p:nvSpPr>
        <p:spPr>
          <a:xfrm>
            <a:off x="2630558" y="2300555"/>
            <a:ext cx="6556745" cy="1323439"/>
          </a:xfrm>
          <a:prstGeom prst="rect">
            <a:avLst/>
          </a:prstGeom>
          <a:noFill/>
        </p:spPr>
        <p:txBody>
          <a:bodyPr wrap="square" rtlCol="0">
            <a:spAutoFit/>
          </a:bodyPr>
          <a:lstStyle/>
          <a:p>
            <a:pPr algn="ctr"/>
            <a:r>
              <a:rPr lang="en-US" altLang="zh-CN" sz="8000" dirty="0">
                <a:solidFill>
                  <a:srgbClr val="9A0000"/>
                </a:solidFill>
                <a:latin typeface="Times New Roman" panose="02020603050405020304" pitchFamily="18" charset="0"/>
                <a:cs typeface="Times New Roman" panose="02020603050405020304" pitchFamily="18" charset="0"/>
              </a:rPr>
              <a:t>Q&amp;A</a:t>
            </a:r>
            <a:endParaRPr lang="zh-CN" altLang="en-US" sz="8000" dirty="0">
              <a:solidFill>
                <a:srgbClr val="9A0000"/>
              </a:solidFill>
              <a:latin typeface="Times New Roman" panose="02020603050405020304" pitchFamily="18" charset="0"/>
              <a:cs typeface="Times New Roman" panose="02020603050405020304" pitchFamily="18" charset="0"/>
            </a:endParaRPr>
          </a:p>
        </p:txBody>
      </p:sp>
      <p:sp>
        <p:nvSpPr>
          <p:cNvPr id="5" name="矩形 6"/>
          <p:cNvSpPr>
            <a:spLocks noChangeArrowheads="1"/>
          </p:cNvSpPr>
          <p:nvPr/>
        </p:nvSpPr>
        <p:spPr bwMode="auto">
          <a:xfrm>
            <a:off x="0" y="4918075"/>
            <a:ext cx="12192000" cy="195580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6" name="组合 16"/>
          <p:cNvGrpSpPr/>
          <p:nvPr/>
        </p:nvGrpSpPr>
        <p:grpSpPr bwMode="auto">
          <a:xfrm>
            <a:off x="725488" y="6354763"/>
            <a:ext cx="585787" cy="338137"/>
            <a:chOff x="1234" y="0"/>
            <a:chExt cx="586088" cy="338555"/>
          </a:xfrm>
        </p:grpSpPr>
        <p:sp>
          <p:nvSpPr>
            <p:cNvPr id="7" name="矩形 45"/>
            <p:cNvSpPr>
              <a:spLocks noChangeArrowheads="1"/>
            </p:cNvSpPr>
            <p:nvPr/>
          </p:nvSpPr>
          <p:spPr bwMode="auto">
            <a:xfrm>
              <a:off x="402646" y="0"/>
              <a:ext cx="18467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pic>
          <p:nvPicPr>
            <p:cNvPr id="8" name="组合 18"/>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4" y="21724"/>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22"/>
          <p:cNvGrpSpPr/>
          <p:nvPr/>
        </p:nvGrpSpPr>
        <p:grpSpPr bwMode="auto">
          <a:xfrm>
            <a:off x="723900" y="5938838"/>
            <a:ext cx="587375" cy="338137"/>
            <a:chOff x="0" y="0"/>
            <a:chExt cx="587956" cy="338555"/>
          </a:xfrm>
        </p:grpSpPr>
        <p:sp>
          <p:nvSpPr>
            <p:cNvPr id="10" name="矩形 40"/>
            <p:cNvSpPr>
              <a:spLocks noChangeArrowheads="1"/>
            </p:cNvSpPr>
            <p:nvPr/>
          </p:nvSpPr>
          <p:spPr bwMode="auto">
            <a:xfrm>
              <a:off x="403225" y="0"/>
              <a:ext cx="184731"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sp>
          <p:nvSpPr>
            <p:cNvPr id="11" name="Freeform 102"/>
            <p:cNvSpPr>
              <a:spLocks noEditPoints="1"/>
            </p:cNvSpPr>
            <p:nvPr/>
          </p:nvSpPr>
          <p:spPr bwMode="auto">
            <a:xfrm>
              <a:off x="0" y="19050"/>
              <a:ext cx="300038" cy="298450"/>
            </a:xfrm>
            <a:custGeom>
              <a:avLst/>
              <a:gdLst>
                <a:gd name="T0" fmla="*/ 2147483647 w 837"/>
                <a:gd name="T1" fmla="*/ 0 h 837"/>
                <a:gd name="T2" fmla="*/ 0 w 837"/>
                <a:gd name="T3" fmla="*/ 2147483647 h 837"/>
                <a:gd name="T4" fmla="*/ 2147483647 w 837"/>
                <a:gd name="T5" fmla="*/ 2147483647 h 837"/>
                <a:gd name="T6" fmla="*/ 2147483647 w 837"/>
                <a:gd name="T7" fmla="*/ 2147483647 h 837"/>
                <a:gd name="T8" fmla="*/ 2147483647 w 837"/>
                <a:gd name="T9" fmla="*/ 0 h 837"/>
                <a:gd name="T10" fmla="*/ 2147483647 w 837"/>
                <a:gd name="T11" fmla="*/ 2147483647 h 837"/>
                <a:gd name="T12" fmla="*/ 2147483647 w 837"/>
                <a:gd name="T13" fmla="*/ 2147483647 h 837"/>
                <a:gd name="T14" fmla="*/ 2147483647 w 837"/>
                <a:gd name="T15" fmla="*/ 2147483647 h 837"/>
                <a:gd name="T16" fmla="*/ 2147483647 w 837"/>
                <a:gd name="T17" fmla="*/ 2147483647 h 837"/>
                <a:gd name="T18" fmla="*/ 2147483647 w 837"/>
                <a:gd name="T19" fmla="*/ 2147483647 h 837"/>
                <a:gd name="T20" fmla="*/ 2147483647 w 837"/>
                <a:gd name="T21" fmla="*/ 2147483647 h 837"/>
                <a:gd name="T22" fmla="*/ 2147483647 w 837"/>
                <a:gd name="T23" fmla="*/ 2147483647 h 837"/>
                <a:gd name="T24" fmla="*/ 2147483647 w 837"/>
                <a:gd name="T25" fmla="*/ 2147483647 h 837"/>
                <a:gd name="T26" fmla="*/ 2147483647 w 837"/>
                <a:gd name="T27" fmla="*/ 2147483647 h 837"/>
                <a:gd name="T28" fmla="*/ 2147483647 w 837"/>
                <a:gd name="T29" fmla="*/ 2147483647 h 837"/>
                <a:gd name="T30" fmla="*/ 2147483647 w 837"/>
                <a:gd name="T31" fmla="*/ 2147483647 h 837"/>
                <a:gd name="T32" fmla="*/ 2147483647 w 837"/>
                <a:gd name="T33" fmla="*/ 2147483647 h 837"/>
                <a:gd name="T34" fmla="*/ 2147483647 w 837"/>
                <a:gd name="T35" fmla="*/ 2147483647 h 837"/>
                <a:gd name="T36" fmla="*/ 2147483647 w 837"/>
                <a:gd name="T37" fmla="*/ 2147483647 h 837"/>
                <a:gd name="T38" fmla="*/ 2147483647 w 837"/>
                <a:gd name="T39" fmla="*/ 2147483647 h 837"/>
                <a:gd name="T40" fmla="*/ 2147483647 w 837"/>
                <a:gd name="T41" fmla="*/ 2147483647 h 8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37"/>
                <a:gd name="T64" fmla="*/ 0 h 837"/>
                <a:gd name="T65" fmla="*/ 837 w 837"/>
                <a:gd name="T66" fmla="*/ 837 h 8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37" h="837">
                  <a:moveTo>
                    <a:pt x="418" y="0"/>
                  </a:moveTo>
                  <a:cubicBezTo>
                    <a:pt x="187" y="0"/>
                    <a:pt x="0" y="187"/>
                    <a:pt x="0" y="419"/>
                  </a:cubicBezTo>
                  <a:cubicBezTo>
                    <a:pt x="0" y="650"/>
                    <a:pt x="187" y="837"/>
                    <a:pt x="418" y="837"/>
                  </a:cubicBezTo>
                  <a:cubicBezTo>
                    <a:pt x="650" y="837"/>
                    <a:pt x="837" y="650"/>
                    <a:pt x="837" y="419"/>
                  </a:cubicBezTo>
                  <a:cubicBezTo>
                    <a:pt x="837" y="187"/>
                    <a:pt x="650" y="0"/>
                    <a:pt x="418" y="0"/>
                  </a:cubicBezTo>
                  <a:close/>
                  <a:moveTo>
                    <a:pt x="173" y="583"/>
                  </a:moveTo>
                  <a:cubicBezTo>
                    <a:pt x="121" y="583"/>
                    <a:pt x="121" y="583"/>
                    <a:pt x="121" y="583"/>
                  </a:cubicBezTo>
                  <a:cubicBezTo>
                    <a:pt x="121" y="251"/>
                    <a:pt x="121" y="251"/>
                    <a:pt x="121" y="251"/>
                  </a:cubicBezTo>
                  <a:cubicBezTo>
                    <a:pt x="440" y="251"/>
                    <a:pt x="440" y="251"/>
                    <a:pt x="440" y="251"/>
                  </a:cubicBezTo>
                  <a:cubicBezTo>
                    <a:pt x="490" y="177"/>
                    <a:pt x="490" y="177"/>
                    <a:pt x="490" y="177"/>
                  </a:cubicBezTo>
                  <a:cubicBezTo>
                    <a:pt x="631" y="177"/>
                    <a:pt x="631" y="177"/>
                    <a:pt x="631" y="177"/>
                  </a:cubicBezTo>
                  <a:cubicBezTo>
                    <a:pt x="631" y="251"/>
                    <a:pt x="631" y="251"/>
                    <a:pt x="631" y="251"/>
                  </a:cubicBezTo>
                  <a:cubicBezTo>
                    <a:pt x="631" y="269"/>
                    <a:pt x="631" y="269"/>
                    <a:pt x="631" y="269"/>
                  </a:cubicBezTo>
                  <a:cubicBezTo>
                    <a:pt x="631" y="300"/>
                    <a:pt x="631" y="300"/>
                    <a:pt x="631" y="300"/>
                  </a:cubicBezTo>
                  <a:cubicBezTo>
                    <a:pt x="173" y="300"/>
                    <a:pt x="173" y="300"/>
                    <a:pt x="173" y="300"/>
                  </a:cubicBezTo>
                  <a:lnTo>
                    <a:pt x="173" y="583"/>
                  </a:lnTo>
                  <a:close/>
                  <a:moveTo>
                    <a:pt x="716" y="660"/>
                  </a:moveTo>
                  <a:cubicBezTo>
                    <a:pt x="205" y="660"/>
                    <a:pt x="205" y="660"/>
                    <a:pt x="205" y="660"/>
                  </a:cubicBezTo>
                  <a:cubicBezTo>
                    <a:pt x="205" y="328"/>
                    <a:pt x="205" y="328"/>
                    <a:pt x="205" y="328"/>
                  </a:cubicBezTo>
                  <a:cubicBezTo>
                    <a:pt x="716" y="328"/>
                    <a:pt x="716" y="328"/>
                    <a:pt x="716" y="328"/>
                  </a:cubicBezTo>
                  <a:lnTo>
                    <a:pt x="716" y="6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12" name="组合 25"/>
          <p:cNvGrpSpPr/>
          <p:nvPr/>
        </p:nvGrpSpPr>
        <p:grpSpPr bwMode="auto">
          <a:xfrm>
            <a:off x="725488" y="5540375"/>
            <a:ext cx="585787" cy="338138"/>
            <a:chOff x="1234" y="0"/>
            <a:chExt cx="586092" cy="338553"/>
          </a:xfrm>
        </p:grpSpPr>
        <p:sp>
          <p:nvSpPr>
            <p:cNvPr id="13" name="矩形 37"/>
            <p:cNvSpPr>
              <a:spLocks noChangeArrowheads="1"/>
            </p:cNvSpPr>
            <p:nvPr/>
          </p:nvSpPr>
          <p:spPr bwMode="auto">
            <a:xfrm>
              <a:off x="402646" y="0"/>
              <a:ext cx="18468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pic>
          <p:nvPicPr>
            <p:cNvPr id="14" name="组合 2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 y="19247"/>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486" y="536417"/>
            <a:ext cx="2921778" cy="820669"/>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4295" y="3211723"/>
            <a:ext cx="5260154" cy="3412704"/>
          </a:xfrm>
          <a:prstGeom prst="rect">
            <a:avLst/>
          </a:prstGeom>
        </p:spPr>
      </p:pic>
      <p:sp>
        <p:nvSpPr>
          <p:cNvPr id="18" name="灯片编号占位符 11"/>
          <p:cNvSpPr txBox="1"/>
          <p:nvPr/>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B8F404-4D68-4CF1-A1D1-4545FFCFAAD6}" type="slidenum">
              <a:rPr lang="zh-CN" altLang="en-US" smtClean="0"/>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dirty="0"/>
          </a:p>
        </p:txBody>
      </p:sp>
      <p:sp>
        <p:nvSpPr>
          <p:cNvPr id="4" name="文本框 3"/>
          <p:cNvSpPr txBox="1"/>
          <p:nvPr/>
        </p:nvSpPr>
        <p:spPr>
          <a:xfrm>
            <a:off x="2610238" y="2169243"/>
            <a:ext cx="6556745" cy="1323439"/>
          </a:xfrm>
          <a:prstGeom prst="rect">
            <a:avLst/>
          </a:prstGeom>
          <a:noFill/>
        </p:spPr>
        <p:txBody>
          <a:bodyPr wrap="square" rtlCol="0">
            <a:spAutoFit/>
          </a:bodyPr>
          <a:lstStyle/>
          <a:p>
            <a:pPr algn="ctr"/>
            <a:r>
              <a:rPr lang="zh-CN" altLang="en-US" sz="8000" dirty="0">
                <a:solidFill>
                  <a:srgbClr val="9A0000"/>
                </a:solidFill>
                <a:latin typeface="Times New Roman" panose="02020603050405020304" pitchFamily="18" charset="0"/>
                <a:cs typeface="Times New Roman" panose="02020603050405020304" pitchFamily="18" charset="0"/>
              </a:rPr>
              <a:t>谢谢！</a:t>
            </a:r>
            <a:endParaRPr lang="zh-CN" altLang="en-US" sz="8000" dirty="0">
              <a:solidFill>
                <a:srgbClr val="9A0000"/>
              </a:solidFill>
              <a:latin typeface="Times New Roman" panose="02020603050405020304" pitchFamily="18" charset="0"/>
              <a:cs typeface="Times New Roman" panose="02020603050405020304" pitchFamily="18" charset="0"/>
            </a:endParaRPr>
          </a:p>
        </p:txBody>
      </p:sp>
      <p:sp>
        <p:nvSpPr>
          <p:cNvPr id="5" name="矩形 6"/>
          <p:cNvSpPr>
            <a:spLocks noChangeArrowheads="1"/>
          </p:cNvSpPr>
          <p:nvPr/>
        </p:nvSpPr>
        <p:spPr bwMode="auto">
          <a:xfrm>
            <a:off x="0" y="4918075"/>
            <a:ext cx="12192000" cy="195580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6" name="组合 16"/>
          <p:cNvGrpSpPr/>
          <p:nvPr/>
        </p:nvGrpSpPr>
        <p:grpSpPr bwMode="auto">
          <a:xfrm>
            <a:off x="725488" y="6354763"/>
            <a:ext cx="585787" cy="338137"/>
            <a:chOff x="1234" y="0"/>
            <a:chExt cx="586088" cy="338555"/>
          </a:xfrm>
        </p:grpSpPr>
        <p:sp>
          <p:nvSpPr>
            <p:cNvPr id="7" name="矩形 45"/>
            <p:cNvSpPr>
              <a:spLocks noChangeArrowheads="1"/>
            </p:cNvSpPr>
            <p:nvPr/>
          </p:nvSpPr>
          <p:spPr bwMode="auto">
            <a:xfrm>
              <a:off x="402646" y="0"/>
              <a:ext cx="18467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pic>
          <p:nvPicPr>
            <p:cNvPr id="8" name="组合 18"/>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4" y="21724"/>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22"/>
          <p:cNvGrpSpPr/>
          <p:nvPr/>
        </p:nvGrpSpPr>
        <p:grpSpPr bwMode="auto">
          <a:xfrm>
            <a:off x="723900" y="5938838"/>
            <a:ext cx="587375" cy="338137"/>
            <a:chOff x="0" y="0"/>
            <a:chExt cx="587956" cy="338555"/>
          </a:xfrm>
        </p:grpSpPr>
        <p:sp>
          <p:nvSpPr>
            <p:cNvPr id="10" name="矩形 40"/>
            <p:cNvSpPr>
              <a:spLocks noChangeArrowheads="1"/>
            </p:cNvSpPr>
            <p:nvPr/>
          </p:nvSpPr>
          <p:spPr bwMode="auto">
            <a:xfrm>
              <a:off x="403225" y="0"/>
              <a:ext cx="184731"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sp>
          <p:nvSpPr>
            <p:cNvPr id="11" name="Freeform 102"/>
            <p:cNvSpPr>
              <a:spLocks noEditPoints="1"/>
            </p:cNvSpPr>
            <p:nvPr/>
          </p:nvSpPr>
          <p:spPr bwMode="auto">
            <a:xfrm>
              <a:off x="0" y="19050"/>
              <a:ext cx="300038" cy="298450"/>
            </a:xfrm>
            <a:custGeom>
              <a:avLst/>
              <a:gdLst>
                <a:gd name="T0" fmla="*/ 2147483647 w 837"/>
                <a:gd name="T1" fmla="*/ 0 h 837"/>
                <a:gd name="T2" fmla="*/ 0 w 837"/>
                <a:gd name="T3" fmla="*/ 2147483647 h 837"/>
                <a:gd name="T4" fmla="*/ 2147483647 w 837"/>
                <a:gd name="T5" fmla="*/ 2147483647 h 837"/>
                <a:gd name="T6" fmla="*/ 2147483647 w 837"/>
                <a:gd name="T7" fmla="*/ 2147483647 h 837"/>
                <a:gd name="T8" fmla="*/ 2147483647 w 837"/>
                <a:gd name="T9" fmla="*/ 0 h 837"/>
                <a:gd name="T10" fmla="*/ 2147483647 w 837"/>
                <a:gd name="T11" fmla="*/ 2147483647 h 837"/>
                <a:gd name="T12" fmla="*/ 2147483647 w 837"/>
                <a:gd name="T13" fmla="*/ 2147483647 h 837"/>
                <a:gd name="T14" fmla="*/ 2147483647 w 837"/>
                <a:gd name="T15" fmla="*/ 2147483647 h 837"/>
                <a:gd name="T16" fmla="*/ 2147483647 w 837"/>
                <a:gd name="T17" fmla="*/ 2147483647 h 837"/>
                <a:gd name="T18" fmla="*/ 2147483647 w 837"/>
                <a:gd name="T19" fmla="*/ 2147483647 h 837"/>
                <a:gd name="T20" fmla="*/ 2147483647 w 837"/>
                <a:gd name="T21" fmla="*/ 2147483647 h 837"/>
                <a:gd name="T22" fmla="*/ 2147483647 w 837"/>
                <a:gd name="T23" fmla="*/ 2147483647 h 837"/>
                <a:gd name="T24" fmla="*/ 2147483647 w 837"/>
                <a:gd name="T25" fmla="*/ 2147483647 h 837"/>
                <a:gd name="T26" fmla="*/ 2147483647 w 837"/>
                <a:gd name="T27" fmla="*/ 2147483647 h 837"/>
                <a:gd name="T28" fmla="*/ 2147483647 w 837"/>
                <a:gd name="T29" fmla="*/ 2147483647 h 837"/>
                <a:gd name="T30" fmla="*/ 2147483647 w 837"/>
                <a:gd name="T31" fmla="*/ 2147483647 h 837"/>
                <a:gd name="T32" fmla="*/ 2147483647 w 837"/>
                <a:gd name="T33" fmla="*/ 2147483647 h 837"/>
                <a:gd name="T34" fmla="*/ 2147483647 w 837"/>
                <a:gd name="T35" fmla="*/ 2147483647 h 837"/>
                <a:gd name="T36" fmla="*/ 2147483647 w 837"/>
                <a:gd name="T37" fmla="*/ 2147483647 h 837"/>
                <a:gd name="T38" fmla="*/ 2147483647 w 837"/>
                <a:gd name="T39" fmla="*/ 2147483647 h 837"/>
                <a:gd name="T40" fmla="*/ 2147483647 w 837"/>
                <a:gd name="T41" fmla="*/ 2147483647 h 8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37"/>
                <a:gd name="T64" fmla="*/ 0 h 837"/>
                <a:gd name="T65" fmla="*/ 837 w 837"/>
                <a:gd name="T66" fmla="*/ 837 h 8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37" h="837">
                  <a:moveTo>
                    <a:pt x="418" y="0"/>
                  </a:moveTo>
                  <a:cubicBezTo>
                    <a:pt x="187" y="0"/>
                    <a:pt x="0" y="187"/>
                    <a:pt x="0" y="419"/>
                  </a:cubicBezTo>
                  <a:cubicBezTo>
                    <a:pt x="0" y="650"/>
                    <a:pt x="187" y="837"/>
                    <a:pt x="418" y="837"/>
                  </a:cubicBezTo>
                  <a:cubicBezTo>
                    <a:pt x="650" y="837"/>
                    <a:pt x="837" y="650"/>
                    <a:pt x="837" y="419"/>
                  </a:cubicBezTo>
                  <a:cubicBezTo>
                    <a:pt x="837" y="187"/>
                    <a:pt x="650" y="0"/>
                    <a:pt x="418" y="0"/>
                  </a:cubicBezTo>
                  <a:close/>
                  <a:moveTo>
                    <a:pt x="173" y="583"/>
                  </a:moveTo>
                  <a:cubicBezTo>
                    <a:pt x="121" y="583"/>
                    <a:pt x="121" y="583"/>
                    <a:pt x="121" y="583"/>
                  </a:cubicBezTo>
                  <a:cubicBezTo>
                    <a:pt x="121" y="251"/>
                    <a:pt x="121" y="251"/>
                    <a:pt x="121" y="251"/>
                  </a:cubicBezTo>
                  <a:cubicBezTo>
                    <a:pt x="440" y="251"/>
                    <a:pt x="440" y="251"/>
                    <a:pt x="440" y="251"/>
                  </a:cubicBezTo>
                  <a:cubicBezTo>
                    <a:pt x="490" y="177"/>
                    <a:pt x="490" y="177"/>
                    <a:pt x="490" y="177"/>
                  </a:cubicBezTo>
                  <a:cubicBezTo>
                    <a:pt x="631" y="177"/>
                    <a:pt x="631" y="177"/>
                    <a:pt x="631" y="177"/>
                  </a:cubicBezTo>
                  <a:cubicBezTo>
                    <a:pt x="631" y="251"/>
                    <a:pt x="631" y="251"/>
                    <a:pt x="631" y="251"/>
                  </a:cubicBezTo>
                  <a:cubicBezTo>
                    <a:pt x="631" y="269"/>
                    <a:pt x="631" y="269"/>
                    <a:pt x="631" y="269"/>
                  </a:cubicBezTo>
                  <a:cubicBezTo>
                    <a:pt x="631" y="300"/>
                    <a:pt x="631" y="300"/>
                    <a:pt x="631" y="300"/>
                  </a:cubicBezTo>
                  <a:cubicBezTo>
                    <a:pt x="173" y="300"/>
                    <a:pt x="173" y="300"/>
                    <a:pt x="173" y="300"/>
                  </a:cubicBezTo>
                  <a:lnTo>
                    <a:pt x="173" y="583"/>
                  </a:lnTo>
                  <a:close/>
                  <a:moveTo>
                    <a:pt x="716" y="660"/>
                  </a:moveTo>
                  <a:cubicBezTo>
                    <a:pt x="205" y="660"/>
                    <a:pt x="205" y="660"/>
                    <a:pt x="205" y="660"/>
                  </a:cubicBezTo>
                  <a:cubicBezTo>
                    <a:pt x="205" y="328"/>
                    <a:pt x="205" y="328"/>
                    <a:pt x="205" y="328"/>
                  </a:cubicBezTo>
                  <a:cubicBezTo>
                    <a:pt x="716" y="328"/>
                    <a:pt x="716" y="328"/>
                    <a:pt x="716" y="328"/>
                  </a:cubicBezTo>
                  <a:lnTo>
                    <a:pt x="716" y="6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12" name="组合 25"/>
          <p:cNvGrpSpPr/>
          <p:nvPr/>
        </p:nvGrpSpPr>
        <p:grpSpPr bwMode="auto">
          <a:xfrm>
            <a:off x="725488" y="5540375"/>
            <a:ext cx="585787" cy="338138"/>
            <a:chOff x="1234" y="0"/>
            <a:chExt cx="586092" cy="338553"/>
          </a:xfrm>
        </p:grpSpPr>
        <p:sp>
          <p:nvSpPr>
            <p:cNvPr id="13" name="矩形 37"/>
            <p:cNvSpPr>
              <a:spLocks noChangeArrowheads="1"/>
            </p:cNvSpPr>
            <p:nvPr/>
          </p:nvSpPr>
          <p:spPr bwMode="auto">
            <a:xfrm>
              <a:off x="402646" y="0"/>
              <a:ext cx="18468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FFFFFF"/>
                </a:solidFill>
              </a:endParaRPr>
            </a:p>
          </p:txBody>
        </p:sp>
        <p:pic>
          <p:nvPicPr>
            <p:cNvPr id="14" name="组合 2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 y="19247"/>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486" y="536417"/>
            <a:ext cx="2921778" cy="820669"/>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4295" y="3211723"/>
            <a:ext cx="5260154" cy="3412704"/>
          </a:xfrm>
          <a:prstGeom prst="rect">
            <a:avLst/>
          </a:prstGeom>
        </p:spPr>
      </p:pic>
      <p:sp>
        <p:nvSpPr>
          <p:cNvPr id="18" name="灯片编号占位符 11"/>
          <p:cNvSpPr txBox="1"/>
          <p:nvPr/>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B8F404-4D68-4CF1-A1D1-4545FFCFAAD6}"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单层膜</a:t>
            </a:r>
            <a:r>
              <a:rPr lang="en-US" altLang="zh-CN" sz="2800" b="1" dirty="0">
                <a:latin typeface="微软雅黑" panose="020B0503020204020204" pitchFamily="34" charset="-122"/>
                <a:ea typeface="微软雅黑" panose="020B0503020204020204" pitchFamily="34" charset="-122"/>
              </a:rPr>
              <a:t>XRD</a:t>
            </a:r>
            <a:endParaRPr lang="zh-CN" altLang="en-US" sz="2800" b="1" dirty="0">
              <a:latin typeface="微软雅黑" panose="020B0503020204020204" pitchFamily="34" charset="-122"/>
              <a:ea typeface="微软雅黑" panose="020B0503020204020204" pitchFamily="34" charset="-122"/>
            </a:endParaRPr>
          </a:p>
        </p:txBody>
      </p:sp>
      <p:sp>
        <p:nvSpPr>
          <p:cNvPr id="10"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fld>
            <a:endParaRPr lang="zh-CN" altLang="en-US"/>
          </a:p>
        </p:txBody>
      </p:sp>
      <p:sp>
        <p:nvSpPr>
          <p:cNvPr id="3" name="文本框 2"/>
          <p:cNvSpPr txBox="1"/>
          <p:nvPr/>
        </p:nvSpPr>
        <p:spPr>
          <a:xfrm>
            <a:off x="678024" y="1094792"/>
            <a:ext cx="10207690" cy="1015663"/>
          </a:xfrm>
          <a:prstGeom prst="rect">
            <a:avLst/>
          </a:prstGeom>
          <a:noFill/>
        </p:spPr>
        <p:txBody>
          <a:bodyPr wrap="square" rtlCol="0">
            <a:spAutoFit/>
          </a:bodyPr>
          <a:lstStyle/>
          <a:p>
            <a:r>
              <a:rPr lang="en-US" altLang="zh-CN" sz="2000" dirty="0">
                <a:latin typeface="+mn-ea"/>
              </a:rPr>
              <a:t>1</a:t>
            </a:r>
            <a:r>
              <a:rPr lang="zh-CN" altLang="en-US" sz="2000" dirty="0">
                <a:latin typeface="+mn-ea"/>
              </a:rPr>
              <a:t>、首先将</a:t>
            </a:r>
            <a:r>
              <a:rPr lang="en-US" altLang="zh-CN" sz="2000" dirty="0" err="1">
                <a:latin typeface="Times New Roman" panose="02020603050405020304" pitchFamily="18" charset="0"/>
                <a:cs typeface="Times New Roman" panose="02020603050405020304" pitchFamily="18" charset="0"/>
              </a:rPr>
              <a:t>ras</a:t>
            </a:r>
            <a:r>
              <a:rPr lang="zh-CN" altLang="en-US" sz="2000" dirty="0">
                <a:latin typeface="+mn-ea"/>
              </a:rPr>
              <a:t>文件转化为</a:t>
            </a:r>
            <a:r>
              <a:rPr lang="en-US" altLang="zh-CN" sz="2000" dirty="0">
                <a:latin typeface="Times New Roman" panose="02020603050405020304" pitchFamily="18" charset="0"/>
                <a:cs typeface="Times New Roman" panose="02020603050405020304" pitchFamily="18" charset="0"/>
              </a:rPr>
              <a:t>txt</a:t>
            </a:r>
            <a:r>
              <a:rPr lang="zh-CN" altLang="en-US" sz="2000" dirty="0">
                <a:latin typeface="+mn-ea"/>
              </a:rPr>
              <a:t>文件；</a:t>
            </a:r>
            <a:endParaRPr lang="en-US" altLang="zh-CN" sz="2000" dirty="0">
              <a:latin typeface="+mn-ea"/>
            </a:endParaRPr>
          </a:p>
          <a:p>
            <a:r>
              <a:rPr lang="en-US" altLang="zh-CN" sz="2000" dirty="0">
                <a:latin typeface="+mn-ea"/>
              </a:rPr>
              <a:t>2</a:t>
            </a:r>
            <a:r>
              <a:rPr lang="zh-CN" altLang="en-US" sz="2000" dirty="0">
                <a:latin typeface="+mn-ea"/>
              </a:rPr>
              <a:t>、</a:t>
            </a:r>
            <a:r>
              <a:rPr lang="en-US" altLang="zh-CN" sz="2000" dirty="0" err="1">
                <a:latin typeface="Times New Roman" panose="02020603050405020304" pitchFamily="18" charset="0"/>
                <a:cs typeface="Times New Roman" panose="02020603050405020304" pitchFamily="18" charset="0"/>
              </a:rPr>
              <a:t>ras</a:t>
            </a:r>
            <a:r>
              <a:rPr lang="zh-CN" altLang="en-US" sz="2000" dirty="0">
                <a:latin typeface="+mn-ea"/>
              </a:rPr>
              <a:t>文件中，三列数据分别为角度、强度、比例系数；</a:t>
            </a:r>
            <a:endParaRPr lang="en-US" altLang="zh-CN" sz="2000" dirty="0">
              <a:latin typeface="+mn-ea"/>
            </a:endParaRPr>
          </a:p>
          <a:p>
            <a:r>
              <a:rPr lang="en-US" altLang="zh-CN" sz="2000" dirty="0">
                <a:latin typeface="+mn-ea"/>
              </a:rPr>
              <a:t>3</a:t>
            </a:r>
            <a:r>
              <a:rPr lang="zh-CN" altLang="en-US" sz="2000" dirty="0">
                <a:latin typeface="+mn-ea"/>
              </a:rPr>
              <a:t>、使用</a:t>
            </a:r>
            <a:r>
              <a:rPr lang="en-US" altLang="zh-CN" sz="2000" dirty="0">
                <a:latin typeface="Times New Roman" panose="02020603050405020304" pitchFamily="18" charset="0"/>
                <a:cs typeface="Times New Roman" panose="02020603050405020304" pitchFamily="18" charset="0"/>
              </a:rPr>
              <a:t>jade6.5</a:t>
            </a:r>
            <a:r>
              <a:rPr lang="zh-CN" altLang="en-US" sz="2000" dirty="0">
                <a:latin typeface="+mn-ea"/>
              </a:rPr>
              <a:t>进行分析</a:t>
            </a:r>
            <a:endParaRPr lang="en-US" altLang="zh-CN" sz="2000" dirty="0">
              <a:latin typeface="+mn-ea"/>
            </a:endParaRPr>
          </a:p>
        </p:txBody>
      </p:sp>
      <p:pic>
        <p:nvPicPr>
          <p:cNvPr id="4" name="图片 3"/>
          <p:cNvPicPr>
            <a:picLocks noChangeAspect="1"/>
          </p:cNvPicPr>
          <p:nvPr/>
        </p:nvPicPr>
        <p:blipFill>
          <a:blip r:embed="rId1"/>
          <a:stretch>
            <a:fillRect/>
          </a:stretch>
        </p:blipFill>
        <p:spPr>
          <a:xfrm>
            <a:off x="760755" y="2242509"/>
            <a:ext cx="7964187" cy="4268306"/>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41f626ee-8b9b-4bfb-8072-3028efd03b73}"/>
</p:tagLst>
</file>

<file path=ppt/tags/tag2.xml><?xml version="1.0" encoding="utf-8"?>
<p:tagLst xmlns:p="http://schemas.openxmlformats.org/presentationml/2006/main">
  <p:tag name="KSO_WM_UNIT_TABLE_BEAUTIFY" val="smartTable{41f626ee-8b9b-4bfb-8072-3028efd03b73}"/>
</p:tagLst>
</file>

<file path=ppt/tags/tag3.xml><?xml version="1.0" encoding="utf-8"?>
<p:tagLst xmlns:p="http://schemas.openxmlformats.org/presentationml/2006/main">
  <p:tag name="COMMONDATA" val="eyJoZGlkIjoiODBjODQ2ZTBlZmVhZTQwYzcyMWZlOTE3ZjVjNzBmMzM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17018</Words>
  <Application>WPS 演示</Application>
  <PresentationFormat>Widescreen</PresentationFormat>
  <Paragraphs>2305</Paragraphs>
  <Slides>85</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85</vt:i4>
      </vt:variant>
    </vt:vector>
  </HeadingPairs>
  <TitlesOfParts>
    <vt:vector size="100" baseType="lpstr">
      <vt:lpstr>Arial</vt:lpstr>
      <vt:lpstr>宋体</vt:lpstr>
      <vt:lpstr>Wingdings</vt:lpstr>
      <vt:lpstr>Calibri</vt:lpstr>
      <vt:lpstr>微软雅黑</vt:lpstr>
      <vt:lpstr>Times New Roman</vt:lpstr>
      <vt:lpstr>Cambria Math</vt:lpstr>
      <vt:lpstr>黑体</vt:lpstr>
      <vt:lpstr>等线</vt:lpstr>
      <vt:lpstr>Arial Unicode MS</vt:lpstr>
      <vt:lpstr>等线 Light</vt:lpstr>
      <vt:lpstr>HelveticaNeueLight</vt:lpstr>
      <vt:lpstr>Segoe Print</vt:lpstr>
      <vt:lpstr>MS Mincho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xinan</dc:creator>
  <cp:lastModifiedBy>呐.</cp:lastModifiedBy>
  <cp:revision>57</cp:revision>
  <dcterms:created xsi:type="dcterms:W3CDTF">2022-06-05T14:17:00Z</dcterms:created>
  <dcterms:modified xsi:type="dcterms:W3CDTF">2022-06-06T04:32:00Z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D28BCB230F5C4E639404AA452D9AA1DF</vt:lpwstr>
  </property>
  <property fmtid="{D5CDD505-2E9C-101B-9397-08002B2CF9AE}" pid="3" name="KSOProductBuildVer">
    <vt:lpwstr>2052-11.1.0.11744</vt:lpwstr>
  </property>
</Properties>
</file>